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33"/>
  </p:notesMasterIdLst>
  <p:sldIdLst>
    <p:sldId id="256" r:id="rId6"/>
    <p:sldId id="258" r:id="rId7"/>
    <p:sldId id="259" r:id="rId8"/>
    <p:sldId id="260" r:id="rId9"/>
    <p:sldId id="261" r:id="rId10"/>
    <p:sldId id="332" r:id="rId11"/>
    <p:sldId id="268" r:id="rId12"/>
    <p:sldId id="269" r:id="rId13"/>
    <p:sldId id="270" r:id="rId14"/>
    <p:sldId id="335" r:id="rId15"/>
    <p:sldId id="273" r:id="rId16"/>
    <p:sldId id="327" r:id="rId17"/>
    <p:sldId id="334" r:id="rId18"/>
    <p:sldId id="337" r:id="rId19"/>
    <p:sldId id="275" r:id="rId20"/>
    <p:sldId id="281" r:id="rId21"/>
    <p:sldId id="276" r:id="rId22"/>
    <p:sldId id="282" r:id="rId23"/>
    <p:sldId id="292" r:id="rId24"/>
    <p:sldId id="293" r:id="rId25"/>
    <p:sldId id="294" r:id="rId26"/>
    <p:sldId id="307" r:id="rId27"/>
    <p:sldId id="308" r:id="rId28"/>
    <p:sldId id="309" r:id="rId29"/>
    <p:sldId id="311" r:id="rId30"/>
    <p:sldId id="329" r:id="rId31"/>
    <p:sldId id="322" r:id="rId3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9719"/>
    <a:srgbClr val="003399"/>
    <a:srgbClr val="0000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2"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323"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324"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325"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326"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327"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D7122B2B-23D2-48D5-AD97-57AD9F601F5D}"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PlaceHolder 1"/>
          <p:cNvSpPr>
            <a:spLocks noGrp="1" noRot="1" noChangeAspect="1"/>
          </p:cNvSpPr>
          <p:nvPr>
            <p:ph type="sldImg"/>
          </p:nvPr>
        </p:nvSpPr>
        <p:spPr>
          <a:xfrm>
            <a:off x="1196975" y="701675"/>
            <a:ext cx="4681538" cy="3509963"/>
          </a:xfrm>
          <a:prstGeom prst="rect">
            <a:avLst/>
          </a:prstGeom>
        </p:spPr>
      </p:sp>
      <p:sp>
        <p:nvSpPr>
          <p:cNvPr id="1093"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pPr marL="216000" indent="-214560">
              <a:lnSpc>
                <a:spcPct val="100000"/>
              </a:lnSpc>
              <a:tabLst>
                <a:tab pos="0" algn="l"/>
              </a:tabLst>
            </a:pPr>
            <a:r>
              <a:rPr lang="en-US" sz="1200" b="0" strike="noStrike" spc="-1">
                <a:solidFill>
                  <a:srgbClr val="000000"/>
                </a:solidFill>
                <a:latin typeface="Calibri"/>
                <a:ea typeface="Calibri"/>
              </a:rPr>
              <a:t>Introduce yourself including your background in the field.</a:t>
            </a:r>
            <a:endParaRPr lang="en-US" sz="1200" b="0" strike="noStrike" spc="-1">
              <a:latin typeface="Arial"/>
            </a:endParaRPr>
          </a:p>
        </p:txBody>
      </p:sp>
      <p:sp>
        <p:nvSpPr>
          <p:cNvPr id="1094" name="Google Shape;94;p1: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B42E7018-2F0A-44BF-A151-559BA4916509}" type="slidenum">
              <a:rPr lang="en-US" sz="1400" b="0" strike="noStrike" spc="-1">
                <a:solidFill>
                  <a:srgbClr val="000000"/>
                </a:solidFill>
                <a:latin typeface="Times New Roman"/>
              </a:rPr>
              <a:t>1</a:t>
            </a:fld>
            <a:endParaRPr lang="en-US" sz="14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PlaceHolder 1"/>
          <p:cNvSpPr>
            <a:spLocks noGrp="1" noRot="1" noChangeAspect="1"/>
          </p:cNvSpPr>
          <p:nvPr>
            <p:ph type="sldImg"/>
          </p:nvPr>
        </p:nvSpPr>
        <p:spPr>
          <a:xfrm>
            <a:off x="1196975" y="701675"/>
            <a:ext cx="4681538" cy="3509963"/>
          </a:xfrm>
          <a:prstGeom prst="rect">
            <a:avLst/>
          </a:prstGeom>
        </p:spPr>
      </p:sp>
      <p:sp>
        <p:nvSpPr>
          <p:cNvPr id="1141"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142" name="Google Shape;275;p18: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E830170C-3900-4FA5-8776-A71D7262CA04}" type="slidenum">
              <a:rPr lang="en-US" sz="1400" b="0" strike="noStrike" spc="-1">
                <a:solidFill>
                  <a:srgbClr val="000000"/>
                </a:solidFill>
                <a:latin typeface="Times New Roman"/>
              </a:rPr>
              <a:t>11</a:t>
            </a:fld>
            <a:endParaRPr lang="en-US" sz="14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PlaceHolder 1"/>
          <p:cNvSpPr>
            <a:spLocks noGrp="1" noRot="1" noChangeAspect="1"/>
          </p:cNvSpPr>
          <p:nvPr>
            <p:ph type="sldImg"/>
          </p:nvPr>
        </p:nvSpPr>
        <p:spPr>
          <a:xfrm>
            <a:off x="1196975" y="701675"/>
            <a:ext cx="4681538" cy="3509963"/>
          </a:xfrm>
          <a:prstGeom prst="rect">
            <a:avLst/>
          </a:prstGeom>
        </p:spPr>
      </p:sp>
      <p:sp>
        <p:nvSpPr>
          <p:cNvPr id="1141"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142" name="Google Shape;275;p18: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E830170C-3900-4FA5-8776-A71D7262CA04}" type="slidenum">
              <a:rPr lang="en-US" sz="1400" b="0" strike="noStrike" spc="-1">
                <a:solidFill>
                  <a:srgbClr val="000000"/>
                </a:solidFill>
                <a:latin typeface="Times New Roman"/>
              </a:rPr>
              <a:t>12</a:t>
            </a:fld>
            <a:endParaRPr lang="en-US" sz="1400" b="0" strike="noStrike" spc="-1">
              <a:latin typeface="Arial"/>
            </a:endParaRPr>
          </a:p>
        </p:txBody>
      </p:sp>
    </p:spTree>
    <p:extLst>
      <p:ext uri="{BB962C8B-B14F-4D97-AF65-F5344CB8AC3E}">
        <p14:creationId xmlns:p14="http://schemas.microsoft.com/office/powerpoint/2010/main" val="2422609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PlaceHolder 1"/>
          <p:cNvSpPr>
            <a:spLocks noGrp="1" noRot="1" noChangeAspect="1"/>
          </p:cNvSpPr>
          <p:nvPr>
            <p:ph type="sldImg"/>
          </p:nvPr>
        </p:nvSpPr>
        <p:spPr>
          <a:xfrm>
            <a:off x="1196975" y="701675"/>
            <a:ext cx="4681538" cy="3509963"/>
          </a:xfrm>
          <a:prstGeom prst="rect">
            <a:avLst/>
          </a:prstGeom>
        </p:spPr>
      </p:sp>
      <p:sp>
        <p:nvSpPr>
          <p:cNvPr id="1093"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pPr marL="216000" indent="-214560">
              <a:lnSpc>
                <a:spcPct val="100000"/>
              </a:lnSpc>
              <a:tabLst>
                <a:tab pos="0" algn="l"/>
              </a:tabLst>
            </a:pPr>
            <a:r>
              <a:rPr lang="en-US" sz="1200" b="0" strike="noStrike" spc="-1">
                <a:solidFill>
                  <a:srgbClr val="000000"/>
                </a:solidFill>
                <a:latin typeface="Calibri"/>
                <a:ea typeface="Calibri"/>
              </a:rPr>
              <a:t>Introduce yourself including your background in the field.</a:t>
            </a:r>
            <a:endParaRPr lang="en-US" sz="1200" b="0" strike="noStrike" spc="-1">
              <a:latin typeface="Arial"/>
            </a:endParaRPr>
          </a:p>
        </p:txBody>
      </p:sp>
      <p:sp>
        <p:nvSpPr>
          <p:cNvPr id="1094" name="Google Shape;94;p1: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B42E7018-2F0A-44BF-A151-559BA4916509}" type="slidenum">
              <a:rPr lang="en-US" sz="1400" b="0" strike="noStrike" spc="-1">
                <a:solidFill>
                  <a:srgbClr val="000000"/>
                </a:solidFill>
                <a:latin typeface="Times New Roman"/>
              </a:rPr>
              <a:t>14</a:t>
            </a:fld>
            <a:endParaRPr lang="en-US" sz="1400" b="0" strike="noStrike" spc="-1">
              <a:latin typeface="Arial"/>
            </a:endParaRPr>
          </a:p>
        </p:txBody>
      </p:sp>
    </p:spTree>
    <p:extLst>
      <p:ext uri="{BB962C8B-B14F-4D97-AF65-F5344CB8AC3E}">
        <p14:creationId xmlns:p14="http://schemas.microsoft.com/office/powerpoint/2010/main" val="174884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PlaceHolder 1"/>
          <p:cNvSpPr>
            <a:spLocks noGrp="1" noRot="1" noChangeAspect="1"/>
          </p:cNvSpPr>
          <p:nvPr>
            <p:ph type="sldImg"/>
          </p:nvPr>
        </p:nvSpPr>
        <p:spPr>
          <a:xfrm>
            <a:off x="1196975" y="701675"/>
            <a:ext cx="4681538" cy="3509963"/>
          </a:xfrm>
          <a:prstGeom prst="rect">
            <a:avLst/>
          </a:prstGeom>
        </p:spPr>
      </p:sp>
      <p:sp>
        <p:nvSpPr>
          <p:cNvPr id="1147"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pPr marL="216000" indent="-214560">
              <a:lnSpc>
                <a:spcPct val="100000"/>
              </a:lnSpc>
              <a:tabLst>
                <a:tab pos="0" algn="l"/>
              </a:tabLst>
            </a:pPr>
            <a:r>
              <a:rPr lang="en-US" sz="1200" b="0" strike="noStrike" spc="-1">
                <a:solidFill>
                  <a:srgbClr val="000000"/>
                </a:solidFill>
                <a:latin typeface="Calibri"/>
                <a:ea typeface="Calibri"/>
              </a:rPr>
              <a:t>You must have First Responders to initiative  the program.  We don’t have a program without them.</a:t>
            </a:r>
            <a:endParaRPr lang="en-US" sz="1200" b="0" strike="noStrike" spc="-1">
              <a:latin typeface="Arial"/>
            </a:endParaRPr>
          </a:p>
        </p:txBody>
      </p:sp>
      <p:sp>
        <p:nvSpPr>
          <p:cNvPr id="1148" name="Google Shape;300;p20: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69A4E599-4E28-46B1-895B-95F589922866}" type="slidenum">
              <a:rPr lang="en-US" sz="1400" b="0" strike="noStrike" spc="-1">
                <a:solidFill>
                  <a:srgbClr val="000000"/>
                </a:solidFill>
                <a:latin typeface="Times New Roman"/>
              </a:rPr>
              <a:t>15</a:t>
            </a:fld>
            <a:endParaRPr lang="en-US" sz="14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1196975" y="701675"/>
            <a:ext cx="4681538" cy="3509963"/>
          </a:xfrm>
          <a:prstGeom prst="rect">
            <a:avLst/>
          </a:prstGeom>
        </p:spPr>
      </p:sp>
      <p:sp>
        <p:nvSpPr>
          <p:cNvPr id="1165"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166" name="Google Shape;407;p28: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E946D08E-2477-4D40-A67C-C0153160BBB9}" type="slidenum">
              <a:rPr lang="en-US" sz="1400" b="0" strike="noStrike" spc="-1">
                <a:solidFill>
                  <a:srgbClr val="000000"/>
                </a:solidFill>
                <a:latin typeface="Times New Roman"/>
              </a:rPr>
              <a:t>16</a:t>
            </a:fld>
            <a:endParaRPr lang="en-US" sz="14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PlaceHolder 1"/>
          <p:cNvSpPr>
            <a:spLocks noGrp="1" noRot="1" noChangeAspect="1"/>
          </p:cNvSpPr>
          <p:nvPr>
            <p:ph type="sldImg"/>
          </p:nvPr>
        </p:nvSpPr>
        <p:spPr>
          <a:xfrm>
            <a:off x="1196975" y="701675"/>
            <a:ext cx="4681538" cy="3509963"/>
          </a:xfrm>
          <a:prstGeom prst="rect">
            <a:avLst/>
          </a:prstGeom>
        </p:spPr>
      </p:sp>
      <p:sp>
        <p:nvSpPr>
          <p:cNvPr id="1150"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151" name="Google Shape;319;p21: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8306F973-73AA-4C3D-A869-D782A4CE889C}" type="slidenum">
              <a:rPr lang="en-US" sz="1400" b="0" strike="noStrike" spc="-1">
                <a:solidFill>
                  <a:srgbClr val="000000"/>
                </a:solidFill>
                <a:latin typeface="Times New Roman"/>
              </a:rPr>
              <a:t>17</a:t>
            </a:fld>
            <a:endParaRPr lang="en-US" sz="14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1196975" y="701675"/>
            <a:ext cx="4681538" cy="3509963"/>
          </a:xfrm>
          <a:prstGeom prst="rect">
            <a:avLst/>
          </a:prstGeom>
        </p:spPr>
      </p:sp>
      <p:sp>
        <p:nvSpPr>
          <p:cNvPr id="1189"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190" name="Google Shape;516;p39: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9C51AF34-EB1E-4534-82DA-F43A1458A929}" type="slidenum">
              <a:rPr lang="en-US" sz="1400" b="0" strike="noStrike" spc="-1">
                <a:solidFill>
                  <a:srgbClr val="000000"/>
                </a:solidFill>
                <a:latin typeface="Times New Roman"/>
              </a:rPr>
              <a:t>19</a:t>
            </a:fld>
            <a:endParaRPr lang="en-US" sz="14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 name="PlaceHolder 1"/>
          <p:cNvSpPr>
            <a:spLocks noGrp="1" noRot="1" noChangeAspect="1"/>
          </p:cNvSpPr>
          <p:nvPr>
            <p:ph type="sldImg"/>
          </p:nvPr>
        </p:nvSpPr>
        <p:spPr>
          <a:xfrm>
            <a:off x="1196975" y="701675"/>
            <a:ext cx="4681538" cy="3509963"/>
          </a:xfrm>
          <a:prstGeom prst="rect">
            <a:avLst/>
          </a:prstGeom>
        </p:spPr>
      </p:sp>
      <p:sp>
        <p:nvSpPr>
          <p:cNvPr id="1192"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pPr marL="216000" indent="-214560">
              <a:lnSpc>
                <a:spcPct val="100000"/>
              </a:lnSpc>
              <a:tabLst>
                <a:tab pos="0" algn="l"/>
              </a:tabLst>
            </a:pPr>
            <a:endParaRPr lang="en-US" sz="2000" b="0" strike="noStrike" spc="-1">
              <a:latin typeface="Arial"/>
            </a:endParaRPr>
          </a:p>
          <a:p>
            <a:pPr marL="216000" indent="-214560">
              <a:lnSpc>
                <a:spcPct val="100000"/>
              </a:lnSpc>
              <a:tabLst>
                <a:tab pos="0" algn="l"/>
              </a:tabLst>
            </a:pPr>
            <a:endParaRPr lang="en-US" sz="2000" b="0" strike="noStrike" spc="-1">
              <a:latin typeface="Arial"/>
            </a:endParaRPr>
          </a:p>
        </p:txBody>
      </p:sp>
      <p:sp>
        <p:nvSpPr>
          <p:cNvPr id="1193" name="Google Shape;527;p40: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A46D6EA8-3920-4345-A06A-22A8D0CC492D}" type="slidenum">
              <a:rPr lang="en-US" sz="1400" b="0" strike="noStrike" spc="-1">
                <a:solidFill>
                  <a:srgbClr val="000000"/>
                </a:solidFill>
                <a:latin typeface="Times New Roman"/>
              </a:rPr>
              <a:t>20</a:t>
            </a:fld>
            <a:endParaRPr lang="en-US" sz="14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PlaceHolder 1"/>
          <p:cNvSpPr>
            <a:spLocks noGrp="1" noRot="1" noChangeAspect="1"/>
          </p:cNvSpPr>
          <p:nvPr>
            <p:ph type="sldImg"/>
          </p:nvPr>
        </p:nvSpPr>
        <p:spPr>
          <a:xfrm>
            <a:off x="1196975" y="701675"/>
            <a:ext cx="4681538" cy="3509963"/>
          </a:xfrm>
          <a:prstGeom prst="rect">
            <a:avLst/>
          </a:prstGeom>
        </p:spPr>
      </p:sp>
      <p:sp>
        <p:nvSpPr>
          <p:cNvPr id="1195"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pPr marL="216000" indent="-214560">
              <a:lnSpc>
                <a:spcPct val="100000"/>
              </a:lnSpc>
              <a:tabLst>
                <a:tab pos="0" algn="l"/>
              </a:tabLst>
            </a:pPr>
            <a:r>
              <a:rPr lang="en-US" sz="1200" b="0" strike="noStrike" spc="-1">
                <a:solidFill>
                  <a:srgbClr val="000000"/>
                </a:solidFill>
                <a:latin typeface="Calibri"/>
                <a:ea typeface="Calibri"/>
              </a:rPr>
              <a:t>See Helping Traumatized Children learn</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r>
              <a:rPr lang="en-US" sz="1200" b="1" strike="noStrike" spc="-1">
                <a:solidFill>
                  <a:srgbClr val="194F90"/>
                </a:solidFill>
                <a:latin typeface="Calibri"/>
                <a:ea typeface="Calibri"/>
              </a:rPr>
              <a:t>When a Child Walks Through the School Door</a:t>
            </a:r>
            <a:endParaRPr lang="en-US" sz="1200" b="0" strike="noStrike" spc="-1">
              <a:latin typeface="Arial"/>
            </a:endParaRPr>
          </a:p>
          <a:p>
            <a:pPr marL="216000" indent="-214560">
              <a:lnSpc>
                <a:spcPct val="100000"/>
              </a:lnSpc>
              <a:tabLst>
                <a:tab pos="0" algn="l"/>
              </a:tabLst>
            </a:pPr>
            <a:r>
              <a:rPr lang="en-US" sz="1200" b="0" strike="noStrike" spc="-1">
                <a:solidFill>
                  <a:srgbClr val="8EBC3D"/>
                </a:solidFill>
                <a:latin typeface="Calibri"/>
                <a:ea typeface="Calibri"/>
              </a:rPr>
              <a:t>They need to feel safe </a:t>
            </a:r>
            <a:endParaRPr lang="en-US" sz="1200" b="0" strike="noStrike" spc="-1">
              <a:latin typeface="Arial"/>
            </a:endParaRPr>
          </a:p>
          <a:p>
            <a:pPr marL="216000" indent="-214560">
              <a:lnSpc>
                <a:spcPct val="100000"/>
              </a:lnSpc>
              <a:tabLst>
                <a:tab pos="0" algn="l"/>
              </a:tabLst>
            </a:pPr>
            <a:r>
              <a:rPr lang="en-US" sz="1200" b="0" strike="noStrike" spc="-1">
                <a:solidFill>
                  <a:srgbClr val="8EBC3D"/>
                </a:solidFill>
                <a:latin typeface="Calibri"/>
                <a:ea typeface="Calibri"/>
              </a:rPr>
              <a:t>They need to feel loved</a:t>
            </a:r>
            <a:endParaRPr lang="en-US" sz="1200" b="0" strike="noStrike" spc="-1">
              <a:latin typeface="Arial"/>
            </a:endParaRPr>
          </a:p>
          <a:p>
            <a:pPr marL="216000" indent="-214560">
              <a:lnSpc>
                <a:spcPct val="100000"/>
              </a:lnSpc>
              <a:tabLst>
                <a:tab pos="0" algn="l"/>
              </a:tabLst>
            </a:pPr>
            <a:r>
              <a:rPr lang="en-US" sz="1200" b="0" strike="noStrike" spc="-1">
                <a:solidFill>
                  <a:srgbClr val="8EBC3D"/>
                </a:solidFill>
                <a:latin typeface="Calibri"/>
                <a:ea typeface="Calibri"/>
              </a:rPr>
              <a:t>They need to feel cared for</a:t>
            </a:r>
            <a:endParaRPr lang="en-US" sz="1200" b="0" strike="noStrike" spc="-1">
              <a:latin typeface="Arial"/>
            </a:endParaRPr>
          </a:p>
          <a:p>
            <a:pPr marL="216000" indent="-214560">
              <a:lnSpc>
                <a:spcPct val="100000"/>
              </a:lnSpc>
              <a:tabLst>
                <a:tab pos="0" algn="l"/>
              </a:tabLst>
            </a:pPr>
            <a:r>
              <a:rPr lang="en-US" sz="1200" b="0" strike="noStrike" spc="-1">
                <a:solidFill>
                  <a:srgbClr val="8EBC3D"/>
                </a:solidFill>
                <a:latin typeface="Calibri"/>
                <a:ea typeface="Calibri"/>
              </a:rPr>
              <a:t>Their basic needs will be meet</a:t>
            </a:r>
            <a:endParaRPr lang="en-US" sz="1200" b="0" strike="noStrike" spc="-1">
              <a:latin typeface="Arial"/>
            </a:endParaRPr>
          </a:p>
          <a:p>
            <a:pPr marL="216000" indent="-214560">
              <a:lnSpc>
                <a:spcPct val="100000"/>
              </a:lnSpc>
              <a:tabLst>
                <a:tab pos="0" algn="l"/>
              </a:tabLst>
            </a:pPr>
            <a:r>
              <a:rPr lang="en-US" sz="1200" b="0" strike="noStrike" spc="-1">
                <a:solidFill>
                  <a:srgbClr val="8EBC3D"/>
                </a:solidFill>
                <a:latin typeface="Calibri"/>
                <a:ea typeface="Calibri"/>
              </a:rPr>
              <a:t>And they know you we want them to succeed</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r>
              <a:rPr lang="en-US" sz="1200" b="0" strike="noStrike" spc="-1">
                <a:solidFill>
                  <a:srgbClr val="194F90"/>
                </a:solidFill>
                <a:latin typeface="Calibri"/>
                <a:ea typeface="Calibri"/>
              </a:rPr>
              <a:t>~Dr. Rikki McCormick, Lincoln County, WV Department of Exceptional Children</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endParaRPr lang="en-US" sz="1200" b="0" strike="noStrike" spc="-1">
              <a:latin typeface="Arial"/>
            </a:endParaRPr>
          </a:p>
        </p:txBody>
      </p:sp>
      <p:sp>
        <p:nvSpPr>
          <p:cNvPr id="1196" name="Google Shape;538;p41: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A74952CB-9395-427B-A6A1-1E0D5937E903}" type="slidenum">
              <a:rPr lang="en-US" sz="1400" b="0" strike="noStrike" spc="-1">
                <a:solidFill>
                  <a:srgbClr val="000000"/>
                </a:solidFill>
                <a:latin typeface="Times New Roman"/>
              </a:rPr>
              <a:t>21</a:t>
            </a:fld>
            <a:endParaRPr lang="en-US" sz="14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PlaceHolder 1"/>
          <p:cNvSpPr>
            <a:spLocks noGrp="1" noRot="1" noChangeAspect="1"/>
          </p:cNvSpPr>
          <p:nvPr>
            <p:ph type="sldImg"/>
          </p:nvPr>
        </p:nvSpPr>
        <p:spPr>
          <a:xfrm>
            <a:off x="1196975" y="701675"/>
            <a:ext cx="4681538" cy="3509963"/>
          </a:xfrm>
          <a:prstGeom prst="rect">
            <a:avLst/>
          </a:prstGeom>
        </p:spPr>
      </p:sp>
      <p:sp>
        <p:nvSpPr>
          <p:cNvPr id="1231"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232" name="Google Shape;692;p61: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120389B6-3FE1-4600-A950-463AF20C459A}" type="slidenum">
              <a:rPr lang="en-US" sz="1400" b="0" strike="noStrike" spc="-1">
                <a:solidFill>
                  <a:srgbClr val="000000"/>
                </a:solidFill>
                <a:latin typeface="Times New Roman"/>
              </a:rPr>
              <a:t>22</a:t>
            </a:fld>
            <a:endParaRPr lang="en-US" sz="14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PlaceHolder 1"/>
          <p:cNvSpPr>
            <a:spLocks noGrp="1" noRot="1" noChangeAspect="1"/>
          </p:cNvSpPr>
          <p:nvPr>
            <p:ph type="sldImg"/>
          </p:nvPr>
        </p:nvSpPr>
        <p:spPr>
          <a:xfrm>
            <a:off x="1196975" y="701675"/>
            <a:ext cx="4681538" cy="3509963"/>
          </a:xfrm>
          <a:prstGeom prst="rect">
            <a:avLst/>
          </a:prstGeom>
        </p:spPr>
      </p:sp>
      <p:sp>
        <p:nvSpPr>
          <p:cNvPr id="1099"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100" name="Google Shape;117;p3: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10AE4DAF-65C9-4AD1-AC3A-D0068430E5F7}" type="slidenum">
              <a:rPr lang="en-US" sz="1400" b="0" strike="noStrike" spc="-1">
                <a:solidFill>
                  <a:srgbClr val="000000"/>
                </a:solidFill>
                <a:latin typeface="Times New Roman"/>
              </a:rPr>
              <a:t>2</a:t>
            </a:fld>
            <a:endParaRPr lang="en-US" sz="14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PlaceHolder 1"/>
          <p:cNvSpPr>
            <a:spLocks noGrp="1" noRot="1" noChangeAspect="1"/>
          </p:cNvSpPr>
          <p:nvPr>
            <p:ph type="sldImg"/>
          </p:nvPr>
        </p:nvSpPr>
        <p:spPr>
          <a:xfrm>
            <a:off x="1203480" y="703440"/>
            <a:ext cx="4693680" cy="3519000"/>
          </a:xfrm>
          <a:prstGeom prst="rect">
            <a:avLst/>
          </a:prstGeom>
        </p:spPr>
      </p:sp>
      <p:sp>
        <p:nvSpPr>
          <p:cNvPr id="1234"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pPr marL="216000" indent="-214560">
              <a:lnSpc>
                <a:spcPct val="100000"/>
              </a:lnSpc>
              <a:tabLst>
                <a:tab pos="0" algn="l"/>
              </a:tabLst>
            </a:pPr>
            <a:r>
              <a:rPr lang="en-US" sz="1200" b="0" strike="noStrike" spc="-1">
                <a:solidFill>
                  <a:srgbClr val="000000"/>
                </a:solidFill>
                <a:latin typeface="Calibri"/>
                <a:ea typeface="Calibri"/>
              </a:rPr>
              <a:t>The 3</a:t>
            </a:r>
            <a:r>
              <a:rPr lang="en-US" sz="1200" b="0" strike="noStrike" spc="-1" baseline="30000">
                <a:solidFill>
                  <a:srgbClr val="000000"/>
                </a:solidFill>
                <a:latin typeface="Calibri"/>
                <a:ea typeface="Calibri"/>
              </a:rPr>
              <a:t>rd</a:t>
            </a:r>
            <a:r>
              <a:rPr lang="en-US" sz="1200" b="0" strike="noStrike" spc="-1">
                <a:solidFill>
                  <a:srgbClr val="000000"/>
                </a:solidFill>
                <a:latin typeface="Calibri"/>
                <a:ea typeface="Calibri"/>
              </a:rPr>
              <a:t> part of the HWC program is therapy on site at the school with parent/guardian permission</a:t>
            </a:r>
            <a:endParaRPr lang="en-US" sz="1200" b="0" strike="noStrike" spc="-1">
              <a:latin typeface="Arial"/>
            </a:endParaRPr>
          </a:p>
        </p:txBody>
      </p:sp>
      <p:sp>
        <p:nvSpPr>
          <p:cNvPr id="1235" name="Google Shape;703;p62: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56B07383-9D70-4D8C-95DD-C9B013D8B497}" type="slidenum">
              <a:rPr lang="en-US" sz="1400" b="0" strike="noStrike" spc="-1">
                <a:solidFill>
                  <a:srgbClr val="000000"/>
                </a:solidFill>
                <a:latin typeface="Times New Roman"/>
              </a:rPr>
              <a:t>23</a:t>
            </a:fld>
            <a:endParaRPr lang="en-US" sz="14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 name="PlaceHolder 1"/>
          <p:cNvSpPr>
            <a:spLocks noGrp="1" noRot="1" noChangeAspect="1"/>
          </p:cNvSpPr>
          <p:nvPr>
            <p:ph type="sldImg"/>
          </p:nvPr>
        </p:nvSpPr>
        <p:spPr>
          <a:xfrm>
            <a:off x="1197000" y="701640"/>
            <a:ext cx="4681080" cy="3509280"/>
          </a:xfrm>
          <a:prstGeom prst="rect">
            <a:avLst/>
          </a:prstGeom>
        </p:spPr>
      </p:sp>
      <p:sp>
        <p:nvSpPr>
          <p:cNvPr id="1237"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pPr marL="171360" indent="-169200">
              <a:lnSpc>
                <a:spcPct val="100000"/>
              </a:lnSpc>
              <a:buClr>
                <a:srgbClr val="000000"/>
              </a:buClr>
              <a:buFont typeface="Arial"/>
              <a:buChar char="•"/>
            </a:pPr>
            <a:r>
              <a:rPr lang="en-US" sz="1200" b="0" strike="noStrike" spc="-1">
                <a:solidFill>
                  <a:srgbClr val="000000"/>
                </a:solidFill>
                <a:latin typeface="Calibri"/>
                <a:ea typeface="Calibri"/>
              </a:rPr>
              <a:t>School counselors have many administrative duties at the school.  They can do some crisis counseling but some children need more then that.</a:t>
            </a:r>
            <a:endParaRPr lang="en-US" sz="1200" b="0" strike="noStrike" spc="-1">
              <a:latin typeface="Arial"/>
            </a:endParaRPr>
          </a:p>
          <a:p>
            <a:pPr>
              <a:lnSpc>
                <a:spcPct val="100000"/>
              </a:lnSpc>
              <a:tabLst>
                <a:tab pos="0" algn="l"/>
              </a:tabLst>
            </a:pPr>
            <a:endParaRPr lang="en-US" sz="1200" b="0" strike="noStrike" spc="-1">
              <a:latin typeface="Arial"/>
            </a:endParaRPr>
          </a:p>
          <a:p>
            <a:pPr marL="171360" indent="-169200">
              <a:lnSpc>
                <a:spcPct val="100000"/>
              </a:lnSpc>
              <a:buClr>
                <a:srgbClr val="000000"/>
              </a:buClr>
              <a:buFont typeface="Arial"/>
              <a:buChar char="•"/>
              <a:tabLst>
                <a:tab pos="0" algn="l"/>
              </a:tabLst>
            </a:pPr>
            <a:r>
              <a:rPr lang="en-US" sz="1200" b="0" strike="noStrike" spc="-1">
                <a:solidFill>
                  <a:srgbClr val="000000"/>
                </a:solidFill>
                <a:latin typeface="Calibri"/>
                <a:ea typeface="Calibri"/>
              </a:rPr>
              <a:t>School counselors, social workers and psychologists are professionals tasked with acting in the best interest of the school and  of the student body.  The mental health provider is tasked with the best interests of the child client.  Sometimes these interests may conflict</a:t>
            </a:r>
            <a:endParaRPr lang="en-US" sz="1200" b="0" strike="noStrike" spc="-1">
              <a:latin typeface="Arial"/>
            </a:endParaRPr>
          </a:p>
          <a:p>
            <a:pPr>
              <a:lnSpc>
                <a:spcPct val="100000"/>
              </a:lnSpc>
              <a:tabLst>
                <a:tab pos="0" algn="l"/>
              </a:tabLst>
            </a:pPr>
            <a:endParaRPr lang="en-US" sz="1200" b="0" strike="noStrike" spc="-1">
              <a:latin typeface="Arial"/>
            </a:endParaRPr>
          </a:p>
        </p:txBody>
      </p:sp>
      <p:sp>
        <p:nvSpPr>
          <p:cNvPr id="1238" name="Google Shape;714;p63: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1830AF31-72E9-466C-BEC6-BC3A0B7C52B5}" type="slidenum">
              <a:rPr lang="en-US" sz="1400" b="0" strike="noStrike" spc="-1">
                <a:solidFill>
                  <a:srgbClr val="000000"/>
                </a:solidFill>
                <a:latin typeface="Times New Roman"/>
              </a:rPr>
              <a:t>24</a:t>
            </a:fld>
            <a:endParaRPr lang="en-US" sz="14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 name="PlaceHolder 1"/>
          <p:cNvSpPr>
            <a:spLocks noGrp="1" noRot="1" noChangeAspect="1"/>
          </p:cNvSpPr>
          <p:nvPr>
            <p:ph type="sldImg"/>
          </p:nvPr>
        </p:nvSpPr>
        <p:spPr>
          <a:xfrm>
            <a:off x="1203325" y="703263"/>
            <a:ext cx="4694238" cy="3519487"/>
          </a:xfrm>
          <a:prstGeom prst="rect">
            <a:avLst/>
          </a:prstGeom>
        </p:spPr>
      </p:sp>
      <p:sp>
        <p:nvSpPr>
          <p:cNvPr id="1243"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244" name="Google Shape;731;p65: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607DCB67-EA1A-490B-8EAA-E4A3C600E41D}" type="slidenum">
              <a:rPr lang="en-US" sz="1400" b="0" strike="noStrike" spc="-1">
                <a:solidFill>
                  <a:srgbClr val="000000"/>
                </a:solidFill>
                <a:latin typeface="Times New Roman"/>
              </a:rPr>
              <a:t>25</a:t>
            </a:fld>
            <a:endParaRPr lang="en-US" sz="14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PlaceHolder 1"/>
          <p:cNvSpPr>
            <a:spLocks noGrp="1" noRot="1" noChangeAspect="1"/>
          </p:cNvSpPr>
          <p:nvPr>
            <p:ph type="sldImg"/>
          </p:nvPr>
        </p:nvSpPr>
        <p:spPr>
          <a:xfrm>
            <a:off x="1196975" y="701675"/>
            <a:ext cx="4681538" cy="3509963"/>
          </a:xfrm>
          <a:prstGeom prst="rect">
            <a:avLst/>
          </a:prstGeom>
        </p:spPr>
      </p:sp>
      <p:sp>
        <p:nvSpPr>
          <p:cNvPr id="1270"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271" name="Google Shape;105;p2:notes_0"/>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54C85FC4-174D-4E1A-8CB3-9BD93F20CB12}" type="slidenum">
              <a:rPr lang="en-US" sz="1800" b="0" strike="noStrike" spc="-1">
                <a:solidFill>
                  <a:srgbClr val="000000"/>
                </a:solidFill>
                <a:latin typeface="Times New Roman"/>
              </a:rPr>
              <a:t>27</a:t>
            </a:fld>
            <a:endParaRPr lang="en-US" sz="18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PlaceHolder 1"/>
          <p:cNvSpPr>
            <a:spLocks noGrp="1" noRot="1" noChangeAspect="1"/>
          </p:cNvSpPr>
          <p:nvPr>
            <p:ph type="sldImg"/>
          </p:nvPr>
        </p:nvSpPr>
        <p:spPr>
          <a:xfrm>
            <a:off x="1196975" y="701675"/>
            <a:ext cx="4681538" cy="3509963"/>
          </a:xfrm>
          <a:prstGeom prst="rect">
            <a:avLst/>
          </a:prstGeom>
        </p:spPr>
      </p:sp>
      <p:sp>
        <p:nvSpPr>
          <p:cNvPr id="1102"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pPr marL="216000" indent="-214560">
              <a:lnSpc>
                <a:spcPct val="100000"/>
              </a:lnSpc>
              <a:tabLst>
                <a:tab pos="0" algn="l"/>
              </a:tabLst>
            </a:pPr>
            <a:endParaRPr lang="en-US" sz="2000" b="0" strike="noStrike" spc="-1" dirty="0">
              <a:latin typeface="Arial"/>
            </a:endParaRPr>
          </a:p>
          <a:p>
            <a:pPr marL="216000" indent="-214560">
              <a:lnSpc>
                <a:spcPct val="100000"/>
              </a:lnSpc>
              <a:tabLst>
                <a:tab pos="0" algn="l"/>
              </a:tabLst>
            </a:pPr>
            <a:r>
              <a:rPr lang="en-US" sz="1200" b="0" strike="noStrike" spc="-1" dirty="0">
                <a:solidFill>
                  <a:srgbClr val="000000"/>
                </a:solidFill>
                <a:latin typeface="Calibri"/>
                <a:ea typeface="Calibri"/>
              </a:rPr>
              <a:t>Trauma at home often translates into difficulty at school for all involved:  students and teachers/staff</a:t>
            </a:r>
            <a:endParaRPr lang="en-US" sz="1200" b="0" strike="noStrike" spc="-1" dirty="0">
              <a:latin typeface="Arial"/>
            </a:endParaRPr>
          </a:p>
          <a:p>
            <a:pPr marL="216000" indent="-214560">
              <a:lnSpc>
                <a:spcPct val="100000"/>
              </a:lnSpc>
              <a:tabLst>
                <a:tab pos="0" algn="l"/>
              </a:tabLst>
            </a:pPr>
            <a:endParaRPr lang="en-US" sz="1200" b="0" strike="noStrike" spc="-1" dirty="0">
              <a:latin typeface="Arial"/>
            </a:endParaRPr>
          </a:p>
          <a:p>
            <a:pPr marL="216000" indent="-214560">
              <a:lnSpc>
                <a:spcPct val="100000"/>
              </a:lnSpc>
              <a:tabLst>
                <a:tab pos="0" algn="l"/>
              </a:tabLst>
            </a:pPr>
            <a:r>
              <a:rPr lang="en-US" sz="1200" b="0" strike="noStrike" spc="-1" dirty="0">
                <a:solidFill>
                  <a:srgbClr val="000000"/>
                </a:solidFill>
                <a:latin typeface="Calibri"/>
                <a:ea typeface="Calibri"/>
              </a:rPr>
              <a:t>This program is about helping kids succeed at school.  School is their ticket to a better life.</a:t>
            </a:r>
            <a:endParaRPr lang="en-US" sz="1200" b="0" strike="noStrike" spc="-1" dirty="0">
              <a:latin typeface="Arial"/>
            </a:endParaRPr>
          </a:p>
        </p:txBody>
      </p:sp>
      <p:sp>
        <p:nvSpPr>
          <p:cNvPr id="1103" name="Google Shape;128;p4: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6B8AD90C-C847-4D16-B737-3C17B88A899F}" type="slidenum">
              <a:rPr lang="en-US" sz="1400" b="0" strike="noStrike" spc="-1">
                <a:solidFill>
                  <a:srgbClr val="000000"/>
                </a:solidFill>
                <a:latin typeface="Times New Roman"/>
              </a:rPr>
              <a:t>3</a:t>
            </a:fld>
            <a:endParaRPr lang="en-US" sz="14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PlaceHolder 1"/>
          <p:cNvSpPr>
            <a:spLocks noGrp="1" noRot="1" noChangeAspect="1"/>
          </p:cNvSpPr>
          <p:nvPr>
            <p:ph type="sldImg"/>
          </p:nvPr>
        </p:nvSpPr>
        <p:spPr>
          <a:xfrm>
            <a:off x="1196975" y="701675"/>
            <a:ext cx="4681538" cy="3509963"/>
          </a:xfrm>
          <a:prstGeom prst="rect">
            <a:avLst/>
          </a:prstGeom>
        </p:spPr>
      </p:sp>
      <p:sp>
        <p:nvSpPr>
          <p:cNvPr id="1105"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106" name="Google Shape;263;p17: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7EC2317F-493E-4764-BB3C-87323C3B8FE7}" type="slidenum">
              <a:rPr lang="en-US" sz="1800" b="0" strike="noStrike" spc="-1">
                <a:solidFill>
                  <a:srgbClr val="000000"/>
                </a:solidFill>
                <a:latin typeface="Times New Roman"/>
              </a:rPr>
              <a:t>4</a:t>
            </a:fld>
            <a:endParaRPr lang="en-US" sz="18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PlaceHolder 1"/>
          <p:cNvSpPr>
            <a:spLocks noGrp="1" noRot="1" noChangeAspect="1"/>
          </p:cNvSpPr>
          <p:nvPr>
            <p:ph type="sldImg"/>
          </p:nvPr>
        </p:nvSpPr>
        <p:spPr>
          <a:xfrm>
            <a:off x="1196975" y="701675"/>
            <a:ext cx="4681538" cy="3509963"/>
          </a:xfrm>
          <a:prstGeom prst="rect">
            <a:avLst/>
          </a:prstGeom>
        </p:spPr>
      </p:sp>
      <p:sp>
        <p:nvSpPr>
          <p:cNvPr id="1108"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109" name="Google Shape;263;p17:notes_4"/>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31F3903A-13DC-494D-A7DD-A60746AFE4E5}" type="slidenum">
              <a:rPr lang="en-US" sz="1800" b="0" strike="noStrike" spc="-1">
                <a:solidFill>
                  <a:srgbClr val="000000"/>
                </a:solidFill>
                <a:latin typeface="Times New Roman"/>
              </a:rPr>
              <a:t>5</a:t>
            </a:fld>
            <a:endParaRPr lang="en-US" sz="18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PlaceHolder 1"/>
          <p:cNvSpPr>
            <a:spLocks noGrp="1" noRot="1" noChangeAspect="1"/>
          </p:cNvSpPr>
          <p:nvPr>
            <p:ph type="sldImg"/>
          </p:nvPr>
        </p:nvSpPr>
        <p:spPr>
          <a:xfrm>
            <a:off x="1196975" y="701675"/>
            <a:ext cx="4681538" cy="3509963"/>
          </a:xfrm>
          <a:prstGeom prst="rect">
            <a:avLst/>
          </a:prstGeom>
        </p:spPr>
      </p:sp>
      <p:sp>
        <p:nvSpPr>
          <p:cNvPr id="1108"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endParaRPr lang="en-US" sz="2000" b="0" strike="noStrike" spc="-1">
              <a:latin typeface="Arial"/>
            </a:endParaRPr>
          </a:p>
        </p:txBody>
      </p:sp>
      <p:sp>
        <p:nvSpPr>
          <p:cNvPr id="1109" name="Google Shape;263;p17:notes_4"/>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31F3903A-13DC-494D-A7DD-A60746AFE4E5}" type="slidenum">
              <a:rPr lang="en-US" sz="1800" b="0" strike="noStrike" spc="-1">
                <a:solidFill>
                  <a:srgbClr val="000000"/>
                </a:solidFill>
                <a:latin typeface="Times New Roman"/>
              </a:rPr>
              <a:t>6</a:t>
            </a:fld>
            <a:endParaRPr lang="en-US" sz="1800" b="0" strike="noStrike" spc="-1">
              <a:latin typeface="Arial"/>
            </a:endParaRPr>
          </a:p>
        </p:txBody>
      </p:sp>
    </p:spTree>
    <p:extLst>
      <p:ext uri="{BB962C8B-B14F-4D97-AF65-F5344CB8AC3E}">
        <p14:creationId xmlns:p14="http://schemas.microsoft.com/office/powerpoint/2010/main" val="412686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PlaceHolder 1"/>
          <p:cNvSpPr>
            <a:spLocks noGrp="1" noRot="1" noChangeAspect="1"/>
          </p:cNvSpPr>
          <p:nvPr>
            <p:ph type="sldImg"/>
          </p:nvPr>
        </p:nvSpPr>
        <p:spPr>
          <a:xfrm>
            <a:off x="1143000" y="685800"/>
            <a:ext cx="4569840" cy="3426840"/>
          </a:xfrm>
          <a:prstGeom prst="rect">
            <a:avLst/>
          </a:prstGeom>
        </p:spPr>
      </p:sp>
      <p:sp>
        <p:nvSpPr>
          <p:cNvPr id="1126"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pPr marL="216000" indent="-214560">
              <a:lnSpc>
                <a:spcPct val="100000"/>
              </a:lnSpc>
              <a:tabLst>
                <a:tab pos="0" algn="l"/>
              </a:tabLst>
            </a:pPr>
            <a:r>
              <a:rPr lang="en-US" sz="1200" b="0" strike="noStrike" spc="-1">
                <a:solidFill>
                  <a:srgbClr val="000000"/>
                </a:solidFill>
                <a:latin typeface="Calibri"/>
                <a:ea typeface="Calibri"/>
              </a:rPr>
              <a:t>The chronic fight or flight stress response manifests itself in behavior and health effects.  </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r>
              <a:rPr lang="en-US" sz="1200" b="0" strike="noStrike" spc="-1">
                <a:solidFill>
                  <a:srgbClr val="000000"/>
                </a:solidFill>
                <a:latin typeface="Calibri"/>
                <a:ea typeface="Calibri"/>
              </a:rPr>
              <a:t>The graphic above demonstrates the various behavioral, interpersonal, learning and health problems that a child can experience.  </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r>
              <a:rPr lang="en-US" sz="1200" b="0" strike="noStrike" spc="-1">
                <a:solidFill>
                  <a:srgbClr val="000000"/>
                </a:solidFill>
                <a:latin typeface="Calibri"/>
                <a:ea typeface="Calibri"/>
              </a:rPr>
              <a:t>The chronic fight or flight stress response is the brain’s way of staying safe.  </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r>
              <a:rPr lang="en-US" sz="1200" b="0" strike="noStrike" spc="-1">
                <a:solidFill>
                  <a:srgbClr val="000000"/>
                </a:solidFill>
                <a:latin typeface="Calibri"/>
                <a:ea typeface="Calibri"/>
              </a:rPr>
              <a:t>The child’s brain is in survival mode so things like learning and relationships that happen in higher parts of the brain are less developed.  </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r>
              <a:rPr lang="en-US" sz="1200" b="0" strike="noStrike" spc="-1">
                <a:solidFill>
                  <a:srgbClr val="000000"/>
                </a:solidFill>
                <a:latin typeface="Calibri"/>
                <a:ea typeface="Calibri"/>
              </a:rPr>
              <a:t>Think about a time when you were scared.  Were you able to recite the alphabet or even have an intelligible conversation?  Most likely not.  That’s because all of your brain’s energy was in survival mode.  </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r>
              <a:rPr lang="en-US" sz="1200" b="0" strike="noStrike" spc="-1">
                <a:solidFill>
                  <a:srgbClr val="000000"/>
                </a:solidFill>
                <a:latin typeface="Calibri"/>
                <a:ea typeface="Calibri"/>
              </a:rPr>
              <a:t>ACEs, without supportive buffers, can cause a child’s survival part of the brain to develop a lot more quickly than the other higher reasoning parts of the brain.  </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endParaRPr lang="en-US" sz="1200" b="0" strike="noStrike" spc="-1">
              <a:latin typeface="Arial"/>
            </a:endParaRPr>
          </a:p>
        </p:txBody>
      </p:sp>
      <p:sp>
        <p:nvSpPr>
          <p:cNvPr id="1127" name="Google Shape;206;p10: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4169A36E-6A77-4BCC-B80D-72D46E05170A}" type="slidenum">
              <a:rPr lang="en-US" sz="1400" b="0" strike="noStrike" spc="-1">
                <a:solidFill>
                  <a:srgbClr val="000000"/>
                </a:solidFill>
                <a:latin typeface="Times New Roman"/>
              </a:rPr>
              <a:t>7</a:t>
            </a:fld>
            <a:endParaRPr lang="en-US" sz="14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PlaceHolder 1"/>
          <p:cNvSpPr>
            <a:spLocks noGrp="1" noRot="1" noChangeAspect="1"/>
          </p:cNvSpPr>
          <p:nvPr>
            <p:ph type="sldImg"/>
          </p:nvPr>
        </p:nvSpPr>
        <p:spPr>
          <a:xfrm>
            <a:off x="1196975" y="701675"/>
            <a:ext cx="4681538" cy="3509963"/>
          </a:xfrm>
          <a:prstGeom prst="rect">
            <a:avLst/>
          </a:prstGeom>
        </p:spPr>
      </p:sp>
      <p:sp>
        <p:nvSpPr>
          <p:cNvPr id="1129"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pPr marL="216000" indent="-214560">
              <a:lnSpc>
                <a:spcPct val="100000"/>
              </a:lnSpc>
              <a:tabLst>
                <a:tab pos="0" algn="l"/>
              </a:tabLst>
            </a:pPr>
            <a:r>
              <a:rPr lang="en-US" sz="1200" b="0" strike="noStrike" spc="-1">
                <a:solidFill>
                  <a:srgbClr val="000000"/>
                </a:solidFill>
                <a:latin typeface="Calibri"/>
                <a:ea typeface="Calibri"/>
              </a:rPr>
              <a:t>If we don’t deal with their trauma and victimization now, we probably are going to have to deal with it later.</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r>
              <a:rPr lang="en-US" sz="1200" b="0" strike="noStrike" spc="-1">
                <a:solidFill>
                  <a:srgbClr val="000000"/>
                </a:solidFill>
                <a:latin typeface="Calibri"/>
                <a:ea typeface="Calibri"/>
              </a:rPr>
              <a:t>Trauma is turning off the learning switch</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p:txBody>
      </p:sp>
      <p:sp>
        <p:nvSpPr>
          <p:cNvPr id="1130" name="Google Shape;213;p13: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5287DE72-29B6-4820-A4CF-8287AA35BE8A}" type="slidenum">
              <a:rPr lang="en-US" sz="1400" b="0" strike="noStrike" spc="-1">
                <a:solidFill>
                  <a:srgbClr val="000000"/>
                </a:solidFill>
                <a:latin typeface="Times New Roman"/>
              </a:rPr>
              <a:t>8</a:t>
            </a:fld>
            <a:endParaRPr lang="en-US" sz="14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PlaceHolder 1"/>
          <p:cNvSpPr>
            <a:spLocks noGrp="1" noRot="1" noChangeAspect="1"/>
          </p:cNvSpPr>
          <p:nvPr>
            <p:ph type="sldImg"/>
          </p:nvPr>
        </p:nvSpPr>
        <p:spPr>
          <a:xfrm>
            <a:off x="1196975" y="701675"/>
            <a:ext cx="4681538" cy="3509963"/>
          </a:xfrm>
          <a:prstGeom prst="rect">
            <a:avLst/>
          </a:prstGeom>
        </p:spPr>
      </p:sp>
      <p:sp>
        <p:nvSpPr>
          <p:cNvPr id="1132" name="PlaceHolder 2"/>
          <p:cNvSpPr>
            <a:spLocks noGrp="1"/>
          </p:cNvSpPr>
          <p:nvPr>
            <p:ph type="body"/>
          </p:nvPr>
        </p:nvSpPr>
        <p:spPr>
          <a:xfrm>
            <a:off x="707760" y="4447440"/>
            <a:ext cx="5659560" cy="4211280"/>
          </a:xfrm>
          <a:prstGeom prst="rect">
            <a:avLst/>
          </a:prstGeom>
        </p:spPr>
        <p:txBody>
          <a:bodyPr lIns="93960" tIns="46800" rIns="93960" bIns="46800">
            <a:noAutofit/>
          </a:bodyPr>
          <a:lstStyle/>
          <a:p>
            <a:pPr marL="216000" indent="-214560">
              <a:lnSpc>
                <a:spcPct val="100000"/>
              </a:lnSpc>
              <a:tabLst>
                <a:tab pos="0" algn="l"/>
              </a:tabLst>
            </a:pPr>
            <a:r>
              <a:rPr lang="en-US" sz="1200" b="0" strike="noStrike" spc="-1">
                <a:solidFill>
                  <a:srgbClr val="000000"/>
                </a:solidFill>
                <a:latin typeface="Calibri"/>
                <a:ea typeface="Calibri"/>
              </a:rPr>
              <a:t>So, we have children experiencing trauma, becoming dis regulated coming to school causing problems and not learning who eventually give up.  What can we do?  Handle them with Care.  </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r>
              <a:rPr lang="en-US" sz="1200" b="0" strike="noStrike" spc="-1">
                <a:solidFill>
                  <a:srgbClr val="000000"/>
                </a:solidFill>
                <a:latin typeface="Calibri"/>
                <a:ea typeface="Calibri"/>
              </a:rPr>
              <a:t>Here is how:</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r>
              <a:rPr lang="en-US" sz="1200" b="0" strike="noStrike" spc="-1">
                <a:solidFill>
                  <a:srgbClr val="000000"/>
                </a:solidFill>
                <a:latin typeface="Calibri"/>
                <a:ea typeface="Calibri"/>
              </a:rPr>
              <a:t>First responders are on the front-line witnessing child maltreatment and children at risk.  If a first responder is there and children are present, these are the children most at risk to go into the system.  They can initiate the process of ringing the bell to alert schools of children who might need some extra care immediately following a potentially traumatic experience.</a:t>
            </a:r>
            <a:endParaRPr lang="en-US" sz="1200" b="0" strike="noStrike" spc="-1">
              <a:latin typeface="Arial"/>
            </a:endParaRPr>
          </a:p>
          <a:p>
            <a:pPr marL="216000" indent="-214560">
              <a:lnSpc>
                <a:spcPct val="100000"/>
              </a:lnSpc>
              <a:tabLst>
                <a:tab pos="0" algn="l"/>
              </a:tabLst>
            </a:pPr>
            <a:endParaRPr lang="en-US" sz="1200" b="0" strike="noStrike" spc="-1">
              <a:latin typeface="Arial"/>
            </a:endParaRPr>
          </a:p>
          <a:p>
            <a:pPr marL="216000" indent="-214560">
              <a:lnSpc>
                <a:spcPct val="100000"/>
              </a:lnSpc>
              <a:tabLst>
                <a:tab pos="0" algn="l"/>
              </a:tabLst>
            </a:pPr>
            <a:r>
              <a:rPr lang="en-US" sz="1200" b="0" strike="noStrike" spc="-1">
                <a:solidFill>
                  <a:srgbClr val="000000"/>
                </a:solidFill>
                <a:latin typeface="Calibri"/>
                <a:ea typeface="Calibri"/>
              </a:rPr>
              <a:t>Schools can become trauma informed.  It is frustrating for all involved when dealing with a traumatized child and being completing unaware of what trauma is, what is looks like, how it manifests itself in the classroom and what teachers and staff can do  to address the trauma so the child can feel safe and learn.  Trauma responsive classrooms and schools address the trauma so the child can feel safe and learn.  This works with children we know are struggling and children who are flying under the radar and struggling.</a:t>
            </a:r>
            <a:endParaRPr lang="en-US" sz="1200" b="0" strike="noStrike" spc="-1">
              <a:latin typeface="Arial"/>
            </a:endParaRPr>
          </a:p>
        </p:txBody>
      </p:sp>
      <p:sp>
        <p:nvSpPr>
          <p:cNvPr id="1133" name="Google Shape;173;p7:notes"/>
          <p:cNvSpPr/>
          <p:nvPr/>
        </p:nvSpPr>
        <p:spPr>
          <a:xfrm>
            <a:off x="4008600" y="8893440"/>
            <a:ext cx="3064680" cy="465840"/>
          </a:xfrm>
          <a:prstGeom prst="rect">
            <a:avLst/>
          </a:prstGeom>
          <a:noFill/>
          <a:ln w="0">
            <a:noFill/>
          </a:ln>
        </p:spPr>
        <p:style>
          <a:lnRef idx="0">
            <a:scrgbClr r="0" g="0" b="0"/>
          </a:lnRef>
          <a:fillRef idx="0">
            <a:scrgbClr r="0" g="0" b="0"/>
          </a:fillRef>
          <a:effectRef idx="0">
            <a:scrgbClr r="0" g="0" b="0"/>
          </a:effectRef>
          <a:fontRef idx="minor"/>
        </p:style>
        <p:txBody>
          <a:bodyPr lIns="93960" tIns="46800" rIns="93960" bIns="46800" anchor="b">
            <a:noAutofit/>
          </a:bodyPr>
          <a:lstStyle/>
          <a:p>
            <a:pPr algn="r">
              <a:lnSpc>
                <a:spcPct val="100000"/>
              </a:lnSpc>
              <a:tabLst>
                <a:tab pos="0" algn="l"/>
              </a:tabLst>
            </a:pPr>
            <a:fld id="{F4E6F007-E6A6-4C20-A956-FD6D48361D8A}" type="slidenum">
              <a:rPr lang="en-US" sz="1400" b="0" strike="noStrike" spc="-1">
                <a:solidFill>
                  <a:srgbClr val="000000"/>
                </a:solidFill>
                <a:latin typeface="Times New Roman"/>
              </a:rPr>
              <a:t>9</a:t>
            </a:fld>
            <a:endParaRPr lang="en-US" sz="14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2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2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2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3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3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3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3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3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3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3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3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3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45"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4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4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5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5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5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5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5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6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6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6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6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6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6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6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7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7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7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7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7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7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7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7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7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86"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8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9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9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9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9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9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9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0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0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0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1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1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1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1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1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11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11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11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11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12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2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2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3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3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4"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3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3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3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4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4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4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4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4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5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5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5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5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5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15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15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15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16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16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6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6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7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7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4"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7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7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7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8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8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8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8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8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9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9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9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9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9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19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19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19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20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20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2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Google Shape;15;p79" hidden="1"/>
          <p:cNvSpPr/>
          <p:nvPr/>
        </p:nvSpPr>
        <p:spPr>
          <a:xfrm rot="5400000">
            <a:off x="4345560" y="-4343400"/>
            <a:ext cx="455040" cy="9141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5" name="Google Shape;16;p79" hidden="1"/>
          <p:cNvSpPr/>
          <p:nvPr/>
        </p:nvSpPr>
        <p:spPr>
          <a:xfrm rot="5400000">
            <a:off x="4345560" y="-4343400"/>
            <a:ext cx="455040" cy="9141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 name="Google Shape;15;p79" hidden="1"/>
          <p:cNvSpPr/>
          <p:nvPr/>
        </p:nvSpPr>
        <p:spPr>
          <a:xfrm rot="5400000">
            <a:off x="4345560" y="-4343400"/>
            <a:ext cx="455040" cy="9141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41" name="Google Shape;16;p79" hidden="1"/>
          <p:cNvSpPr/>
          <p:nvPr/>
        </p:nvSpPr>
        <p:spPr>
          <a:xfrm rot="5400000">
            <a:off x="4345560" y="-4343400"/>
            <a:ext cx="455040" cy="9141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4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 name="Google Shape;15;p79" hidden="1"/>
          <p:cNvSpPr/>
          <p:nvPr/>
        </p:nvSpPr>
        <p:spPr>
          <a:xfrm rot="5400000">
            <a:off x="4345560" y="-4343400"/>
            <a:ext cx="455040" cy="9141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81" name="Google Shape;16;p79" hidden="1"/>
          <p:cNvSpPr/>
          <p:nvPr/>
        </p:nvSpPr>
        <p:spPr>
          <a:xfrm rot="5400000">
            <a:off x="4345560" y="-4343400"/>
            <a:ext cx="455040" cy="9141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82" name="PlaceHolder 1"/>
          <p:cNvSpPr>
            <a:spLocks noGrp="1"/>
          </p:cNvSpPr>
          <p:nvPr>
            <p:ph type="title"/>
          </p:nvPr>
        </p:nvSpPr>
        <p:spPr>
          <a:xfrm>
            <a:off x="457200" y="273600"/>
            <a:ext cx="8228880" cy="1144440"/>
          </a:xfrm>
          <a:prstGeom prst="rect">
            <a:avLst/>
          </a:prstGeom>
        </p:spPr>
        <p:txBody>
          <a:bodyPr lIns="0" tIns="0" rIns="0" bIns="0" anchor="ctr">
            <a:noAutofit/>
          </a:bodyPr>
          <a:lstStyle/>
          <a:p>
            <a:r>
              <a:rPr lang="en-US" sz="1800" b="0" strike="noStrike" spc="-1">
                <a:latin typeface="Arial"/>
              </a:rPr>
              <a:t>Click to edit the title text format</a:t>
            </a:r>
          </a:p>
        </p:txBody>
      </p:sp>
      <p:sp>
        <p:nvSpPr>
          <p:cNvPr id="83" name="PlaceHolder 2"/>
          <p:cNvSpPr>
            <a:spLocks noGrp="1"/>
          </p:cNvSpPr>
          <p:nvPr>
            <p:ph type="body"/>
          </p:nvPr>
        </p:nvSpPr>
        <p:spPr>
          <a:xfrm>
            <a:off x="45720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
        <p:nvSpPr>
          <p:cNvPr id="84" name="PlaceHolder 3"/>
          <p:cNvSpPr>
            <a:spLocks noGrp="1"/>
          </p:cNvSpPr>
          <p:nvPr>
            <p:ph type="body"/>
          </p:nvPr>
        </p:nvSpPr>
        <p:spPr>
          <a:xfrm>
            <a:off x="467424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 name="Google Shape;15;p79" hidden="1"/>
          <p:cNvSpPr/>
          <p:nvPr/>
        </p:nvSpPr>
        <p:spPr>
          <a:xfrm rot="5400000">
            <a:off x="4345560" y="-4343400"/>
            <a:ext cx="455040" cy="9141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122" name="Google Shape;16;p79" hidden="1"/>
          <p:cNvSpPr/>
          <p:nvPr/>
        </p:nvSpPr>
        <p:spPr>
          <a:xfrm rot="5400000">
            <a:off x="4345560" y="-4343400"/>
            <a:ext cx="455040" cy="9141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123" name="PlaceHolder 1"/>
          <p:cNvSpPr>
            <a:spLocks noGrp="1"/>
          </p:cNvSpPr>
          <p:nvPr>
            <p:ph type="title"/>
          </p:nvPr>
        </p:nvSpPr>
        <p:spPr>
          <a:xfrm>
            <a:off x="457200" y="273600"/>
            <a:ext cx="8228880" cy="1144440"/>
          </a:xfrm>
          <a:prstGeom prst="rect">
            <a:avLst/>
          </a:prstGeom>
        </p:spPr>
        <p:txBody>
          <a:bodyPr lIns="0" tIns="0" rIns="0" bIns="0" anchor="ctr">
            <a:noAutofit/>
          </a:bodyPr>
          <a:lstStyle/>
          <a:p>
            <a:r>
              <a:rPr lang="en-US" sz="1800" b="0" strike="noStrike" spc="-1">
                <a:latin typeface="Arial"/>
              </a:rPr>
              <a:t>Click to edit the title text format</a:t>
            </a:r>
          </a:p>
        </p:txBody>
      </p:sp>
      <p:sp>
        <p:nvSpPr>
          <p:cNvPr id="124" name="PlaceHolder 2"/>
          <p:cNvSpPr>
            <a:spLocks noGrp="1"/>
          </p:cNvSpPr>
          <p:nvPr>
            <p:ph type="body"/>
          </p:nvPr>
        </p:nvSpPr>
        <p:spPr>
          <a:xfrm>
            <a:off x="45720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
        <p:nvSpPr>
          <p:cNvPr id="125" name="PlaceHolder 3"/>
          <p:cNvSpPr>
            <a:spLocks noGrp="1"/>
          </p:cNvSpPr>
          <p:nvPr>
            <p:ph type="body"/>
          </p:nvPr>
        </p:nvSpPr>
        <p:spPr>
          <a:xfrm>
            <a:off x="467424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 name="Google Shape;15;p79" hidden="1"/>
          <p:cNvSpPr/>
          <p:nvPr/>
        </p:nvSpPr>
        <p:spPr>
          <a:xfrm rot="5400000">
            <a:off x="4345560" y="-4343400"/>
            <a:ext cx="455040" cy="9141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163" name="Google Shape;16;p79" hidden="1"/>
          <p:cNvSpPr/>
          <p:nvPr/>
        </p:nvSpPr>
        <p:spPr>
          <a:xfrm rot="5400000">
            <a:off x="4345560" y="-4343400"/>
            <a:ext cx="455040" cy="9141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1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65"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49.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mailto:tammy@mjja.org"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Google Shape;96;p1"/>
          <p:cNvSpPr/>
          <p:nvPr/>
        </p:nvSpPr>
        <p:spPr>
          <a:xfrm>
            <a:off x="762120" y="4527720"/>
            <a:ext cx="7617960" cy="159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algn="ctr">
              <a:lnSpc>
                <a:spcPct val="100000"/>
              </a:lnSpc>
              <a:tabLst>
                <a:tab pos="0" algn="l"/>
              </a:tabLst>
            </a:pPr>
            <a:r>
              <a:rPr lang="en-US" sz="3200" b="1" strike="noStrike" spc="-1" dirty="0">
                <a:solidFill>
                  <a:srgbClr val="194F90"/>
                </a:solidFill>
                <a:latin typeface="Calibri"/>
                <a:ea typeface="Calibri"/>
              </a:rPr>
              <a:t>HANDLE WITH CARE MISSOURI</a:t>
            </a:r>
            <a:endParaRPr lang="en-US" sz="3200" b="0" strike="noStrike" spc="-1" dirty="0">
              <a:latin typeface="Arial"/>
            </a:endParaRPr>
          </a:p>
          <a:p>
            <a:pPr algn="ctr">
              <a:lnSpc>
                <a:spcPct val="100000"/>
              </a:lnSpc>
              <a:tabLst>
                <a:tab pos="0" algn="l"/>
              </a:tabLst>
            </a:pPr>
            <a:r>
              <a:rPr lang="en-US" sz="3200" b="1" strike="noStrike" spc="-1" dirty="0">
                <a:solidFill>
                  <a:srgbClr val="194F90"/>
                </a:solidFill>
                <a:latin typeface="Calibri"/>
              </a:rPr>
              <a:t>MISSOURI DEPT OF MENTAL HEALTH</a:t>
            </a:r>
          </a:p>
          <a:p>
            <a:pPr algn="ctr">
              <a:lnSpc>
                <a:spcPct val="100000"/>
              </a:lnSpc>
              <a:tabLst>
                <a:tab pos="0" algn="l"/>
              </a:tabLst>
            </a:pPr>
            <a:r>
              <a:rPr lang="en-US" sz="3200" b="1" strike="noStrike" spc="-1" dirty="0">
                <a:solidFill>
                  <a:srgbClr val="194F90"/>
                </a:solidFill>
                <a:latin typeface="Calibri"/>
              </a:rPr>
              <a:t>DIVISION OF BEHAVIORAL HEALTH</a:t>
            </a:r>
          </a:p>
          <a:p>
            <a:pPr algn="ctr">
              <a:lnSpc>
                <a:spcPct val="100000"/>
              </a:lnSpc>
              <a:tabLst>
                <a:tab pos="0" algn="l"/>
              </a:tabLst>
            </a:pPr>
            <a:r>
              <a:rPr lang="en-US" sz="3200" b="1" spc="-1" dirty="0">
                <a:solidFill>
                  <a:srgbClr val="194F90"/>
                </a:solidFill>
                <a:latin typeface="Calibri"/>
              </a:rPr>
              <a:t>DECEMBER 2024</a:t>
            </a:r>
            <a:endParaRPr lang="en-US" sz="3200" b="0" strike="noStrike" spc="-1" dirty="0">
              <a:latin typeface="Arial"/>
            </a:endParaRPr>
          </a:p>
          <a:p>
            <a:pPr algn="ctr">
              <a:lnSpc>
                <a:spcPct val="100000"/>
              </a:lnSpc>
              <a:tabLst>
                <a:tab pos="0" algn="l"/>
              </a:tabLst>
            </a:pPr>
            <a:endParaRPr lang="en-US" sz="3200" b="0" strike="noStrike" spc="-1" dirty="0">
              <a:latin typeface="Arial"/>
            </a:endParaRPr>
          </a:p>
        </p:txBody>
      </p:sp>
      <p:sp>
        <p:nvSpPr>
          <p:cNvPr id="330" name="Google Shape;98;p1"/>
          <p:cNvSpPr/>
          <p:nvPr/>
        </p:nvSpPr>
        <p:spPr>
          <a:xfrm>
            <a:off x="0" y="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31" name="Google Shape;99;p1"/>
          <p:cNvSpPr/>
          <p:nvPr/>
        </p:nvSpPr>
        <p:spPr>
          <a:xfrm>
            <a:off x="0" y="648864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32" name="Google Shape;100;p1"/>
          <p:cNvSpPr/>
          <p:nvPr/>
        </p:nvSpPr>
        <p:spPr>
          <a:xfrm rot="5400000">
            <a:off x="-3200400" y="3278880"/>
            <a:ext cx="6779520" cy="3744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33" name="Google Shape;101;p1"/>
          <p:cNvSpPr/>
          <p:nvPr/>
        </p:nvSpPr>
        <p:spPr>
          <a:xfrm rot="5400000">
            <a:off x="5564880" y="3201120"/>
            <a:ext cx="6779520" cy="3744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pic>
        <p:nvPicPr>
          <p:cNvPr id="6" name="Picture 5">
            <a:extLst>
              <a:ext uri="{FF2B5EF4-FFF2-40B4-BE49-F238E27FC236}">
                <a16:creationId xmlns:a16="http://schemas.microsoft.com/office/drawing/2014/main" id="{5339AC68-38F6-CF6A-11B7-F113B3439985}"/>
              </a:ext>
            </a:extLst>
          </p:cNvPr>
          <p:cNvPicPr>
            <a:picLocks noChangeAspect="1"/>
          </p:cNvPicPr>
          <p:nvPr/>
        </p:nvPicPr>
        <p:blipFill rotWithShape="1">
          <a:blip r:embed="rId3">
            <a:extLst>
              <a:ext uri="{28A0092B-C50C-407E-A947-70E740481C1C}">
                <a14:useLocalDpi xmlns:a14="http://schemas.microsoft.com/office/drawing/2010/main" val="0"/>
              </a:ext>
            </a:extLst>
          </a:blip>
          <a:srcRect l="6367" t="5958" r="4869" b="8153"/>
          <a:stretch/>
        </p:blipFill>
        <p:spPr>
          <a:xfrm>
            <a:off x="2025749" y="506437"/>
            <a:ext cx="4965894" cy="40212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879FF-FF1A-8602-DF17-7FF05149B683}"/>
              </a:ext>
            </a:extLst>
          </p:cNvPr>
          <p:cNvSpPr>
            <a:spLocks noGrp="1"/>
          </p:cNvSpPr>
          <p:nvPr>
            <p:ph type="title"/>
          </p:nvPr>
        </p:nvSpPr>
        <p:spPr/>
        <p:txBody>
          <a:bodyPr/>
          <a:lstStyle/>
          <a:p>
            <a:r>
              <a:rPr lang="en-US" sz="3200" dirty="0"/>
              <a:t>LAW ENFORCEMENT PERSPECTIVE</a:t>
            </a:r>
          </a:p>
        </p:txBody>
      </p:sp>
      <p:sp>
        <p:nvSpPr>
          <p:cNvPr id="3" name="Subtitle 2">
            <a:extLst>
              <a:ext uri="{FF2B5EF4-FFF2-40B4-BE49-F238E27FC236}">
                <a16:creationId xmlns:a16="http://schemas.microsoft.com/office/drawing/2014/main" id="{3F798844-2EB4-1455-B696-B1E4258B30B8}"/>
              </a:ext>
            </a:extLst>
          </p:cNvPr>
          <p:cNvSpPr>
            <a:spLocks noGrp="1"/>
          </p:cNvSpPr>
          <p:nvPr>
            <p:ph type="subTitle"/>
          </p:nvPr>
        </p:nvSpPr>
        <p:spPr/>
        <p:txBody>
          <a:bodyPr/>
          <a:lstStyle/>
          <a:p>
            <a:endParaRPr lang="en-US" dirty="0"/>
          </a:p>
        </p:txBody>
      </p:sp>
      <p:pic>
        <p:nvPicPr>
          <p:cNvPr id="4" name="HWC VIDEO_SHERIFF MILLSAP_2023">
            <a:hlinkClick r:id="" action="ppaction://media"/>
            <a:extLst>
              <a:ext uri="{FF2B5EF4-FFF2-40B4-BE49-F238E27FC236}">
                <a16:creationId xmlns:a16="http://schemas.microsoft.com/office/drawing/2014/main" id="{9F64546B-B418-8EC1-DB55-5D4ED47956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604520"/>
            <a:ext cx="8229240" cy="3348480"/>
          </a:xfrm>
          <a:prstGeom prst="rect">
            <a:avLst/>
          </a:prstGeom>
        </p:spPr>
      </p:pic>
    </p:spTree>
    <p:extLst>
      <p:ext uri="{BB962C8B-B14F-4D97-AF65-F5344CB8AC3E}">
        <p14:creationId xmlns:p14="http://schemas.microsoft.com/office/powerpoint/2010/main" val="175600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Google Shape;277;p18"/>
          <p:cNvSpPr/>
          <p:nvPr/>
        </p:nvSpPr>
        <p:spPr>
          <a:xfrm>
            <a:off x="1340640" y="838080"/>
            <a:ext cx="647496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dirty="0">
                <a:solidFill>
                  <a:srgbClr val="194F90"/>
                </a:solidFill>
                <a:latin typeface="Calibri"/>
                <a:ea typeface="Calibri"/>
              </a:rPr>
              <a:t>The HWC MO Notice</a:t>
            </a:r>
            <a:endParaRPr lang="en-US" sz="4400" b="0" strike="noStrike" spc="-1" dirty="0">
              <a:latin typeface="Arial"/>
            </a:endParaRPr>
          </a:p>
        </p:txBody>
      </p:sp>
      <p:pic>
        <p:nvPicPr>
          <p:cNvPr id="440" name="Google Shape;278;p18"/>
          <p:cNvPicPr/>
          <p:nvPr/>
        </p:nvPicPr>
        <p:blipFill>
          <a:blip r:embed="rId3">
            <a:extLst>
              <a:ext uri="{28A0092B-C50C-407E-A947-70E740481C1C}">
                <a14:useLocalDpi xmlns:a14="http://schemas.microsoft.com/office/drawing/2010/main" val="0"/>
              </a:ext>
            </a:extLst>
          </a:blip>
          <a:srcRect/>
          <a:stretch/>
        </p:blipFill>
        <p:spPr>
          <a:xfrm>
            <a:off x="2086957" y="1978920"/>
            <a:ext cx="4967926" cy="4185501"/>
          </a:xfrm>
          <a:prstGeom prst="rect">
            <a:avLst/>
          </a:prstGeom>
          <a:ln w="0">
            <a:noFill/>
          </a:ln>
        </p:spPr>
      </p:pic>
      <p:sp>
        <p:nvSpPr>
          <p:cNvPr id="441" name="Google Shape;279;p18"/>
          <p:cNvSpPr/>
          <p:nvPr/>
        </p:nvSpPr>
        <p:spPr>
          <a:xfrm>
            <a:off x="0" y="0"/>
            <a:ext cx="9141840" cy="3672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42" name="Google Shape;280;p18"/>
          <p:cNvSpPr/>
          <p:nvPr/>
        </p:nvSpPr>
        <p:spPr>
          <a:xfrm>
            <a:off x="0" y="6465960"/>
            <a:ext cx="9141840" cy="3672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43" name="Google Shape;281;p18"/>
          <p:cNvSpPr/>
          <p:nvPr/>
        </p:nvSpPr>
        <p:spPr>
          <a:xfrm rot="5400000">
            <a:off x="-3200400" y="3202560"/>
            <a:ext cx="6779520" cy="3744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44" name="Google Shape;282;p18"/>
          <p:cNvSpPr/>
          <p:nvPr/>
        </p:nvSpPr>
        <p:spPr>
          <a:xfrm rot="5400000">
            <a:off x="5590080" y="3257640"/>
            <a:ext cx="6779520" cy="3744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Google Shape;277;p18"/>
          <p:cNvSpPr/>
          <p:nvPr/>
        </p:nvSpPr>
        <p:spPr>
          <a:xfrm>
            <a:off x="1340640" y="612742"/>
            <a:ext cx="6474960" cy="83981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dirty="0">
                <a:solidFill>
                  <a:srgbClr val="194F90"/>
                </a:solidFill>
                <a:latin typeface="Calibri"/>
                <a:ea typeface="Calibri"/>
              </a:rPr>
              <a:t>The HWC Notice</a:t>
            </a:r>
            <a:endParaRPr lang="en-US" sz="4400" b="0" strike="noStrike" spc="-1" dirty="0">
              <a:latin typeface="Arial"/>
            </a:endParaRPr>
          </a:p>
        </p:txBody>
      </p:sp>
      <p:pic>
        <p:nvPicPr>
          <p:cNvPr id="440" name="Google Shape;278;p18"/>
          <p:cNvPicPr/>
          <p:nvPr/>
        </p:nvPicPr>
        <p:blipFill>
          <a:blip r:embed="rId3">
            <a:extLst>
              <a:ext uri="{28A0092B-C50C-407E-A947-70E740481C1C}">
                <a14:useLocalDpi xmlns:a14="http://schemas.microsoft.com/office/drawing/2010/main" val="0"/>
              </a:ext>
            </a:extLst>
          </a:blip>
          <a:srcRect/>
          <a:stretch/>
        </p:blipFill>
        <p:spPr>
          <a:xfrm>
            <a:off x="923827" y="1452556"/>
            <a:ext cx="7315200" cy="4665440"/>
          </a:xfrm>
          <a:prstGeom prst="rect">
            <a:avLst/>
          </a:prstGeom>
          <a:ln w="0">
            <a:noFill/>
          </a:ln>
        </p:spPr>
      </p:pic>
      <p:sp>
        <p:nvSpPr>
          <p:cNvPr id="441" name="Google Shape;279;p18"/>
          <p:cNvSpPr/>
          <p:nvPr/>
        </p:nvSpPr>
        <p:spPr>
          <a:xfrm>
            <a:off x="0" y="0"/>
            <a:ext cx="9141840" cy="3672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42" name="Google Shape;280;p18"/>
          <p:cNvSpPr/>
          <p:nvPr/>
        </p:nvSpPr>
        <p:spPr>
          <a:xfrm>
            <a:off x="0" y="6465960"/>
            <a:ext cx="9141840" cy="3672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43" name="Google Shape;281;p18"/>
          <p:cNvSpPr/>
          <p:nvPr/>
        </p:nvSpPr>
        <p:spPr>
          <a:xfrm rot="5400000">
            <a:off x="-3200400" y="3202560"/>
            <a:ext cx="6779520" cy="3744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44" name="Google Shape;282;p18"/>
          <p:cNvSpPr/>
          <p:nvPr/>
        </p:nvSpPr>
        <p:spPr>
          <a:xfrm rot="5400000">
            <a:off x="5590080" y="3257640"/>
            <a:ext cx="6779520" cy="3744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Tree>
    <p:extLst>
      <p:ext uri="{BB962C8B-B14F-4D97-AF65-F5344CB8AC3E}">
        <p14:creationId xmlns:p14="http://schemas.microsoft.com/office/powerpoint/2010/main" val="344220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B5D2D-C87B-82D5-732A-576545B5D7E2}"/>
              </a:ext>
            </a:extLst>
          </p:cNvPr>
          <p:cNvSpPr>
            <a:spLocks noGrp="1"/>
          </p:cNvSpPr>
          <p:nvPr>
            <p:ph type="title"/>
          </p:nvPr>
        </p:nvSpPr>
        <p:spPr/>
        <p:txBody>
          <a:bodyPr/>
          <a:lstStyle/>
          <a:p>
            <a:pPr algn="ctr"/>
            <a:r>
              <a:rPr lang="en-US" dirty="0">
                <a:solidFill>
                  <a:schemeClr val="tx2"/>
                </a:solidFill>
              </a:rPr>
              <a:t>MISSOURI NOTIFICATIONS</a:t>
            </a:r>
          </a:p>
        </p:txBody>
      </p:sp>
      <p:sp>
        <p:nvSpPr>
          <p:cNvPr id="3" name="Text Placeholder 2">
            <a:extLst>
              <a:ext uri="{FF2B5EF4-FFF2-40B4-BE49-F238E27FC236}">
                <a16:creationId xmlns:a16="http://schemas.microsoft.com/office/drawing/2014/main" id="{E9840645-D34D-58BF-1D6B-69494F4F36C2}"/>
              </a:ext>
            </a:extLst>
          </p:cNvPr>
          <p:cNvSpPr>
            <a:spLocks noGrp="1"/>
          </p:cNvSpPr>
          <p:nvPr>
            <p:ph type="body"/>
          </p:nvPr>
        </p:nvSpPr>
        <p:spPr/>
        <p:txBody>
          <a:bodyPr/>
          <a:lstStyle/>
          <a:p>
            <a:endParaRPr lang="en-US" dirty="0"/>
          </a:p>
        </p:txBody>
      </p:sp>
      <p:pic>
        <p:nvPicPr>
          <p:cNvPr id="4" name="HWC STATEWIDE NOTIFICATION TUTORIAL_2023">
            <a:hlinkClick r:id="" action="ppaction://media"/>
            <a:extLst>
              <a:ext uri="{FF2B5EF4-FFF2-40B4-BE49-F238E27FC236}">
                <a16:creationId xmlns:a16="http://schemas.microsoft.com/office/drawing/2014/main" id="{27B68B76-F292-3507-C347-444C432564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604520"/>
            <a:ext cx="8049491" cy="3648960"/>
          </a:xfrm>
          <a:prstGeom prst="rect">
            <a:avLst/>
          </a:prstGeom>
        </p:spPr>
      </p:pic>
    </p:spTree>
    <p:extLst>
      <p:ext uri="{BB962C8B-B14F-4D97-AF65-F5344CB8AC3E}">
        <p14:creationId xmlns:p14="http://schemas.microsoft.com/office/powerpoint/2010/main" val="35506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Google Shape;96;p1"/>
          <p:cNvSpPr/>
          <p:nvPr/>
        </p:nvSpPr>
        <p:spPr>
          <a:xfrm>
            <a:off x="762120" y="3028013"/>
            <a:ext cx="7617960" cy="309774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tabLst>
                <a:tab pos="0" algn="l"/>
              </a:tabLst>
            </a:pPr>
            <a:r>
              <a:rPr lang="en-US" sz="2000" b="1" strike="noStrike" spc="-1" dirty="0">
                <a:solidFill>
                  <a:srgbClr val="194F90"/>
                </a:solidFill>
                <a:latin typeface="Calibri"/>
                <a:ea typeface="Calibri"/>
              </a:rPr>
              <a:t> </a:t>
            </a:r>
            <a:r>
              <a:rPr lang="en-US" sz="2800" b="1" strike="noStrike" spc="-1" dirty="0">
                <a:solidFill>
                  <a:srgbClr val="194F90"/>
                </a:solidFill>
                <a:latin typeface="Calibri"/>
                <a:ea typeface="Calibri"/>
              </a:rPr>
              <a:t>In the 26</a:t>
            </a:r>
            <a:r>
              <a:rPr lang="en-US" sz="2800" b="1" spc="-1" dirty="0">
                <a:solidFill>
                  <a:srgbClr val="194F90"/>
                </a:solidFill>
                <a:latin typeface="Calibri"/>
                <a:ea typeface="Calibri"/>
              </a:rPr>
              <a:t> </a:t>
            </a:r>
            <a:r>
              <a:rPr lang="en-US" sz="2800" b="1" strike="noStrike" spc="-1" dirty="0">
                <a:solidFill>
                  <a:srgbClr val="194F90"/>
                </a:solidFill>
                <a:latin typeface="Calibri"/>
                <a:ea typeface="Calibri"/>
              </a:rPr>
              <a:t>months since our electronic notification system began operating, there have been 606 HWC notifications made by participating law enforcement agencies. Currently, 25 law enforcement agencies are practicing HWC, with 15 coming on board after September 1, 2024.</a:t>
            </a:r>
          </a:p>
        </p:txBody>
      </p:sp>
      <p:sp>
        <p:nvSpPr>
          <p:cNvPr id="330" name="Google Shape;98;p1"/>
          <p:cNvSpPr/>
          <p:nvPr/>
        </p:nvSpPr>
        <p:spPr>
          <a:xfrm>
            <a:off x="0" y="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31" name="Google Shape;99;p1"/>
          <p:cNvSpPr/>
          <p:nvPr/>
        </p:nvSpPr>
        <p:spPr>
          <a:xfrm>
            <a:off x="0" y="648864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32" name="Google Shape;100;p1"/>
          <p:cNvSpPr/>
          <p:nvPr/>
        </p:nvSpPr>
        <p:spPr>
          <a:xfrm rot="5400000">
            <a:off x="-3200400" y="3278880"/>
            <a:ext cx="6779520" cy="3744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33" name="Google Shape;101;p1"/>
          <p:cNvSpPr/>
          <p:nvPr/>
        </p:nvSpPr>
        <p:spPr>
          <a:xfrm rot="5400000">
            <a:off x="5564880" y="3201120"/>
            <a:ext cx="6779520" cy="3744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pic>
        <p:nvPicPr>
          <p:cNvPr id="6" name="Picture 5">
            <a:extLst>
              <a:ext uri="{FF2B5EF4-FFF2-40B4-BE49-F238E27FC236}">
                <a16:creationId xmlns:a16="http://schemas.microsoft.com/office/drawing/2014/main" id="{5339AC68-38F6-CF6A-11B7-F113B3439985}"/>
              </a:ext>
            </a:extLst>
          </p:cNvPr>
          <p:cNvPicPr>
            <a:picLocks noChangeAspect="1"/>
          </p:cNvPicPr>
          <p:nvPr/>
        </p:nvPicPr>
        <p:blipFill rotWithShape="1">
          <a:blip r:embed="rId3">
            <a:extLst>
              <a:ext uri="{28A0092B-C50C-407E-A947-70E740481C1C}">
                <a14:useLocalDpi xmlns:a14="http://schemas.microsoft.com/office/drawing/2010/main" val="0"/>
              </a:ext>
            </a:extLst>
          </a:blip>
          <a:srcRect l="6367" t="5958" r="4869" b="8153"/>
          <a:stretch/>
        </p:blipFill>
        <p:spPr>
          <a:xfrm>
            <a:off x="2981963" y="465757"/>
            <a:ext cx="3177914" cy="2307423"/>
          </a:xfrm>
          <a:prstGeom prst="rect">
            <a:avLst/>
          </a:prstGeom>
        </p:spPr>
      </p:pic>
    </p:spTree>
    <p:extLst>
      <p:ext uri="{BB962C8B-B14F-4D97-AF65-F5344CB8AC3E}">
        <p14:creationId xmlns:p14="http://schemas.microsoft.com/office/powerpoint/2010/main" val="226405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Google Shape;302;p20"/>
          <p:cNvSpPr/>
          <p:nvPr/>
        </p:nvSpPr>
        <p:spPr>
          <a:xfrm>
            <a:off x="633600" y="1286616"/>
            <a:ext cx="2741040" cy="4341240"/>
          </a:xfrm>
          <a:prstGeom prst="rect">
            <a:avLst/>
          </a:prstGeom>
          <a:solidFill>
            <a:srgbClr val="4F81BD"/>
          </a:solid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tabLst>
                <a:tab pos="0" algn="l"/>
              </a:tabLst>
            </a:pPr>
            <a:endParaRPr lang="en-US" sz="1800" b="0" strike="noStrike" spc="-1" dirty="0">
              <a:latin typeface="Arial"/>
            </a:endParaRPr>
          </a:p>
          <a:p>
            <a:pPr algn="ctr">
              <a:lnSpc>
                <a:spcPct val="100000"/>
              </a:lnSpc>
              <a:spcBef>
                <a:spcPts val="641"/>
              </a:spcBef>
              <a:tabLst>
                <a:tab pos="0" algn="l"/>
              </a:tabLst>
            </a:pPr>
            <a:endParaRPr lang="en-US" sz="1800" b="0" strike="noStrike" spc="-1" dirty="0">
              <a:latin typeface="Arial"/>
            </a:endParaRPr>
          </a:p>
          <a:p>
            <a:pPr algn="ctr">
              <a:lnSpc>
                <a:spcPct val="100000"/>
              </a:lnSpc>
              <a:spcBef>
                <a:spcPts val="641"/>
              </a:spcBef>
              <a:tabLst>
                <a:tab pos="0" algn="l"/>
              </a:tabLst>
            </a:pPr>
            <a:r>
              <a:rPr lang="en-US" sz="3200" b="1" strike="noStrike" spc="-1" dirty="0">
                <a:solidFill>
                  <a:srgbClr val="FFFFFF"/>
                </a:solidFill>
                <a:latin typeface="Calibri"/>
                <a:ea typeface="Calibri"/>
              </a:rPr>
              <a:t>How does the HWC Notice Work in  </a:t>
            </a:r>
          </a:p>
          <a:p>
            <a:pPr algn="ctr">
              <a:lnSpc>
                <a:spcPct val="100000"/>
              </a:lnSpc>
              <a:spcBef>
                <a:spcPts val="641"/>
              </a:spcBef>
              <a:tabLst>
                <a:tab pos="0" algn="l"/>
              </a:tabLst>
            </a:pPr>
            <a:r>
              <a:rPr lang="en-US" sz="3200" b="1" spc="-1" dirty="0">
                <a:solidFill>
                  <a:srgbClr val="FFFFFF"/>
                </a:solidFill>
                <a:latin typeface="Calibri"/>
                <a:ea typeface="Calibri"/>
              </a:rPr>
              <a:t>Missouri</a:t>
            </a:r>
            <a:r>
              <a:rPr lang="en-US" sz="3200" b="1" strike="noStrike" spc="-1" dirty="0">
                <a:solidFill>
                  <a:srgbClr val="FFFFFF"/>
                </a:solidFill>
                <a:latin typeface="Calibri"/>
                <a:ea typeface="Calibri"/>
              </a:rPr>
              <a:t>?</a:t>
            </a:r>
            <a:endParaRPr lang="en-US" sz="3200" b="0" strike="noStrike" spc="-1" dirty="0">
              <a:latin typeface="Arial"/>
            </a:endParaRPr>
          </a:p>
        </p:txBody>
      </p:sp>
      <p:sp>
        <p:nvSpPr>
          <p:cNvPr id="454" name="Google Shape;303;p20"/>
          <p:cNvSpPr/>
          <p:nvPr/>
        </p:nvSpPr>
        <p:spPr>
          <a:xfrm rot="16200000">
            <a:off x="-3211200" y="3227400"/>
            <a:ext cx="679392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55" name="Google Shape;304;p20"/>
          <p:cNvSpPr/>
          <p:nvPr/>
        </p:nvSpPr>
        <p:spPr>
          <a:xfrm rot="16200000">
            <a:off x="5547240" y="32464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56" name="Google Shape;305;p20"/>
          <p:cNvSpPr/>
          <p:nvPr/>
        </p:nvSpPr>
        <p:spPr>
          <a:xfrm>
            <a:off x="11520" y="-7632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57" name="Google Shape;306;p20"/>
          <p:cNvSpPr/>
          <p:nvPr/>
        </p:nvSpPr>
        <p:spPr>
          <a:xfrm>
            <a:off x="0" y="649800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grpSp>
        <p:nvGrpSpPr>
          <p:cNvPr id="458" name="Google Shape;307;p20"/>
          <p:cNvGrpSpPr/>
          <p:nvPr/>
        </p:nvGrpSpPr>
        <p:grpSpPr>
          <a:xfrm>
            <a:off x="3638879" y="1387080"/>
            <a:ext cx="4786922" cy="4081680"/>
            <a:chOff x="3638879" y="1387080"/>
            <a:chExt cx="4786922" cy="4081680"/>
          </a:xfrm>
        </p:grpSpPr>
        <p:sp>
          <p:nvSpPr>
            <p:cNvPr id="459" name="Google Shape;308;p20"/>
            <p:cNvSpPr/>
            <p:nvPr/>
          </p:nvSpPr>
          <p:spPr>
            <a:xfrm>
              <a:off x="3640680" y="1415880"/>
              <a:ext cx="4785120" cy="1812960"/>
            </a:xfrm>
            <a:prstGeom prst="roundRect">
              <a:avLst>
                <a:gd name="adj" fmla="val 10000"/>
              </a:avLst>
            </a:prstGeom>
            <a:solidFill>
              <a:srgbClr val="BF504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60" name="Google Shape;309;p20"/>
            <p:cNvSpPr/>
            <p:nvPr/>
          </p:nvSpPr>
          <p:spPr>
            <a:xfrm>
              <a:off x="4189680" y="1795680"/>
              <a:ext cx="996120" cy="99612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61" name="Google Shape;310;p20"/>
            <p:cNvSpPr/>
            <p:nvPr/>
          </p:nvSpPr>
          <p:spPr>
            <a:xfrm>
              <a:off x="5736960" y="1387080"/>
              <a:ext cx="2688840" cy="18129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462" name="Google Shape;311;p20"/>
            <p:cNvSpPr/>
            <p:nvPr/>
          </p:nvSpPr>
          <p:spPr>
            <a:xfrm>
              <a:off x="5297865" y="1387080"/>
              <a:ext cx="3127936" cy="1812960"/>
            </a:xfrm>
            <a:prstGeom prst="rect">
              <a:avLst/>
            </a:prstGeom>
            <a:noFill/>
            <a:ln w="0">
              <a:noFill/>
            </a:ln>
          </p:spPr>
          <p:style>
            <a:lnRef idx="0">
              <a:scrgbClr r="0" g="0" b="0"/>
            </a:lnRef>
            <a:fillRef idx="0">
              <a:scrgbClr r="0" g="0" b="0"/>
            </a:fillRef>
            <a:effectRef idx="0">
              <a:scrgbClr r="0" g="0" b="0"/>
            </a:effectRef>
            <a:fontRef idx="minor"/>
          </p:style>
          <p:txBody>
            <a:bodyPr lIns="192240" tIns="192240" rIns="192240" bIns="192240" anchor="ctr">
              <a:noAutofit/>
            </a:bodyPr>
            <a:lstStyle/>
            <a:p>
              <a:pPr>
                <a:lnSpc>
                  <a:spcPct val="90000"/>
                </a:lnSpc>
                <a:tabLst>
                  <a:tab pos="0" algn="l"/>
                </a:tabLst>
              </a:pPr>
              <a:r>
                <a:rPr lang="en-US" spc="-1" dirty="0">
                  <a:solidFill>
                    <a:srgbClr val="000000"/>
                  </a:solidFill>
                  <a:latin typeface="Calibri"/>
                </a:rPr>
                <a:t>Law enforcement agencies will receive a URL code that allows them to use an electronic notification system</a:t>
              </a:r>
              <a:endParaRPr lang="en-US" b="0" strike="noStrike" spc="-1" dirty="0">
                <a:latin typeface="Arial"/>
              </a:endParaRPr>
            </a:p>
          </p:txBody>
        </p:sp>
        <p:sp>
          <p:nvSpPr>
            <p:cNvPr id="463" name="Google Shape;312;p20"/>
            <p:cNvSpPr/>
            <p:nvPr/>
          </p:nvSpPr>
          <p:spPr>
            <a:xfrm>
              <a:off x="3638879" y="3655800"/>
              <a:ext cx="4785120" cy="1812960"/>
            </a:xfrm>
            <a:prstGeom prst="roundRect">
              <a:avLst>
                <a:gd name="adj" fmla="val 10000"/>
              </a:avLst>
            </a:prstGeom>
            <a:solidFill>
              <a:schemeClr val="accent3"/>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64" name="Google Shape;313;p20"/>
            <p:cNvSpPr/>
            <p:nvPr/>
          </p:nvSpPr>
          <p:spPr>
            <a:xfrm>
              <a:off x="4189680" y="4064400"/>
              <a:ext cx="996120" cy="99612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465" name="Google Shape;314;p20"/>
            <p:cNvSpPr/>
            <p:nvPr/>
          </p:nvSpPr>
          <p:spPr>
            <a:xfrm>
              <a:off x="5736960" y="3655800"/>
              <a:ext cx="2688840" cy="18129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466" name="Google Shape;315;p20"/>
            <p:cNvSpPr/>
            <p:nvPr/>
          </p:nvSpPr>
          <p:spPr>
            <a:xfrm>
              <a:off x="5297864" y="3655800"/>
              <a:ext cx="3127936" cy="1812960"/>
            </a:xfrm>
            <a:prstGeom prst="rect">
              <a:avLst/>
            </a:prstGeom>
            <a:noFill/>
            <a:ln w="0">
              <a:noFill/>
            </a:ln>
          </p:spPr>
          <p:style>
            <a:lnRef idx="0">
              <a:scrgbClr r="0" g="0" b="0"/>
            </a:lnRef>
            <a:fillRef idx="0">
              <a:scrgbClr r="0" g="0" b="0"/>
            </a:fillRef>
            <a:effectRef idx="0">
              <a:scrgbClr r="0" g="0" b="0"/>
            </a:effectRef>
            <a:fontRef idx="minor"/>
          </p:style>
          <p:txBody>
            <a:bodyPr lIns="192240" tIns="192240" rIns="192240" bIns="192240" anchor="ctr">
              <a:noAutofit/>
            </a:bodyPr>
            <a:lstStyle/>
            <a:p>
              <a:pPr>
                <a:lnSpc>
                  <a:spcPct val="90000"/>
                </a:lnSpc>
                <a:tabLst>
                  <a:tab pos="0" algn="l"/>
                </a:tabLst>
              </a:pPr>
              <a:r>
                <a:rPr lang="en-US" spc="-1" dirty="0">
                  <a:latin typeface="Calibri" panose="020F0502020204030204" pitchFamily="34" charset="0"/>
                  <a:cs typeface="Calibri" panose="020F0502020204030204" pitchFamily="34" charset="0"/>
                </a:rPr>
                <a:t>HWC notifications will be distributed through MSHP/MIAC.  MJJA will supply sites with data each month on the number of HWC notifications made</a:t>
              </a:r>
              <a:endParaRPr lang="en-US" b="0" strike="noStrike" spc="-1" dirty="0">
                <a:latin typeface="Calibri" panose="020F0502020204030204" pitchFamily="34" charset="0"/>
                <a:cs typeface="Calibri" panose="020F0502020204030204"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Google Shape;409;p28"/>
          <p:cNvSpPr/>
          <p:nvPr/>
        </p:nvSpPr>
        <p:spPr>
          <a:xfrm>
            <a:off x="1142280" y="511560"/>
            <a:ext cx="647496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dirty="0">
                <a:solidFill>
                  <a:srgbClr val="0070C0"/>
                </a:solidFill>
                <a:latin typeface="Calibri"/>
                <a:ea typeface="Calibri"/>
              </a:rPr>
              <a:t>HWC Notice</a:t>
            </a:r>
            <a:endParaRPr lang="en-US" sz="4400" b="0" strike="noStrike" spc="-1" dirty="0">
              <a:latin typeface="Arial"/>
            </a:endParaRPr>
          </a:p>
        </p:txBody>
      </p:sp>
      <p:sp>
        <p:nvSpPr>
          <p:cNvPr id="503" name="Google Shape;410;p28"/>
          <p:cNvSpPr/>
          <p:nvPr/>
        </p:nvSpPr>
        <p:spPr>
          <a:xfrm>
            <a:off x="533520" y="1896840"/>
            <a:ext cx="7998840" cy="461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lnSpcReduction="10000"/>
          </a:bodyPr>
          <a:lstStyle/>
          <a:p>
            <a:pPr marL="343080" indent="-340920">
              <a:lnSpc>
                <a:spcPct val="100000"/>
              </a:lnSpc>
              <a:buClr>
                <a:srgbClr val="000000"/>
              </a:buClr>
              <a:buFont typeface="Arial"/>
              <a:buChar char="•"/>
            </a:pPr>
            <a:r>
              <a:rPr lang="en-US" sz="3500" b="1" strike="noStrike" spc="-1" dirty="0">
                <a:solidFill>
                  <a:srgbClr val="000000"/>
                </a:solidFill>
                <a:latin typeface="Calibri"/>
                <a:ea typeface="Calibri"/>
              </a:rPr>
              <a:t>It’s only three words:  Handle with Care</a:t>
            </a:r>
            <a:endParaRPr lang="en-US" sz="3500" b="0" strike="noStrike" spc="-1" dirty="0">
              <a:latin typeface="Arial"/>
            </a:endParaRPr>
          </a:p>
          <a:p>
            <a:pPr marL="343080" indent="-340920">
              <a:lnSpc>
                <a:spcPct val="100000"/>
              </a:lnSpc>
              <a:spcBef>
                <a:spcPts val="646"/>
              </a:spcBef>
              <a:buClr>
                <a:srgbClr val="000000"/>
              </a:buClr>
              <a:buFont typeface="Arial"/>
              <a:buChar char="•"/>
            </a:pPr>
            <a:r>
              <a:rPr lang="en-US" sz="3500" b="0" strike="noStrike" spc="-1" dirty="0">
                <a:solidFill>
                  <a:srgbClr val="000000"/>
                </a:solidFill>
                <a:latin typeface="Calibri"/>
                <a:ea typeface="Calibri"/>
              </a:rPr>
              <a:t>No details are ever given</a:t>
            </a:r>
            <a:endParaRPr lang="en-US" sz="3500" b="0" strike="noStrike" spc="-1" dirty="0">
              <a:latin typeface="Arial"/>
            </a:endParaRPr>
          </a:p>
          <a:p>
            <a:pPr marL="343080" indent="-340920">
              <a:lnSpc>
                <a:spcPct val="100000"/>
              </a:lnSpc>
              <a:spcBef>
                <a:spcPts val="646"/>
              </a:spcBef>
              <a:buClr>
                <a:srgbClr val="000000"/>
              </a:buClr>
              <a:buFont typeface="Arial"/>
              <a:buChar char="•"/>
            </a:pPr>
            <a:r>
              <a:rPr lang="en-US" sz="3500" b="0" strike="noStrike" spc="-1" dirty="0">
                <a:solidFill>
                  <a:srgbClr val="000000"/>
                </a:solidFill>
                <a:latin typeface="Calibri"/>
                <a:ea typeface="Calibri"/>
              </a:rPr>
              <a:t>It should arrive at the school before the start of the next school day</a:t>
            </a:r>
            <a:endParaRPr lang="en-US" sz="3500" b="0" strike="noStrike" spc="-1" dirty="0">
              <a:latin typeface="Arial"/>
            </a:endParaRPr>
          </a:p>
          <a:p>
            <a:pPr marL="343080" indent="-340920">
              <a:lnSpc>
                <a:spcPct val="100000"/>
              </a:lnSpc>
              <a:spcBef>
                <a:spcPts val="646"/>
              </a:spcBef>
              <a:buClr>
                <a:srgbClr val="000000"/>
              </a:buClr>
              <a:buFont typeface="Arial"/>
              <a:buChar char="•"/>
            </a:pPr>
            <a:r>
              <a:rPr lang="en-US" sz="3500" b="0" strike="noStrike" spc="-1" dirty="0">
                <a:solidFill>
                  <a:srgbClr val="000000"/>
                </a:solidFill>
                <a:latin typeface="Calibri"/>
                <a:ea typeface="Calibri"/>
              </a:rPr>
              <a:t>Need to know basis only at the school</a:t>
            </a:r>
            <a:endParaRPr lang="en-US" sz="3500" b="0" strike="noStrike" spc="-1" dirty="0">
              <a:latin typeface="Arial"/>
            </a:endParaRPr>
          </a:p>
          <a:p>
            <a:pPr marL="343080" indent="-340920">
              <a:lnSpc>
                <a:spcPct val="100000"/>
              </a:lnSpc>
              <a:spcBef>
                <a:spcPts val="646"/>
              </a:spcBef>
              <a:buClr>
                <a:srgbClr val="000000"/>
              </a:buClr>
              <a:buFont typeface="Arial"/>
              <a:buChar char="•"/>
            </a:pPr>
            <a:r>
              <a:rPr lang="en-US" sz="3500" b="0" u="sng" strike="noStrike" spc="-1" dirty="0">
                <a:solidFill>
                  <a:srgbClr val="000000"/>
                </a:solidFill>
                <a:uFillTx/>
                <a:latin typeface="Calibri"/>
                <a:ea typeface="Calibri"/>
              </a:rPr>
              <a:t>Does not stay in child’s permanent record</a:t>
            </a:r>
            <a:endParaRPr lang="en-US" sz="3500" b="0" strike="noStrike" spc="-1" dirty="0">
              <a:latin typeface="Arial"/>
            </a:endParaRPr>
          </a:p>
          <a:p>
            <a:pPr marL="2160">
              <a:lnSpc>
                <a:spcPct val="100000"/>
              </a:lnSpc>
              <a:spcBef>
                <a:spcPts val="646"/>
              </a:spcBef>
              <a:buClr>
                <a:srgbClr val="000000"/>
              </a:buClr>
            </a:pPr>
            <a:endParaRPr lang="en-US" sz="3500" b="0" strike="noStrike" spc="-1" dirty="0">
              <a:latin typeface="Arial"/>
            </a:endParaRPr>
          </a:p>
          <a:p>
            <a:pPr algn="ctr">
              <a:lnSpc>
                <a:spcPct val="100000"/>
              </a:lnSpc>
              <a:spcBef>
                <a:spcPts val="646"/>
              </a:spcBef>
            </a:pPr>
            <a:r>
              <a:rPr lang="en-US" sz="3500" b="1" strike="noStrike" spc="-1" dirty="0">
                <a:solidFill>
                  <a:srgbClr val="8EBC3D"/>
                </a:solidFill>
                <a:latin typeface="Calibri"/>
                <a:ea typeface="Calibri"/>
              </a:rPr>
              <a:t>It does not mean you approach the child</a:t>
            </a:r>
            <a:endParaRPr lang="en-US" sz="3500" b="1" strike="noStrike" spc="-1" dirty="0">
              <a:latin typeface="Arial"/>
            </a:endParaRPr>
          </a:p>
        </p:txBody>
      </p:sp>
      <p:sp>
        <p:nvSpPr>
          <p:cNvPr id="504" name="Google Shape;411;p28"/>
          <p:cNvSpPr/>
          <p:nvPr/>
        </p:nvSpPr>
        <p:spPr>
          <a:xfrm rot="16200000">
            <a:off x="-3541320" y="32572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05" name="Google Shape;412;p28"/>
          <p:cNvSpPr/>
          <p:nvPr/>
        </p:nvSpPr>
        <p:spPr>
          <a:xfrm rot="16200000">
            <a:off x="5563800" y="323820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06" name="Google Shape;413;p28"/>
          <p:cNvSpPr/>
          <p:nvPr/>
        </p:nvSpPr>
        <p:spPr>
          <a:xfrm>
            <a:off x="-68040" y="-10008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07" name="Google Shape;414;p28"/>
          <p:cNvSpPr/>
          <p:nvPr/>
        </p:nvSpPr>
        <p:spPr>
          <a:xfrm>
            <a:off x="-38160" y="650160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Google Shape;321;p21"/>
          <p:cNvSpPr/>
          <p:nvPr/>
        </p:nvSpPr>
        <p:spPr>
          <a:xfrm rot="16200000">
            <a:off x="-3211200" y="3227400"/>
            <a:ext cx="679392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68" name="Google Shape;322;p21"/>
          <p:cNvSpPr/>
          <p:nvPr/>
        </p:nvSpPr>
        <p:spPr>
          <a:xfrm rot="16200000">
            <a:off x="5547240" y="32464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69" name="Google Shape;323;p21"/>
          <p:cNvSpPr/>
          <p:nvPr/>
        </p:nvSpPr>
        <p:spPr>
          <a:xfrm>
            <a:off x="11520" y="-7632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70" name="Google Shape;324;p21"/>
          <p:cNvSpPr/>
          <p:nvPr/>
        </p:nvSpPr>
        <p:spPr>
          <a:xfrm>
            <a:off x="0" y="649800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71" name="Google Shape;325;p21"/>
          <p:cNvSpPr/>
          <p:nvPr/>
        </p:nvSpPr>
        <p:spPr>
          <a:xfrm>
            <a:off x="457200" y="2362320"/>
            <a:ext cx="8227440" cy="335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0920">
              <a:lnSpc>
                <a:spcPct val="100000"/>
              </a:lnSpc>
              <a:buClr>
                <a:srgbClr val="000000"/>
              </a:buClr>
              <a:buFont typeface="Arial"/>
              <a:buChar char="•"/>
            </a:pPr>
            <a:r>
              <a:rPr lang="en-US" sz="2800" b="0" strike="noStrike" spc="-1" dirty="0">
                <a:solidFill>
                  <a:srgbClr val="000000"/>
                </a:solidFill>
                <a:latin typeface="Calibri"/>
                <a:ea typeface="Calibri"/>
              </a:rPr>
              <a:t>Sending a HWC notification does not violate confidentiality because the notice contains only the student’s name, the school name, and these three words: </a:t>
            </a:r>
          </a:p>
          <a:p>
            <a:pPr marL="2160">
              <a:lnSpc>
                <a:spcPct val="100000"/>
              </a:lnSpc>
              <a:buClr>
                <a:srgbClr val="000000"/>
              </a:buClr>
            </a:pPr>
            <a:endParaRPr lang="en-US" sz="900" b="0" strike="noStrike" spc="-1" dirty="0">
              <a:latin typeface="Arial"/>
            </a:endParaRPr>
          </a:p>
          <a:p>
            <a:pPr marL="343080">
              <a:lnSpc>
                <a:spcPct val="100000"/>
              </a:lnSpc>
              <a:tabLst>
                <a:tab pos="0" algn="l"/>
              </a:tabLst>
            </a:pPr>
            <a:r>
              <a:rPr lang="en-US" sz="2800" b="0" strike="noStrike" spc="-1" dirty="0">
                <a:solidFill>
                  <a:srgbClr val="194F90"/>
                </a:solidFill>
                <a:latin typeface="Calibri"/>
                <a:ea typeface="Calibri"/>
              </a:rPr>
              <a:t>                        </a:t>
            </a:r>
            <a:r>
              <a:rPr lang="en-US" sz="2800" b="1" strike="noStrike" spc="-1" dirty="0">
                <a:solidFill>
                  <a:srgbClr val="194F90"/>
                </a:solidFill>
                <a:latin typeface="Calibri"/>
                <a:ea typeface="Calibri"/>
              </a:rPr>
              <a:t>HANDLE WITH CARE</a:t>
            </a:r>
            <a:endParaRPr lang="en-US" sz="2800" b="1" strike="noStrike" spc="-1" dirty="0">
              <a:latin typeface="Arial"/>
            </a:endParaRPr>
          </a:p>
          <a:p>
            <a:pPr marL="343080">
              <a:lnSpc>
                <a:spcPct val="100000"/>
              </a:lnSpc>
              <a:tabLst>
                <a:tab pos="0" algn="l"/>
              </a:tabLst>
            </a:pPr>
            <a:endParaRPr lang="en-US" sz="2800" b="0" strike="noStrike" spc="-1" dirty="0">
              <a:latin typeface="Arial"/>
            </a:endParaRPr>
          </a:p>
          <a:p>
            <a:pPr marL="343080" indent="-340920">
              <a:lnSpc>
                <a:spcPct val="100000"/>
              </a:lnSpc>
              <a:spcBef>
                <a:spcPts val="641"/>
              </a:spcBef>
              <a:buClr>
                <a:srgbClr val="000000"/>
              </a:buClr>
              <a:buFont typeface="Arial"/>
              <a:buChar char="•"/>
              <a:tabLst>
                <a:tab pos="0" algn="l"/>
              </a:tabLst>
            </a:pPr>
            <a:r>
              <a:rPr lang="en-US" sz="2800" b="0" strike="noStrike" spc="-1" dirty="0">
                <a:solidFill>
                  <a:srgbClr val="000000"/>
                </a:solidFill>
                <a:latin typeface="Calibri"/>
                <a:ea typeface="Calibri"/>
              </a:rPr>
              <a:t>NO DETAILS of the incident are given to the school.</a:t>
            </a:r>
            <a:r>
              <a:rPr lang="en-US" sz="1600" spc="-1" dirty="0">
                <a:solidFill>
                  <a:srgbClr val="000000"/>
                </a:solidFill>
                <a:latin typeface="Calibri"/>
                <a:ea typeface="Calibri"/>
              </a:rPr>
              <a:t>   </a:t>
            </a:r>
            <a:endParaRPr lang="en-US" sz="2800" b="0" strike="noStrike" spc="-1" dirty="0">
              <a:latin typeface="Arial"/>
            </a:endParaRPr>
          </a:p>
          <a:p>
            <a:pPr>
              <a:lnSpc>
                <a:spcPct val="100000"/>
              </a:lnSpc>
              <a:spcBef>
                <a:spcPts val="641"/>
              </a:spcBef>
              <a:tabLst>
                <a:tab pos="0" algn="l"/>
              </a:tabLst>
            </a:pPr>
            <a:endParaRPr lang="en-US" sz="3200" b="0" strike="noStrike" spc="-1" dirty="0">
              <a:latin typeface="Arial"/>
            </a:endParaRPr>
          </a:p>
        </p:txBody>
      </p:sp>
      <p:sp>
        <p:nvSpPr>
          <p:cNvPr id="472" name="Google Shape;326;p21"/>
          <p:cNvSpPr/>
          <p:nvPr/>
        </p:nvSpPr>
        <p:spPr>
          <a:xfrm>
            <a:off x="1340640" y="838080"/>
            <a:ext cx="647496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dirty="0">
                <a:solidFill>
                  <a:srgbClr val="194F90"/>
                </a:solidFill>
                <a:latin typeface="Calibri"/>
                <a:ea typeface="Calibri"/>
              </a:rPr>
              <a:t>Confidentiality</a:t>
            </a:r>
            <a:endParaRPr lang="en-US" sz="4400" b="0" strike="noStrike" spc="-1" dirty="0">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Google Shape;419;p29"/>
          <p:cNvSpPr/>
          <p:nvPr/>
        </p:nvSpPr>
        <p:spPr>
          <a:xfrm>
            <a:off x="762120" y="685800"/>
            <a:ext cx="761796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2400" b="1" strike="noStrike" spc="-1" dirty="0">
                <a:solidFill>
                  <a:srgbClr val="194F90"/>
                </a:solidFill>
                <a:latin typeface="Calibri"/>
                <a:ea typeface="Calibri"/>
              </a:rPr>
              <a:t>Who receives the HWC notice at the School District?</a:t>
            </a:r>
            <a:br>
              <a:rPr sz="2400" dirty="0"/>
            </a:br>
            <a:endParaRPr lang="en-US" sz="2400" b="0" strike="noStrike" spc="-1" dirty="0">
              <a:latin typeface="Arial"/>
            </a:endParaRPr>
          </a:p>
        </p:txBody>
      </p:sp>
      <p:sp>
        <p:nvSpPr>
          <p:cNvPr id="509" name="Google Shape;420;p29"/>
          <p:cNvSpPr/>
          <p:nvPr/>
        </p:nvSpPr>
        <p:spPr>
          <a:xfrm>
            <a:off x="874440" y="3124080"/>
            <a:ext cx="3807720" cy="3121920"/>
          </a:xfrm>
          <a:prstGeom prst="rect">
            <a:avLst/>
          </a:prstGeom>
          <a:solidFill>
            <a:srgbClr val="D8D8D8"/>
          </a:solid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spcBef>
                <a:spcPts val="519"/>
              </a:spcBef>
              <a:tabLst>
                <a:tab pos="0" algn="l"/>
              </a:tabLst>
            </a:pPr>
            <a:r>
              <a:rPr lang="en-US" sz="2800" b="0" u="sng" strike="noStrike" spc="-1" dirty="0">
                <a:solidFill>
                  <a:srgbClr val="8EBC3D"/>
                </a:solidFill>
                <a:uFillTx/>
                <a:latin typeface="Calibri"/>
                <a:ea typeface="Calibri"/>
              </a:rPr>
              <a:t>Essential Notifications</a:t>
            </a:r>
            <a:endParaRPr lang="en-US" sz="2800" b="0" strike="noStrike" spc="-1" dirty="0">
              <a:latin typeface="Arial"/>
            </a:endParaRPr>
          </a:p>
          <a:p>
            <a:pPr algn="ctr">
              <a:lnSpc>
                <a:spcPct val="100000"/>
              </a:lnSpc>
              <a:spcBef>
                <a:spcPts val="221"/>
              </a:spcBef>
              <a:tabLst>
                <a:tab pos="0" algn="l"/>
              </a:tabLst>
            </a:pPr>
            <a:endParaRPr lang="en-US" sz="1000" b="0" strike="noStrike" spc="-1" dirty="0">
              <a:latin typeface="Arial"/>
            </a:endParaRPr>
          </a:p>
          <a:p>
            <a:pPr marL="343080" indent="-340920">
              <a:lnSpc>
                <a:spcPct val="100000"/>
              </a:lnSpc>
              <a:spcBef>
                <a:spcPts val="519"/>
              </a:spcBef>
              <a:buClr>
                <a:srgbClr val="000000"/>
              </a:buClr>
              <a:buFont typeface="Arial"/>
              <a:buChar char="•"/>
              <a:tabLst>
                <a:tab pos="0" algn="l"/>
              </a:tabLst>
            </a:pPr>
            <a:r>
              <a:rPr lang="en-US" sz="2400" b="0" strike="noStrike" spc="-1" dirty="0">
                <a:solidFill>
                  <a:srgbClr val="000000"/>
                </a:solidFill>
                <a:latin typeface="Calibri"/>
                <a:ea typeface="Calibri"/>
              </a:rPr>
              <a:t>Only teachers who work</a:t>
            </a:r>
            <a:endParaRPr lang="en-US" sz="2400" b="0" strike="noStrike" spc="-1" dirty="0">
              <a:latin typeface="Arial"/>
            </a:endParaRPr>
          </a:p>
          <a:p>
            <a:pPr>
              <a:lnSpc>
                <a:spcPct val="100000"/>
              </a:lnSpc>
              <a:spcBef>
                <a:spcPts val="519"/>
              </a:spcBef>
              <a:tabLst>
                <a:tab pos="0" algn="l"/>
              </a:tabLst>
            </a:pPr>
            <a:r>
              <a:rPr lang="en-US" sz="2400" b="0" strike="noStrike" spc="-1" dirty="0">
                <a:solidFill>
                  <a:srgbClr val="000000"/>
                </a:solidFill>
                <a:latin typeface="Calibri"/>
                <a:ea typeface="Calibri"/>
              </a:rPr>
              <a:t>     with the child</a:t>
            </a:r>
            <a:endParaRPr lang="en-US" sz="2400" b="0" strike="noStrike" spc="-1" dirty="0">
              <a:latin typeface="Arial"/>
            </a:endParaRPr>
          </a:p>
          <a:p>
            <a:pPr marL="343080" indent="-340920">
              <a:lnSpc>
                <a:spcPct val="100000"/>
              </a:lnSpc>
              <a:spcBef>
                <a:spcPts val="519"/>
              </a:spcBef>
              <a:buClr>
                <a:srgbClr val="000000"/>
              </a:buClr>
              <a:buFont typeface="Arial"/>
              <a:buChar char="•"/>
              <a:tabLst>
                <a:tab pos="0" algn="l"/>
              </a:tabLst>
            </a:pPr>
            <a:r>
              <a:rPr lang="en-US" sz="2400" b="0" strike="noStrike" spc="-1" dirty="0">
                <a:solidFill>
                  <a:srgbClr val="000000"/>
                </a:solidFill>
                <a:latin typeface="Calibri"/>
                <a:ea typeface="Calibri"/>
              </a:rPr>
              <a:t>Counselor</a:t>
            </a:r>
            <a:endParaRPr lang="en-US" sz="2400" b="0" strike="noStrike" spc="-1" dirty="0">
              <a:latin typeface="Arial"/>
            </a:endParaRPr>
          </a:p>
          <a:p>
            <a:pPr marL="343080" indent="-340920">
              <a:lnSpc>
                <a:spcPct val="100000"/>
              </a:lnSpc>
              <a:spcBef>
                <a:spcPts val="519"/>
              </a:spcBef>
              <a:buClr>
                <a:srgbClr val="000000"/>
              </a:buClr>
              <a:buFont typeface="Arial"/>
              <a:buChar char="•"/>
              <a:tabLst>
                <a:tab pos="0" algn="l"/>
              </a:tabLst>
            </a:pPr>
            <a:r>
              <a:rPr lang="en-US" sz="2400" b="0" strike="noStrike" spc="-1" dirty="0">
                <a:solidFill>
                  <a:srgbClr val="000000"/>
                </a:solidFill>
                <a:latin typeface="Calibri"/>
                <a:ea typeface="Calibri"/>
              </a:rPr>
              <a:t>School Nurse</a:t>
            </a:r>
            <a:endParaRPr lang="en-US" sz="2400" b="0" strike="noStrike" spc="-1" dirty="0">
              <a:latin typeface="Arial"/>
            </a:endParaRPr>
          </a:p>
        </p:txBody>
      </p:sp>
      <p:sp>
        <p:nvSpPr>
          <p:cNvPr id="510" name="Google Shape;421;p29"/>
          <p:cNvSpPr/>
          <p:nvPr/>
        </p:nvSpPr>
        <p:spPr>
          <a:xfrm>
            <a:off x="4876920" y="3124080"/>
            <a:ext cx="3602880" cy="3121920"/>
          </a:xfrm>
          <a:prstGeom prst="rect">
            <a:avLst/>
          </a:prstGeom>
          <a:solidFill>
            <a:srgbClr val="D8D8D8"/>
          </a:solid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spcBef>
                <a:spcPts val="519"/>
              </a:spcBef>
              <a:tabLst>
                <a:tab pos="0" algn="l"/>
              </a:tabLst>
            </a:pPr>
            <a:r>
              <a:rPr lang="en-US" sz="2800" b="0" u="sng" strike="noStrike" spc="-1" dirty="0">
                <a:solidFill>
                  <a:srgbClr val="8EBC3D"/>
                </a:solidFill>
                <a:uFillTx/>
                <a:latin typeface="Calibri"/>
                <a:ea typeface="Calibri"/>
              </a:rPr>
              <a:t>Optional notification</a:t>
            </a:r>
            <a:endParaRPr lang="en-US" sz="2800" b="0" strike="noStrike" spc="-1" dirty="0">
              <a:latin typeface="Arial"/>
            </a:endParaRPr>
          </a:p>
          <a:p>
            <a:pPr algn="ctr">
              <a:lnSpc>
                <a:spcPct val="100000"/>
              </a:lnSpc>
              <a:spcBef>
                <a:spcPts val="221"/>
              </a:spcBef>
              <a:tabLst>
                <a:tab pos="0" algn="l"/>
              </a:tabLst>
            </a:pPr>
            <a:endParaRPr lang="en-US" sz="1000" b="0" strike="noStrike" spc="-1" dirty="0">
              <a:latin typeface="Arial"/>
            </a:endParaRPr>
          </a:p>
          <a:p>
            <a:pPr marL="343080" indent="-340920">
              <a:lnSpc>
                <a:spcPct val="100000"/>
              </a:lnSpc>
              <a:spcBef>
                <a:spcPts val="519"/>
              </a:spcBef>
              <a:buClr>
                <a:srgbClr val="000000"/>
              </a:buClr>
              <a:buFont typeface="Arial"/>
              <a:buChar char="•"/>
              <a:tabLst>
                <a:tab pos="0" algn="l"/>
              </a:tabLst>
            </a:pPr>
            <a:r>
              <a:rPr lang="en-US" sz="2400" b="0" strike="noStrike" spc="-1" dirty="0">
                <a:solidFill>
                  <a:srgbClr val="000000"/>
                </a:solidFill>
                <a:latin typeface="Calibri"/>
                <a:ea typeface="Calibri"/>
              </a:rPr>
              <a:t>Superintendent</a:t>
            </a:r>
            <a:endParaRPr lang="en-US" sz="2400" b="0" strike="noStrike" spc="-1" dirty="0">
              <a:latin typeface="Arial"/>
            </a:endParaRPr>
          </a:p>
          <a:p>
            <a:pPr marL="343080" indent="-340920">
              <a:lnSpc>
                <a:spcPct val="100000"/>
              </a:lnSpc>
              <a:spcBef>
                <a:spcPts val="519"/>
              </a:spcBef>
              <a:buClr>
                <a:srgbClr val="000000"/>
              </a:buClr>
              <a:buFont typeface="Arial"/>
              <a:buChar char="•"/>
              <a:tabLst>
                <a:tab pos="0" algn="l"/>
              </a:tabLst>
            </a:pPr>
            <a:r>
              <a:rPr lang="en-US" sz="2400" spc="-1" dirty="0">
                <a:solidFill>
                  <a:srgbClr val="000000"/>
                </a:solidFill>
                <a:latin typeface="Calibri"/>
              </a:rPr>
              <a:t>Bus Drivers</a:t>
            </a:r>
            <a:endParaRPr lang="en-US" sz="2400" b="0" strike="noStrike" spc="-1" dirty="0">
              <a:latin typeface="Arial"/>
            </a:endParaRPr>
          </a:p>
        </p:txBody>
      </p:sp>
      <p:sp>
        <p:nvSpPr>
          <p:cNvPr id="511" name="Google Shape;422;p29"/>
          <p:cNvSpPr/>
          <p:nvPr/>
        </p:nvSpPr>
        <p:spPr>
          <a:xfrm>
            <a:off x="1150560" y="1371600"/>
            <a:ext cx="7251120" cy="144509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r>
              <a:rPr lang="en-US" sz="2200" b="0" strike="noStrike" spc="-1" dirty="0">
                <a:solidFill>
                  <a:srgbClr val="8EBC3D"/>
                </a:solidFill>
                <a:latin typeface="Calibri"/>
                <a:ea typeface="Calibri"/>
              </a:rPr>
              <a:t>In WV there is a HWC Coordinator in every county.  That’s because they have ONE school district in each county.</a:t>
            </a:r>
            <a:endParaRPr lang="en-US" sz="2200" b="0" strike="noStrike" spc="-1" dirty="0">
              <a:latin typeface="Arial"/>
            </a:endParaRPr>
          </a:p>
          <a:p>
            <a:pPr algn="ctr">
              <a:lnSpc>
                <a:spcPct val="100000"/>
              </a:lnSpc>
              <a:tabLst>
                <a:tab pos="0" algn="l"/>
              </a:tabLst>
            </a:pPr>
            <a:r>
              <a:rPr lang="en-US" sz="2200" b="0" strike="noStrike" spc="-1" dirty="0">
                <a:solidFill>
                  <a:srgbClr val="8EBC3D"/>
                </a:solidFill>
                <a:latin typeface="Calibri"/>
                <a:ea typeface="Calibri"/>
              </a:rPr>
              <a:t>In MO, we have 519 public school districts, so we will need a HWC Coordinator in each school district.</a:t>
            </a:r>
            <a:endParaRPr lang="en-US" sz="2200" b="0" strike="noStrike" spc="-1" dirty="0">
              <a:latin typeface="Arial"/>
            </a:endParaRPr>
          </a:p>
        </p:txBody>
      </p:sp>
      <p:sp>
        <p:nvSpPr>
          <p:cNvPr id="512" name="Google Shape;423;p29"/>
          <p:cNvSpPr/>
          <p:nvPr/>
        </p:nvSpPr>
        <p:spPr>
          <a:xfrm>
            <a:off x="-68040" y="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13" name="Google Shape;424;p29"/>
          <p:cNvSpPr/>
          <p:nvPr/>
        </p:nvSpPr>
        <p:spPr>
          <a:xfrm>
            <a:off x="0" y="648864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14" name="Google Shape;425;p29"/>
          <p:cNvSpPr/>
          <p:nvPr/>
        </p:nvSpPr>
        <p:spPr>
          <a:xfrm rot="16200000">
            <a:off x="-3327120" y="32554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15" name="Google Shape;426;p29"/>
          <p:cNvSpPr/>
          <p:nvPr/>
        </p:nvSpPr>
        <p:spPr>
          <a:xfrm rot="16200000">
            <a:off x="5615280" y="324144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Google Shape;518;p39"/>
          <p:cNvSpPr/>
          <p:nvPr/>
        </p:nvSpPr>
        <p:spPr>
          <a:xfrm>
            <a:off x="1340640" y="838080"/>
            <a:ext cx="647496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dirty="0">
                <a:solidFill>
                  <a:srgbClr val="194F90"/>
                </a:solidFill>
                <a:latin typeface="Calibri"/>
                <a:ea typeface="Calibri"/>
              </a:rPr>
              <a:t>HWC MO in Schools</a:t>
            </a:r>
            <a:endParaRPr lang="en-US" sz="4400" b="0" strike="noStrike" spc="-1" dirty="0">
              <a:latin typeface="Arial"/>
            </a:endParaRPr>
          </a:p>
        </p:txBody>
      </p:sp>
      <p:pic>
        <p:nvPicPr>
          <p:cNvPr id="554" name="Google Shape;519;p39"/>
          <p:cNvPicPr/>
          <p:nvPr/>
        </p:nvPicPr>
        <p:blipFill>
          <a:blip r:embed="rId3">
            <a:extLst>
              <a:ext uri="{28A0092B-C50C-407E-A947-70E740481C1C}">
                <a14:useLocalDpi xmlns:a14="http://schemas.microsoft.com/office/drawing/2010/main" val="0"/>
              </a:ext>
            </a:extLst>
          </a:blip>
          <a:srcRect/>
          <a:stretch/>
        </p:blipFill>
        <p:spPr>
          <a:xfrm>
            <a:off x="2417975" y="2073897"/>
            <a:ext cx="4308049" cy="3874416"/>
          </a:xfrm>
          <a:prstGeom prst="rect">
            <a:avLst/>
          </a:prstGeom>
          <a:ln w="0">
            <a:noFill/>
          </a:ln>
        </p:spPr>
      </p:pic>
      <p:sp>
        <p:nvSpPr>
          <p:cNvPr id="555" name="Google Shape;520;p39"/>
          <p:cNvSpPr/>
          <p:nvPr/>
        </p:nvSpPr>
        <p:spPr>
          <a:xfrm>
            <a:off x="0" y="0"/>
            <a:ext cx="9141840" cy="3672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56" name="Google Shape;521;p39"/>
          <p:cNvSpPr/>
          <p:nvPr/>
        </p:nvSpPr>
        <p:spPr>
          <a:xfrm>
            <a:off x="0" y="6465960"/>
            <a:ext cx="9141840" cy="3672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57" name="Google Shape;522;p39"/>
          <p:cNvSpPr/>
          <p:nvPr/>
        </p:nvSpPr>
        <p:spPr>
          <a:xfrm rot="5400000">
            <a:off x="-3200400" y="3202560"/>
            <a:ext cx="6779520" cy="3744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58" name="Google Shape;523;p39"/>
          <p:cNvSpPr/>
          <p:nvPr/>
        </p:nvSpPr>
        <p:spPr>
          <a:xfrm rot="5400000">
            <a:off x="5590080" y="3257640"/>
            <a:ext cx="6779520" cy="3744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Google Shape;119;p3"/>
          <p:cNvSpPr/>
          <p:nvPr/>
        </p:nvSpPr>
        <p:spPr>
          <a:xfrm>
            <a:off x="1340640" y="838080"/>
            <a:ext cx="647496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dirty="0">
                <a:solidFill>
                  <a:srgbClr val="194F90"/>
                </a:solidFill>
                <a:latin typeface="Calibri"/>
                <a:ea typeface="Calibri"/>
              </a:rPr>
              <a:t>HWC MO Overview</a:t>
            </a:r>
            <a:endParaRPr lang="en-US" sz="4400" b="0" strike="noStrike" spc="-1" dirty="0">
              <a:latin typeface="Arial"/>
            </a:endParaRPr>
          </a:p>
        </p:txBody>
      </p:sp>
      <p:pic>
        <p:nvPicPr>
          <p:cNvPr id="342" name="Google Shape;120;p3"/>
          <p:cNvPicPr/>
          <p:nvPr/>
        </p:nvPicPr>
        <p:blipFill>
          <a:blip r:embed="rId3">
            <a:extLst>
              <a:ext uri="{28A0092B-C50C-407E-A947-70E740481C1C}">
                <a14:useLocalDpi xmlns:a14="http://schemas.microsoft.com/office/drawing/2010/main" val="0"/>
              </a:ext>
            </a:extLst>
          </a:blip>
          <a:srcRect/>
          <a:stretch/>
        </p:blipFill>
        <p:spPr>
          <a:xfrm>
            <a:off x="2185302" y="1978920"/>
            <a:ext cx="4590853" cy="3893979"/>
          </a:xfrm>
          <a:prstGeom prst="rect">
            <a:avLst/>
          </a:prstGeom>
          <a:ln w="0">
            <a:noFill/>
          </a:ln>
        </p:spPr>
      </p:pic>
      <p:sp>
        <p:nvSpPr>
          <p:cNvPr id="343" name="Google Shape;121;p3"/>
          <p:cNvSpPr/>
          <p:nvPr/>
        </p:nvSpPr>
        <p:spPr>
          <a:xfrm>
            <a:off x="0" y="0"/>
            <a:ext cx="9141840" cy="3672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44" name="Google Shape;122;p3"/>
          <p:cNvSpPr/>
          <p:nvPr/>
        </p:nvSpPr>
        <p:spPr>
          <a:xfrm>
            <a:off x="0" y="6465960"/>
            <a:ext cx="9141840" cy="3672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45" name="Google Shape;123;p3"/>
          <p:cNvSpPr/>
          <p:nvPr/>
        </p:nvSpPr>
        <p:spPr>
          <a:xfrm rot="5400000">
            <a:off x="-3200400" y="3202560"/>
            <a:ext cx="6779520" cy="3744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46" name="Google Shape;124;p3"/>
          <p:cNvSpPr/>
          <p:nvPr/>
        </p:nvSpPr>
        <p:spPr>
          <a:xfrm rot="5400000">
            <a:off x="5590080" y="3257640"/>
            <a:ext cx="6779520" cy="3744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Google Shape;529;p40"/>
          <p:cNvSpPr/>
          <p:nvPr/>
        </p:nvSpPr>
        <p:spPr>
          <a:xfrm>
            <a:off x="533520" y="609480"/>
            <a:ext cx="807516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dirty="0">
                <a:solidFill>
                  <a:srgbClr val="194F90"/>
                </a:solidFill>
                <a:latin typeface="Calibri"/>
                <a:ea typeface="Calibri"/>
              </a:rPr>
              <a:t>HWC MO </a:t>
            </a:r>
            <a:r>
              <a:rPr lang="en-US" sz="4400" b="1" spc="-1" dirty="0">
                <a:solidFill>
                  <a:srgbClr val="194F90"/>
                </a:solidFill>
                <a:latin typeface="Calibri"/>
                <a:ea typeface="Calibri"/>
              </a:rPr>
              <a:t>i</a:t>
            </a:r>
            <a:r>
              <a:rPr lang="en-US" sz="4400" b="1" strike="noStrike" spc="-1" dirty="0">
                <a:solidFill>
                  <a:srgbClr val="194F90"/>
                </a:solidFill>
                <a:latin typeface="Calibri"/>
                <a:ea typeface="Calibri"/>
              </a:rPr>
              <a:t>n Schools</a:t>
            </a:r>
            <a:endParaRPr lang="en-US" sz="4400" b="0" strike="noStrike" spc="-1" dirty="0">
              <a:latin typeface="Arial"/>
            </a:endParaRPr>
          </a:p>
        </p:txBody>
      </p:sp>
      <p:sp>
        <p:nvSpPr>
          <p:cNvPr id="560" name="Google Shape;530;p40"/>
          <p:cNvSpPr/>
          <p:nvPr/>
        </p:nvSpPr>
        <p:spPr>
          <a:xfrm>
            <a:off x="533520" y="1802520"/>
            <a:ext cx="8075160" cy="41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tabLst>
                <a:tab pos="0" algn="l"/>
              </a:tabLst>
            </a:pPr>
            <a:endParaRPr lang="en-US" sz="2800" b="0" strike="noStrike" spc="-1" dirty="0">
              <a:solidFill>
                <a:srgbClr val="000000"/>
              </a:solidFill>
              <a:latin typeface="Calibri"/>
              <a:ea typeface="Calibri"/>
            </a:endParaRPr>
          </a:p>
          <a:p>
            <a:pPr algn="just">
              <a:lnSpc>
                <a:spcPct val="100000"/>
              </a:lnSpc>
              <a:tabLst>
                <a:tab pos="0" algn="l"/>
              </a:tabLst>
            </a:pPr>
            <a:r>
              <a:rPr lang="en-US" sz="2400" b="0" strike="noStrike" spc="-1" dirty="0">
                <a:solidFill>
                  <a:srgbClr val="000000"/>
                </a:solidFill>
                <a:latin typeface="Calibri"/>
                <a:ea typeface="Calibri"/>
              </a:rPr>
              <a:t>Handle With Care sets schools up to be proactive, rather than reactive. With informed, caring personnel ready to respond with trauma-informed interventions, the outcomes of a traumatic situation will likely be minimized. </a:t>
            </a:r>
            <a:endParaRPr lang="en-US" sz="2400" b="0" strike="noStrike" spc="-1" dirty="0">
              <a:latin typeface="Arial"/>
            </a:endParaRPr>
          </a:p>
          <a:p>
            <a:pPr algn="just">
              <a:lnSpc>
                <a:spcPct val="100000"/>
              </a:lnSpc>
              <a:spcBef>
                <a:spcPts val="201"/>
              </a:spcBef>
              <a:tabLst>
                <a:tab pos="0" algn="l"/>
              </a:tabLst>
            </a:pPr>
            <a:endParaRPr lang="en-US" sz="2400" b="0" strike="noStrike" spc="-1" dirty="0">
              <a:latin typeface="Arial"/>
            </a:endParaRPr>
          </a:p>
          <a:p>
            <a:pPr algn="just">
              <a:lnSpc>
                <a:spcPct val="100000"/>
              </a:lnSpc>
              <a:spcBef>
                <a:spcPts val="601"/>
              </a:spcBef>
              <a:tabLst>
                <a:tab pos="0" algn="l"/>
              </a:tabLst>
            </a:pPr>
            <a:r>
              <a:rPr lang="en-US" sz="2400" b="0" strike="noStrike" spc="-1" dirty="0">
                <a:solidFill>
                  <a:srgbClr val="000000"/>
                </a:solidFill>
                <a:latin typeface="Calibri"/>
                <a:ea typeface="Calibri"/>
              </a:rPr>
              <a:t>This can reduce disciplinary action and absenteeism while building resilience, self-respect, and confidence. </a:t>
            </a:r>
            <a:endParaRPr lang="en-US" sz="2400" b="0" strike="noStrike" spc="-1" dirty="0">
              <a:latin typeface="Arial"/>
            </a:endParaRPr>
          </a:p>
        </p:txBody>
      </p:sp>
      <p:sp>
        <p:nvSpPr>
          <p:cNvPr id="561" name="Google Shape;531;p40"/>
          <p:cNvSpPr/>
          <p:nvPr/>
        </p:nvSpPr>
        <p:spPr>
          <a:xfrm>
            <a:off x="-68040" y="-28135"/>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r>
              <a:rPr lang="en-US" dirty="0"/>
              <a:t>ill</a:t>
            </a:r>
          </a:p>
        </p:txBody>
      </p:sp>
      <p:sp>
        <p:nvSpPr>
          <p:cNvPr id="562" name="Google Shape;532;p40"/>
          <p:cNvSpPr/>
          <p:nvPr/>
        </p:nvSpPr>
        <p:spPr>
          <a:xfrm>
            <a:off x="-68040" y="648864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63" name="Google Shape;533;p40"/>
          <p:cNvSpPr/>
          <p:nvPr/>
        </p:nvSpPr>
        <p:spPr>
          <a:xfrm rot="16200000">
            <a:off x="-3327120" y="32554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64" name="Google Shape;534;p40"/>
          <p:cNvSpPr/>
          <p:nvPr/>
        </p:nvSpPr>
        <p:spPr>
          <a:xfrm rot="16200000">
            <a:off x="5567040" y="32464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Google Shape;540;p41"/>
          <p:cNvSpPr/>
          <p:nvPr/>
        </p:nvSpPr>
        <p:spPr>
          <a:xfrm>
            <a:off x="533520" y="609480"/>
            <a:ext cx="807516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90000" lnSpcReduction="20000"/>
          </a:bodyPr>
          <a:lstStyle/>
          <a:p>
            <a:pPr algn="ctr">
              <a:lnSpc>
                <a:spcPct val="100000"/>
              </a:lnSpc>
              <a:tabLst>
                <a:tab pos="0" algn="l"/>
              </a:tabLst>
            </a:pPr>
            <a:r>
              <a:rPr lang="en-US" sz="4400" b="1" strike="noStrike" spc="-1" dirty="0">
                <a:solidFill>
                  <a:srgbClr val="194F90"/>
                </a:solidFill>
                <a:latin typeface="Calibri"/>
                <a:ea typeface="Calibri"/>
              </a:rPr>
              <a:t>The Solution  </a:t>
            </a:r>
            <a:br>
              <a:rPr dirty="0"/>
            </a:br>
            <a:r>
              <a:rPr lang="en-US" sz="4400" b="1" strike="noStrike" spc="-1" dirty="0">
                <a:solidFill>
                  <a:srgbClr val="194F90"/>
                </a:solidFill>
                <a:latin typeface="Calibri"/>
                <a:ea typeface="Calibri"/>
              </a:rPr>
              <a:t>A Trauma-Informed School</a:t>
            </a:r>
            <a:endParaRPr lang="en-US" sz="4400" b="0" strike="noStrike" spc="-1" dirty="0">
              <a:latin typeface="Arial"/>
            </a:endParaRPr>
          </a:p>
        </p:txBody>
      </p:sp>
      <p:sp>
        <p:nvSpPr>
          <p:cNvPr id="566" name="Google Shape;541;p41"/>
          <p:cNvSpPr/>
          <p:nvPr/>
        </p:nvSpPr>
        <p:spPr>
          <a:xfrm>
            <a:off x="762120" y="4114800"/>
            <a:ext cx="7693920" cy="1978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tabLst>
                <a:tab pos="0" algn="l"/>
              </a:tabLst>
            </a:pPr>
            <a:r>
              <a:rPr lang="en-US" sz="2800" b="0" strike="noStrike" spc="-1">
                <a:solidFill>
                  <a:srgbClr val="000000"/>
                </a:solidFill>
                <a:latin typeface="Calibri"/>
                <a:ea typeface="Calibri"/>
              </a:rPr>
              <a:t>A</a:t>
            </a:r>
            <a:r>
              <a:rPr lang="en-US" sz="2800" b="0" strike="noStrike" spc="-1">
                <a:solidFill>
                  <a:srgbClr val="8EBC3D"/>
                </a:solidFill>
                <a:latin typeface="Calibri"/>
                <a:ea typeface="Calibri"/>
              </a:rPr>
              <a:t> </a:t>
            </a:r>
            <a:r>
              <a:rPr lang="en-US" sz="2800" b="0" u="sng" strike="noStrike" spc="-1">
                <a:solidFill>
                  <a:srgbClr val="8EBC3D"/>
                </a:solidFill>
                <a:uFillTx/>
                <a:latin typeface="Calibri"/>
                <a:ea typeface="Calibri"/>
              </a:rPr>
              <a:t>respectful</a:t>
            </a:r>
            <a:r>
              <a:rPr lang="en-US" sz="2800" b="0" strike="noStrike" spc="-1">
                <a:solidFill>
                  <a:srgbClr val="8EBC3D"/>
                </a:solidFill>
                <a:latin typeface="Calibri"/>
                <a:ea typeface="Calibri"/>
              </a:rPr>
              <a:t> </a:t>
            </a:r>
            <a:r>
              <a:rPr lang="en-US" sz="2800" b="0" strike="noStrike" spc="-1">
                <a:solidFill>
                  <a:srgbClr val="000000"/>
                </a:solidFill>
                <a:latin typeface="Calibri"/>
                <a:ea typeface="Calibri"/>
              </a:rPr>
              <a:t>and</a:t>
            </a:r>
            <a:r>
              <a:rPr lang="en-US" sz="2800" b="0" strike="noStrike" spc="-1">
                <a:solidFill>
                  <a:srgbClr val="8EBC3D"/>
                </a:solidFill>
                <a:latin typeface="Calibri"/>
                <a:ea typeface="Calibri"/>
              </a:rPr>
              <a:t> </a:t>
            </a:r>
            <a:r>
              <a:rPr lang="en-US" sz="2800" b="0" u="sng" strike="noStrike" spc="-1">
                <a:solidFill>
                  <a:srgbClr val="8EBC3D"/>
                </a:solidFill>
                <a:uFillTx/>
                <a:latin typeface="Calibri"/>
                <a:ea typeface="Calibri"/>
              </a:rPr>
              <a:t>safe</a:t>
            </a:r>
            <a:r>
              <a:rPr lang="en-US" sz="2800" b="0" strike="noStrike" spc="-1">
                <a:solidFill>
                  <a:srgbClr val="8EBC3D"/>
                </a:solidFill>
                <a:latin typeface="Calibri"/>
                <a:ea typeface="Calibri"/>
              </a:rPr>
              <a:t> </a:t>
            </a:r>
            <a:r>
              <a:rPr lang="en-US" sz="2800" b="0" strike="noStrike" spc="-1">
                <a:solidFill>
                  <a:srgbClr val="000000"/>
                </a:solidFill>
                <a:latin typeface="Calibri"/>
                <a:ea typeface="Calibri"/>
              </a:rPr>
              <a:t>environment where children can build </a:t>
            </a:r>
            <a:r>
              <a:rPr lang="en-US" sz="2800" b="0" u="sng" strike="noStrike" spc="-1">
                <a:solidFill>
                  <a:srgbClr val="8EBC3D"/>
                </a:solidFill>
                <a:uFillTx/>
                <a:latin typeface="Calibri"/>
                <a:ea typeface="Calibri"/>
              </a:rPr>
              <a:t>positive relationships </a:t>
            </a:r>
            <a:r>
              <a:rPr lang="en-US" sz="2800" b="0" strike="noStrike" spc="-1">
                <a:solidFill>
                  <a:srgbClr val="000000"/>
                </a:solidFill>
                <a:latin typeface="Calibri"/>
                <a:ea typeface="Calibri"/>
              </a:rPr>
              <a:t>with adults and peers, learn to </a:t>
            </a:r>
            <a:r>
              <a:rPr lang="en-US" sz="2800" b="0" u="sng" strike="noStrike" spc="-1">
                <a:solidFill>
                  <a:srgbClr val="8EBC3D"/>
                </a:solidFill>
                <a:uFillTx/>
                <a:latin typeface="Calibri"/>
                <a:ea typeface="Calibri"/>
              </a:rPr>
              <a:t>manage their emotions</a:t>
            </a:r>
            <a:r>
              <a:rPr lang="en-US" sz="2800" b="0" strike="noStrike" spc="-1">
                <a:solidFill>
                  <a:srgbClr val="8EBC3D"/>
                </a:solidFill>
                <a:latin typeface="Calibri"/>
                <a:ea typeface="Calibri"/>
              </a:rPr>
              <a:t> </a:t>
            </a:r>
            <a:r>
              <a:rPr lang="en-US" sz="2800" b="0" strike="noStrike" spc="-1">
                <a:solidFill>
                  <a:srgbClr val="000000"/>
                </a:solidFill>
                <a:latin typeface="Calibri"/>
                <a:ea typeface="Calibri"/>
              </a:rPr>
              <a:t>and </a:t>
            </a:r>
            <a:r>
              <a:rPr lang="en-US" sz="2800" b="0" u="sng" strike="noStrike" spc="-1">
                <a:solidFill>
                  <a:srgbClr val="8EBC3D"/>
                </a:solidFill>
                <a:uFillTx/>
                <a:latin typeface="Calibri"/>
                <a:ea typeface="Calibri"/>
              </a:rPr>
              <a:t>behavioral responses</a:t>
            </a:r>
            <a:r>
              <a:rPr lang="en-US" sz="2800" b="0" strike="noStrike" spc="-1">
                <a:solidFill>
                  <a:srgbClr val="000000"/>
                </a:solidFill>
                <a:latin typeface="Calibri"/>
                <a:ea typeface="Calibri"/>
              </a:rPr>
              <a:t>, and find academic success.</a:t>
            </a:r>
            <a:endParaRPr lang="en-US" sz="2800" b="0" strike="noStrike" spc="-1">
              <a:latin typeface="Arial"/>
            </a:endParaRPr>
          </a:p>
        </p:txBody>
      </p:sp>
      <p:pic>
        <p:nvPicPr>
          <p:cNvPr id="567" name="Google Shape;542;p41"/>
          <p:cNvPicPr/>
          <p:nvPr/>
        </p:nvPicPr>
        <p:blipFill>
          <a:blip r:embed="rId3"/>
          <a:stretch/>
        </p:blipFill>
        <p:spPr>
          <a:xfrm>
            <a:off x="3276720" y="1905120"/>
            <a:ext cx="2753640" cy="1978920"/>
          </a:xfrm>
          <a:prstGeom prst="rect">
            <a:avLst/>
          </a:prstGeom>
          <a:ln w="0">
            <a:noFill/>
          </a:ln>
        </p:spPr>
      </p:pic>
      <p:sp>
        <p:nvSpPr>
          <p:cNvPr id="568" name="Google Shape;543;p41"/>
          <p:cNvSpPr/>
          <p:nvPr/>
        </p:nvSpPr>
        <p:spPr>
          <a:xfrm>
            <a:off x="-68040" y="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69" name="Google Shape;544;p41"/>
          <p:cNvSpPr/>
          <p:nvPr/>
        </p:nvSpPr>
        <p:spPr>
          <a:xfrm>
            <a:off x="-68040" y="648864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70" name="Google Shape;545;p41"/>
          <p:cNvSpPr/>
          <p:nvPr/>
        </p:nvSpPr>
        <p:spPr>
          <a:xfrm rot="16200000">
            <a:off x="-3327120" y="32554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571" name="Google Shape;546;p41"/>
          <p:cNvSpPr/>
          <p:nvPr/>
        </p:nvSpPr>
        <p:spPr>
          <a:xfrm rot="16200000">
            <a:off x="5567040" y="32464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Google Shape;694;p61"/>
          <p:cNvSpPr/>
          <p:nvPr/>
        </p:nvSpPr>
        <p:spPr>
          <a:xfrm>
            <a:off x="1340640" y="838080"/>
            <a:ext cx="647496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a:solidFill>
                  <a:srgbClr val="194F90"/>
                </a:solidFill>
                <a:latin typeface="Calibri"/>
                <a:ea typeface="Calibri"/>
              </a:rPr>
              <a:t>Mental Health Services</a:t>
            </a:r>
            <a:endParaRPr lang="en-US" sz="4400" b="0" strike="noStrike" spc="-1">
              <a:latin typeface="Arial"/>
            </a:endParaRPr>
          </a:p>
        </p:txBody>
      </p:sp>
      <p:pic>
        <p:nvPicPr>
          <p:cNvPr id="652" name="Google Shape;695;p61"/>
          <p:cNvPicPr/>
          <p:nvPr/>
        </p:nvPicPr>
        <p:blipFill>
          <a:blip r:embed="rId3">
            <a:extLst>
              <a:ext uri="{28A0092B-C50C-407E-A947-70E740481C1C}">
                <a14:useLocalDpi xmlns:a14="http://schemas.microsoft.com/office/drawing/2010/main" val="0"/>
              </a:ext>
            </a:extLst>
          </a:blip>
          <a:srcRect/>
          <a:stretch/>
        </p:blipFill>
        <p:spPr>
          <a:xfrm>
            <a:off x="2422690" y="1862699"/>
            <a:ext cx="4270342" cy="4157221"/>
          </a:xfrm>
          <a:prstGeom prst="rect">
            <a:avLst/>
          </a:prstGeom>
          <a:ln w="0">
            <a:noFill/>
          </a:ln>
        </p:spPr>
      </p:pic>
      <p:sp>
        <p:nvSpPr>
          <p:cNvPr id="653" name="Google Shape;696;p61"/>
          <p:cNvSpPr/>
          <p:nvPr/>
        </p:nvSpPr>
        <p:spPr>
          <a:xfrm>
            <a:off x="0" y="0"/>
            <a:ext cx="9141840" cy="3672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54" name="Google Shape;697;p61"/>
          <p:cNvSpPr/>
          <p:nvPr/>
        </p:nvSpPr>
        <p:spPr>
          <a:xfrm>
            <a:off x="0" y="6465960"/>
            <a:ext cx="9141840" cy="3672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55" name="Google Shape;698;p61"/>
          <p:cNvSpPr/>
          <p:nvPr/>
        </p:nvSpPr>
        <p:spPr>
          <a:xfrm rot="5400000">
            <a:off x="-3200400" y="3202560"/>
            <a:ext cx="6779520" cy="3744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56" name="Google Shape;699;p61"/>
          <p:cNvSpPr/>
          <p:nvPr/>
        </p:nvSpPr>
        <p:spPr>
          <a:xfrm rot="5400000">
            <a:off x="5590080" y="3257640"/>
            <a:ext cx="6779520" cy="374400"/>
          </a:xfrm>
          <a:prstGeom prst="rect">
            <a:avLst/>
          </a:prstGeom>
          <a:solidFill>
            <a:srgbClr val="8EBC3D"/>
          </a:solidFill>
          <a:ln w="0">
            <a:noFill/>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Google Shape;705;p62"/>
          <p:cNvSpPr/>
          <p:nvPr/>
        </p:nvSpPr>
        <p:spPr>
          <a:xfrm>
            <a:off x="1340640" y="838080"/>
            <a:ext cx="647496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4000" b="1" strike="noStrike" spc="-1">
                <a:solidFill>
                  <a:srgbClr val="0070C0"/>
                </a:solidFill>
                <a:latin typeface="Calibri"/>
                <a:ea typeface="Calibri"/>
              </a:rPr>
              <a:t>What if school interventions are not enough?</a:t>
            </a:r>
            <a:endParaRPr lang="en-US" sz="4000" b="0" strike="noStrike" spc="-1">
              <a:latin typeface="Arial"/>
            </a:endParaRPr>
          </a:p>
        </p:txBody>
      </p:sp>
      <p:sp>
        <p:nvSpPr>
          <p:cNvPr id="658" name="Google Shape;706;p62"/>
          <p:cNvSpPr/>
          <p:nvPr/>
        </p:nvSpPr>
        <p:spPr>
          <a:xfrm rot="16200000">
            <a:off x="-3327120" y="32554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59" name="Google Shape;707;p62"/>
          <p:cNvSpPr/>
          <p:nvPr/>
        </p:nvSpPr>
        <p:spPr>
          <a:xfrm rot="16200000">
            <a:off x="5530320" y="32464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60" name="Google Shape;708;p62"/>
          <p:cNvSpPr/>
          <p:nvPr/>
        </p:nvSpPr>
        <p:spPr>
          <a:xfrm>
            <a:off x="-3960" y="1152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61" name="Google Shape;709;p62"/>
          <p:cNvSpPr/>
          <p:nvPr/>
        </p:nvSpPr>
        <p:spPr>
          <a:xfrm>
            <a:off x="-33120" y="649080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pic>
        <p:nvPicPr>
          <p:cNvPr id="662" name="Google Shape;710;p62"/>
          <p:cNvPicPr/>
          <p:nvPr/>
        </p:nvPicPr>
        <p:blipFill>
          <a:blip r:embed="rId3"/>
          <a:stretch/>
        </p:blipFill>
        <p:spPr>
          <a:xfrm>
            <a:off x="1447560" y="2147760"/>
            <a:ext cx="6260760" cy="4174200"/>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Google Shape;716;p63"/>
          <p:cNvSpPr/>
          <p:nvPr/>
        </p:nvSpPr>
        <p:spPr>
          <a:xfrm>
            <a:off x="1333440" y="685800"/>
            <a:ext cx="647496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3600" b="0" strike="noStrike" spc="-1">
                <a:solidFill>
                  <a:srgbClr val="000000"/>
                </a:solidFill>
                <a:latin typeface="Calibri"/>
                <a:ea typeface="Calibri"/>
              </a:rPr>
              <a:t>Why use outside intervention?</a:t>
            </a:r>
            <a:endParaRPr lang="en-US" sz="3600" b="0" strike="noStrike" spc="-1">
              <a:latin typeface="Arial"/>
            </a:endParaRPr>
          </a:p>
        </p:txBody>
      </p:sp>
      <p:sp>
        <p:nvSpPr>
          <p:cNvPr id="664" name="Google Shape;717;p63"/>
          <p:cNvSpPr/>
          <p:nvPr/>
        </p:nvSpPr>
        <p:spPr>
          <a:xfrm>
            <a:off x="457200" y="2174760"/>
            <a:ext cx="4038120" cy="39492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
        <p:nvSpPr>
          <p:cNvPr id="665" name="Google Shape;718;p63"/>
          <p:cNvSpPr/>
          <p:nvPr/>
        </p:nvSpPr>
        <p:spPr>
          <a:xfrm>
            <a:off x="4645080" y="2174760"/>
            <a:ext cx="4039560" cy="39492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pic>
        <p:nvPicPr>
          <p:cNvPr id="666" name="Google Shape;719;p63" descr="C:\Users\TChapman\AppData\Local\Microsoft\Windows\Temporary Internet Files\Content.Outlook\7ZI61V51\images.jpg"/>
          <p:cNvPicPr/>
          <p:nvPr/>
        </p:nvPicPr>
        <p:blipFill>
          <a:blip r:embed="rId3"/>
          <a:stretch/>
        </p:blipFill>
        <p:spPr>
          <a:xfrm>
            <a:off x="533520" y="2221200"/>
            <a:ext cx="4036320" cy="4127400"/>
          </a:xfrm>
          <a:prstGeom prst="rect">
            <a:avLst/>
          </a:prstGeom>
          <a:ln w="0">
            <a:noFill/>
          </a:ln>
        </p:spPr>
      </p:pic>
      <p:pic>
        <p:nvPicPr>
          <p:cNvPr id="667" name="Google Shape;720;p63" descr="C:\Users\TChapman\AppData\Local\Microsoft\Windows\Temporary Internet Files\Content.Outlook\7ZI61V51\Counselor-21830_164x164.jpg"/>
          <p:cNvPicPr/>
          <p:nvPr/>
        </p:nvPicPr>
        <p:blipFill>
          <a:blip r:embed="rId4"/>
          <a:stretch/>
        </p:blipFill>
        <p:spPr>
          <a:xfrm>
            <a:off x="4724280" y="2316240"/>
            <a:ext cx="3655440" cy="3655440"/>
          </a:xfrm>
          <a:prstGeom prst="rect">
            <a:avLst/>
          </a:prstGeom>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Google Shape;733;p65"/>
          <p:cNvSpPr/>
          <p:nvPr/>
        </p:nvSpPr>
        <p:spPr>
          <a:xfrm>
            <a:off x="2568960" y="1066680"/>
            <a:ext cx="528660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en-US" sz="4400" b="1" strike="noStrike" spc="-1">
                <a:solidFill>
                  <a:srgbClr val="92D050"/>
                </a:solidFill>
                <a:latin typeface="Calibri"/>
                <a:ea typeface="Calibri"/>
              </a:rPr>
              <a:t>HWC In Summary</a:t>
            </a:r>
            <a:endParaRPr lang="en-US" sz="4400" b="0" strike="noStrike" spc="-1">
              <a:latin typeface="Arial"/>
            </a:endParaRPr>
          </a:p>
        </p:txBody>
      </p:sp>
      <p:sp>
        <p:nvSpPr>
          <p:cNvPr id="671" name="Google Shape;734;p65"/>
          <p:cNvSpPr/>
          <p:nvPr/>
        </p:nvSpPr>
        <p:spPr>
          <a:xfrm rot="16200000">
            <a:off x="-3327120" y="32554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72" name="Google Shape;735;p65"/>
          <p:cNvSpPr/>
          <p:nvPr/>
        </p:nvSpPr>
        <p:spPr>
          <a:xfrm rot="16200000">
            <a:off x="5530320" y="3246480"/>
            <a:ext cx="6855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73" name="Google Shape;736;p65"/>
          <p:cNvSpPr/>
          <p:nvPr/>
        </p:nvSpPr>
        <p:spPr>
          <a:xfrm>
            <a:off x="-3960" y="1152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74" name="Google Shape;737;p65"/>
          <p:cNvSpPr/>
          <p:nvPr/>
        </p:nvSpPr>
        <p:spPr>
          <a:xfrm>
            <a:off x="-33120" y="649080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675" name="Google Shape;738;p65"/>
          <p:cNvSpPr/>
          <p:nvPr/>
        </p:nvSpPr>
        <p:spPr>
          <a:xfrm>
            <a:off x="1295280" y="2666880"/>
            <a:ext cx="6548040" cy="3600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0500" lnSpcReduction="20000"/>
          </a:bodyPr>
          <a:lstStyle/>
          <a:p>
            <a:pPr marL="343080" indent="-340920">
              <a:lnSpc>
                <a:spcPct val="100000"/>
              </a:lnSpc>
              <a:buClr>
                <a:srgbClr val="000000"/>
              </a:buClr>
              <a:buFont typeface="Arial"/>
              <a:buChar char="•"/>
            </a:pPr>
            <a:r>
              <a:rPr lang="en-US" sz="2800" b="0" strike="noStrike" spc="-1" dirty="0">
                <a:solidFill>
                  <a:srgbClr val="000000"/>
                </a:solidFill>
                <a:latin typeface="Calibri"/>
                <a:ea typeface="Calibri"/>
              </a:rPr>
              <a:t>Identifies the kids most at risk</a:t>
            </a:r>
            <a:endParaRPr lang="en-US" sz="2800" b="0" strike="noStrike" spc="-1" dirty="0">
              <a:latin typeface="Arial"/>
            </a:endParaRPr>
          </a:p>
          <a:p>
            <a:pPr marL="343080" indent="-340920">
              <a:lnSpc>
                <a:spcPct val="100000"/>
              </a:lnSpc>
              <a:spcBef>
                <a:spcPts val="592"/>
              </a:spcBef>
              <a:buClr>
                <a:srgbClr val="000000"/>
              </a:buClr>
              <a:buFont typeface="Arial"/>
              <a:buChar char="•"/>
            </a:pPr>
            <a:r>
              <a:rPr lang="en-US" sz="2800" b="0" strike="noStrike" spc="-1" dirty="0">
                <a:solidFill>
                  <a:srgbClr val="000000"/>
                </a:solidFill>
                <a:latin typeface="Calibri"/>
                <a:ea typeface="Calibri"/>
              </a:rPr>
              <a:t>Provides teachers with a heads up</a:t>
            </a:r>
            <a:endParaRPr lang="en-US" sz="2800" b="0" strike="noStrike" spc="-1" dirty="0">
              <a:latin typeface="Arial"/>
            </a:endParaRPr>
          </a:p>
          <a:p>
            <a:pPr marL="343080" indent="-340920">
              <a:lnSpc>
                <a:spcPct val="100000"/>
              </a:lnSpc>
              <a:spcBef>
                <a:spcPts val="592"/>
              </a:spcBef>
              <a:buClr>
                <a:srgbClr val="000000"/>
              </a:buClr>
              <a:buFont typeface="Arial"/>
              <a:buChar char="•"/>
            </a:pPr>
            <a:r>
              <a:rPr lang="en-US" sz="2800" b="0" strike="noStrike" spc="-1" dirty="0">
                <a:solidFill>
                  <a:srgbClr val="000000"/>
                </a:solidFill>
                <a:latin typeface="Calibri"/>
                <a:ea typeface="Calibri"/>
              </a:rPr>
              <a:t>Connects children with accessible mental health services if needed</a:t>
            </a:r>
            <a:endParaRPr lang="en-US" sz="2800" b="0" strike="noStrike" spc="-1" dirty="0">
              <a:latin typeface="Arial"/>
            </a:endParaRPr>
          </a:p>
          <a:p>
            <a:pPr marL="343080" indent="-340920">
              <a:lnSpc>
                <a:spcPct val="100000"/>
              </a:lnSpc>
              <a:spcBef>
                <a:spcPts val="592"/>
              </a:spcBef>
              <a:buClr>
                <a:srgbClr val="000000"/>
              </a:buClr>
              <a:buFont typeface="Arial"/>
              <a:buChar char="•"/>
            </a:pPr>
            <a:r>
              <a:rPr lang="en-US" sz="2800" b="0" strike="noStrike" spc="-1" dirty="0">
                <a:solidFill>
                  <a:srgbClr val="000000"/>
                </a:solidFill>
                <a:latin typeface="Calibri"/>
                <a:ea typeface="Calibri"/>
              </a:rPr>
              <a:t>Strengthens and improves relationships in the community</a:t>
            </a:r>
            <a:endParaRPr lang="en-US" sz="2800" b="0" strike="noStrike" spc="-1" dirty="0">
              <a:latin typeface="Arial"/>
            </a:endParaRPr>
          </a:p>
          <a:p>
            <a:pPr marL="343080" indent="-340920">
              <a:lnSpc>
                <a:spcPct val="100000"/>
              </a:lnSpc>
              <a:spcBef>
                <a:spcPts val="592"/>
              </a:spcBef>
              <a:buClr>
                <a:srgbClr val="000000"/>
              </a:buClr>
              <a:buFont typeface="Arial"/>
              <a:buChar char="•"/>
            </a:pPr>
            <a:r>
              <a:rPr lang="en-US" sz="2800" b="0" strike="noStrike" spc="-1" dirty="0">
                <a:solidFill>
                  <a:srgbClr val="000000"/>
                </a:solidFill>
                <a:latin typeface="Calibri"/>
                <a:ea typeface="Calibri"/>
              </a:rPr>
              <a:t>Improves academic, social-emotional &amp; behavioral outcomes</a:t>
            </a:r>
            <a:endParaRPr lang="en-US" sz="2800" b="0" strike="noStrike" spc="-1" dirty="0">
              <a:latin typeface="Arial"/>
            </a:endParaRPr>
          </a:p>
          <a:p>
            <a:pPr marL="343080" indent="-340920">
              <a:lnSpc>
                <a:spcPct val="100000"/>
              </a:lnSpc>
              <a:spcBef>
                <a:spcPts val="592"/>
              </a:spcBef>
              <a:buClr>
                <a:srgbClr val="000000"/>
              </a:buClr>
              <a:buFont typeface="Arial"/>
              <a:buChar char="•"/>
            </a:pPr>
            <a:r>
              <a:rPr lang="en-US" sz="2800" b="0" strike="noStrike" spc="-1" dirty="0">
                <a:solidFill>
                  <a:srgbClr val="000000"/>
                </a:solidFill>
                <a:latin typeface="Calibri"/>
                <a:ea typeface="Calibri"/>
              </a:rPr>
              <a:t>Reduces a child’s risk of being inserted into the juvenile justice system for behaviors at school </a:t>
            </a:r>
            <a:endParaRPr lang="en-US" sz="2800" b="0" strike="noStrike" spc="-1" dirty="0">
              <a:latin typeface="Arial"/>
            </a:endParaRPr>
          </a:p>
          <a:p>
            <a:pPr marL="343080" indent="-152640">
              <a:lnSpc>
                <a:spcPct val="100000"/>
              </a:lnSpc>
              <a:spcBef>
                <a:spcPts val="592"/>
              </a:spcBef>
              <a:tabLst>
                <a:tab pos="0" algn="l"/>
              </a:tabLst>
            </a:pPr>
            <a:endParaRPr lang="en-US" sz="2800" b="0" strike="noStrike" spc="-1" dirty="0">
              <a:latin typeface="Arial"/>
            </a:endParaRPr>
          </a:p>
        </p:txBody>
      </p:sp>
      <p:pic>
        <p:nvPicPr>
          <p:cNvPr id="676" name="Google Shape;739;p65"/>
          <p:cNvPicPr/>
          <p:nvPr/>
        </p:nvPicPr>
        <p:blipFill>
          <a:blip r:embed="rId3">
            <a:extLst>
              <a:ext uri="{28A0092B-C50C-407E-A947-70E740481C1C}">
                <a14:useLocalDpi xmlns:a14="http://schemas.microsoft.com/office/drawing/2010/main" val="0"/>
              </a:ext>
            </a:extLst>
          </a:blip>
          <a:srcRect/>
          <a:stretch/>
        </p:blipFill>
        <p:spPr>
          <a:xfrm>
            <a:off x="810705" y="590400"/>
            <a:ext cx="2163607" cy="2055600"/>
          </a:xfrm>
          <a:prstGeom prst="rect">
            <a:avLst/>
          </a:prstGeom>
          <a:ln w="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BCE0-A692-5258-32E5-E7ADE2BD8C3B}"/>
              </a:ext>
            </a:extLst>
          </p:cNvPr>
          <p:cNvSpPr>
            <a:spLocks noGrp="1"/>
          </p:cNvSpPr>
          <p:nvPr>
            <p:ph type="title"/>
          </p:nvPr>
        </p:nvSpPr>
        <p:spPr>
          <a:xfrm>
            <a:off x="457200" y="273600"/>
            <a:ext cx="8229240" cy="1935028"/>
          </a:xfrm>
        </p:spPr>
        <p:txBody>
          <a:bodyPr/>
          <a:lstStyle/>
          <a:p>
            <a:pPr algn="ctr"/>
            <a:r>
              <a:rPr lang="en-US" sz="4800" b="1" dirty="0">
                <a:solidFill>
                  <a:srgbClr val="0070C0"/>
                </a:solidFill>
              </a:rPr>
              <a:t>THANK YOU</a:t>
            </a:r>
            <a:br>
              <a:rPr lang="en-US" sz="4800" b="1" dirty="0">
                <a:solidFill>
                  <a:srgbClr val="0070C0"/>
                </a:solidFill>
              </a:rPr>
            </a:br>
            <a:r>
              <a:rPr lang="en-US" sz="2800" b="1" dirty="0">
                <a:solidFill>
                  <a:srgbClr val="0070C0"/>
                </a:solidFill>
              </a:rPr>
              <a:t>for your interest in</a:t>
            </a:r>
            <a:br>
              <a:rPr lang="en-US" sz="2800" b="1" dirty="0">
                <a:solidFill>
                  <a:srgbClr val="0070C0"/>
                </a:solidFill>
              </a:rPr>
            </a:br>
            <a:r>
              <a:rPr lang="en-US" b="1" dirty="0">
                <a:solidFill>
                  <a:srgbClr val="0070C0"/>
                </a:solidFill>
              </a:rPr>
              <a:t>HANDLE WITH CARE MO</a:t>
            </a:r>
            <a:endParaRPr lang="en-US" sz="4800" b="1" dirty="0">
              <a:solidFill>
                <a:srgbClr val="0070C0"/>
              </a:solidFill>
            </a:endParaRPr>
          </a:p>
        </p:txBody>
      </p:sp>
      <p:sp>
        <p:nvSpPr>
          <p:cNvPr id="3" name="Subtitle 2">
            <a:extLst>
              <a:ext uri="{FF2B5EF4-FFF2-40B4-BE49-F238E27FC236}">
                <a16:creationId xmlns:a16="http://schemas.microsoft.com/office/drawing/2014/main" id="{6CD8E8A1-A66B-7596-AB24-F6D6E6D8836D}"/>
              </a:ext>
            </a:extLst>
          </p:cNvPr>
          <p:cNvSpPr>
            <a:spLocks noGrp="1"/>
          </p:cNvSpPr>
          <p:nvPr>
            <p:ph type="subTitle"/>
          </p:nvPr>
        </p:nvSpPr>
        <p:spPr>
          <a:xfrm>
            <a:off x="457200" y="2607120"/>
            <a:ext cx="8229240" cy="2974680"/>
          </a:xfrm>
        </p:spPr>
        <p:txBody>
          <a:bodyPr/>
          <a:lstStyle/>
          <a:p>
            <a:endParaRPr lang="en-US" dirty="0"/>
          </a:p>
        </p:txBody>
      </p:sp>
      <p:pic>
        <p:nvPicPr>
          <p:cNvPr id="5" name="Picture 4">
            <a:extLst>
              <a:ext uri="{FF2B5EF4-FFF2-40B4-BE49-F238E27FC236}">
                <a16:creationId xmlns:a16="http://schemas.microsoft.com/office/drawing/2014/main" id="{8CB8744A-7508-9A6D-202B-B4E830A98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607120"/>
            <a:ext cx="8229240" cy="3977280"/>
          </a:xfrm>
          <a:prstGeom prst="rect">
            <a:avLst/>
          </a:prstGeom>
        </p:spPr>
      </p:pic>
    </p:spTree>
    <p:extLst>
      <p:ext uri="{BB962C8B-B14F-4D97-AF65-F5344CB8AC3E}">
        <p14:creationId xmlns:p14="http://schemas.microsoft.com/office/powerpoint/2010/main" val="362189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Google Shape;107;p2_0"/>
          <p:cNvSpPr/>
          <p:nvPr/>
        </p:nvSpPr>
        <p:spPr>
          <a:xfrm>
            <a:off x="2286000" y="838080"/>
            <a:ext cx="594180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a:solidFill>
                  <a:srgbClr val="194F90"/>
                </a:solidFill>
                <a:latin typeface="Calibri"/>
                <a:ea typeface="Calibri"/>
              </a:rPr>
              <a:t>CONTACT INFORMATION</a:t>
            </a:r>
            <a:endParaRPr lang="en-US" sz="4400" b="0" strike="noStrike" spc="-1">
              <a:latin typeface="Arial"/>
            </a:endParaRPr>
          </a:p>
        </p:txBody>
      </p:sp>
      <p:sp>
        <p:nvSpPr>
          <p:cNvPr id="1086" name="Google Shape;108;p2_0"/>
          <p:cNvSpPr/>
          <p:nvPr/>
        </p:nvSpPr>
        <p:spPr>
          <a:xfrm>
            <a:off x="749508" y="1753849"/>
            <a:ext cx="7478292" cy="426607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8000" lnSpcReduction="20000"/>
          </a:bodyPr>
          <a:lstStyle/>
          <a:p>
            <a:pPr algn="ctr">
              <a:lnSpc>
                <a:spcPct val="100000"/>
              </a:lnSpc>
            </a:pPr>
            <a:endParaRPr lang="en-US" sz="1800" b="0" strike="noStrike" spc="-1" dirty="0">
              <a:latin typeface="Arial"/>
            </a:endParaRPr>
          </a:p>
          <a:p>
            <a:pPr algn="ctr">
              <a:lnSpc>
                <a:spcPct val="100000"/>
              </a:lnSpc>
            </a:pPr>
            <a:endParaRPr lang="en-US" sz="1800" b="0" strike="noStrike" spc="-1" dirty="0">
              <a:latin typeface="Arial"/>
            </a:endParaRPr>
          </a:p>
          <a:p>
            <a:pPr algn="ctr">
              <a:lnSpc>
                <a:spcPct val="100000"/>
              </a:lnSpc>
            </a:pPr>
            <a:endParaRPr lang="en-US" sz="1800" b="0" strike="noStrike" spc="-1" dirty="0">
              <a:latin typeface="Arial"/>
            </a:endParaRPr>
          </a:p>
          <a:p>
            <a:pPr algn="ctr">
              <a:lnSpc>
                <a:spcPct val="100000"/>
              </a:lnSpc>
            </a:pPr>
            <a:endParaRPr lang="en-US" sz="1800" b="0" strike="noStrike" spc="-1" dirty="0">
              <a:latin typeface="Arial"/>
            </a:endParaRPr>
          </a:p>
          <a:p>
            <a:pPr algn="ctr">
              <a:lnSpc>
                <a:spcPct val="100000"/>
              </a:lnSpc>
            </a:pPr>
            <a:endParaRPr lang="en-US" sz="1800" b="0" strike="noStrike" spc="-1" dirty="0">
              <a:latin typeface="Arial"/>
            </a:endParaRPr>
          </a:p>
          <a:p>
            <a:pPr algn="ctr">
              <a:lnSpc>
                <a:spcPct val="100000"/>
              </a:lnSpc>
              <a:spcBef>
                <a:spcPts val="641"/>
              </a:spcBef>
            </a:pPr>
            <a:r>
              <a:rPr lang="en-US" sz="3600" b="0" strike="noStrike" spc="-1" dirty="0">
                <a:solidFill>
                  <a:srgbClr val="000000"/>
                </a:solidFill>
                <a:latin typeface="Calibri"/>
                <a:ea typeface="Calibri"/>
              </a:rPr>
              <a:t>Tammy Walden</a:t>
            </a:r>
            <a:endParaRPr lang="en-US" sz="3600" b="0" strike="noStrike" spc="-1" dirty="0">
              <a:latin typeface="Arial"/>
            </a:endParaRPr>
          </a:p>
          <a:p>
            <a:pPr algn="ctr">
              <a:lnSpc>
                <a:spcPct val="100000"/>
              </a:lnSpc>
              <a:spcBef>
                <a:spcPts val="641"/>
              </a:spcBef>
            </a:pPr>
            <a:r>
              <a:rPr lang="en-US" sz="3600" b="0" strike="noStrike" spc="-1" dirty="0">
                <a:solidFill>
                  <a:srgbClr val="000000"/>
                </a:solidFill>
                <a:latin typeface="Calibri"/>
                <a:ea typeface="Calibri"/>
              </a:rPr>
              <a:t>School Response Coordinator</a:t>
            </a:r>
            <a:endParaRPr lang="en-US" sz="3600" b="0" strike="noStrike" spc="-1" dirty="0">
              <a:latin typeface="Arial"/>
            </a:endParaRPr>
          </a:p>
          <a:p>
            <a:pPr algn="ctr">
              <a:lnSpc>
                <a:spcPct val="100000"/>
              </a:lnSpc>
              <a:spcBef>
                <a:spcPts val="641"/>
              </a:spcBef>
            </a:pPr>
            <a:r>
              <a:rPr lang="en-US" sz="3600" b="0" strike="noStrike" spc="-1" dirty="0">
                <a:solidFill>
                  <a:srgbClr val="000000"/>
                </a:solidFill>
                <a:latin typeface="Calibri"/>
                <a:ea typeface="Calibri"/>
              </a:rPr>
              <a:t>Missouri Juvenile Justice Association</a:t>
            </a:r>
            <a:endParaRPr lang="en-US" sz="3600" b="0" strike="noStrike" spc="-1" dirty="0">
              <a:latin typeface="Arial"/>
            </a:endParaRPr>
          </a:p>
          <a:p>
            <a:pPr algn="ctr">
              <a:lnSpc>
                <a:spcPct val="100000"/>
              </a:lnSpc>
              <a:spcBef>
                <a:spcPts val="641"/>
              </a:spcBef>
            </a:pPr>
            <a:r>
              <a:rPr lang="en-US" sz="3600" spc="-1" dirty="0">
                <a:solidFill>
                  <a:srgbClr val="000000"/>
                </a:solidFill>
                <a:latin typeface="Calibri"/>
                <a:ea typeface="Calibri"/>
              </a:rPr>
              <a:t>308 East High Street</a:t>
            </a:r>
            <a:r>
              <a:rPr lang="en-US" sz="3600" b="0" strike="noStrike" spc="-1" dirty="0">
                <a:solidFill>
                  <a:srgbClr val="000000"/>
                </a:solidFill>
                <a:latin typeface="Calibri"/>
                <a:ea typeface="Calibri"/>
              </a:rPr>
              <a:t>, Suite 105</a:t>
            </a:r>
            <a:endParaRPr lang="en-US" sz="3600" b="0" strike="noStrike" spc="-1" dirty="0">
              <a:latin typeface="Arial"/>
            </a:endParaRPr>
          </a:p>
          <a:p>
            <a:pPr algn="ctr">
              <a:lnSpc>
                <a:spcPct val="100000"/>
              </a:lnSpc>
              <a:spcBef>
                <a:spcPts val="641"/>
              </a:spcBef>
            </a:pPr>
            <a:r>
              <a:rPr lang="en-US" sz="3600" b="0" strike="noStrike" spc="-1" dirty="0">
                <a:solidFill>
                  <a:srgbClr val="000000"/>
                </a:solidFill>
                <a:latin typeface="Calibri"/>
                <a:ea typeface="Calibri"/>
              </a:rPr>
              <a:t>PO Box 1332</a:t>
            </a:r>
            <a:endParaRPr lang="en-US" sz="3600" b="0" strike="noStrike" spc="-1" dirty="0">
              <a:latin typeface="Arial"/>
            </a:endParaRPr>
          </a:p>
          <a:p>
            <a:pPr algn="ctr">
              <a:lnSpc>
                <a:spcPct val="100000"/>
              </a:lnSpc>
              <a:spcBef>
                <a:spcPts val="641"/>
              </a:spcBef>
            </a:pPr>
            <a:r>
              <a:rPr lang="en-US" sz="3600" b="0" strike="noStrike" spc="-1" dirty="0">
                <a:solidFill>
                  <a:srgbClr val="000000"/>
                </a:solidFill>
                <a:latin typeface="Calibri"/>
                <a:ea typeface="Calibri"/>
              </a:rPr>
              <a:t>Jefferson City, MO  65102</a:t>
            </a:r>
            <a:endParaRPr lang="en-US" sz="3600" b="0" strike="noStrike" spc="-1" dirty="0">
              <a:latin typeface="Arial"/>
            </a:endParaRPr>
          </a:p>
          <a:p>
            <a:pPr algn="ctr">
              <a:lnSpc>
                <a:spcPct val="100000"/>
              </a:lnSpc>
              <a:spcBef>
                <a:spcPts val="641"/>
              </a:spcBef>
            </a:pPr>
            <a:r>
              <a:rPr lang="en-US" sz="3600" b="0" strike="noStrike" spc="-1" dirty="0">
                <a:solidFill>
                  <a:srgbClr val="000000"/>
                </a:solidFill>
                <a:latin typeface="Calibri"/>
                <a:ea typeface="Calibri"/>
              </a:rPr>
              <a:t>573.616.1058  (office)</a:t>
            </a:r>
            <a:endParaRPr lang="en-US" sz="3600" b="0" strike="noStrike" spc="-1" dirty="0">
              <a:latin typeface="Arial"/>
            </a:endParaRPr>
          </a:p>
          <a:p>
            <a:pPr algn="ctr">
              <a:lnSpc>
                <a:spcPct val="100000"/>
              </a:lnSpc>
              <a:spcBef>
                <a:spcPts val="641"/>
              </a:spcBef>
            </a:pPr>
            <a:r>
              <a:rPr lang="en-US" sz="3600" b="0" strike="noStrike" spc="-1" dirty="0">
                <a:solidFill>
                  <a:srgbClr val="000000"/>
                </a:solidFill>
                <a:latin typeface="Calibri"/>
                <a:ea typeface="Calibri"/>
              </a:rPr>
              <a:t>573.745.0844  (cell) </a:t>
            </a:r>
            <a:endParaRPr lang="en-US" sz="3600" b="0" strike="noStrike" spc="-1" dirty="0">
              <a:latin typeface="Arial"/>
            </a:endParaRPr>
          </a:p>
          <a:p>
            <a:pPr algn="ctr">
              <a:lnSpc>
                <a:spcPct val="100000"/>
              </a:lnSpc>
              <a:spcBef>
                <a:spcPts val="641"/>
              </a:spcBef>
            </a:pPr>
            <a:r>
              <a:rPr lang="en-US" sz="3600" b="0" u="sng" strike="noStrike" spc="-1" dirty="0">
                <a:solidFill>
                  <a:srgbClr val="0000FF"/>
                </a:solidFill>
                <a:uFillTx/>
                <a:latin typeface="Calibri"/>
                <a:ea typeface="Calibri"/>
                <a:hlinkClick r:id="rId3"/>
              </a:rPr>
              <a:t>tammy@mjja.org</a:t>
            </a:r>
            <a:endParaRPr lang="en-US" sz="3600" b="0" u="sng" strike="noStrike" spc="-1" dirty="0">
              <a:solidFill>
                <a:srgbClr val="0000FF"/>
              </a:solidFill>
              <a:uFillTx/>
              <a:latin typeface="Calibri"/>
              <a:ea typeface="Calibri"/>
            </a:endParaRPr>
          </a:p>
          <a:p>
            <a:pPr algn="ctr">
              <a:lnSpc>
                <a:spcPct val="100000"/>
              </a:lnSpc>
              <a:spcBef>
                <a:spcPts val="641"/>
              </a:spcBef>
            </a:pPr>
            <a:r>
              <a:rPr lang="en-US" sz="3600" u="sng" spc="-1" dirty="0">
                <a:solidFill>
                  <a:srgbClr val="0000FF"/>
                </a:solidFill>
                <a:latin typeface="Calibri"/>
              </a:rPr>
              <a:t>www.handlewithcaremo.org</a:t>
            </a:r>
            <a:endParaRPr lang="en-US" sz="3600" b="0" strike="noStrike" spc="-1" dirty="0">
              <a:latin typeface="Arial"/>
            </a:endParaRPr>
          </a:p>
          <a:p>
            <a:pPr algn="ctr">
              <a:lnSpc>
                <a:spcPct val="100000"/>
              </a:lnSpc>
              <a:spcBef>
                <a:spcPts val="641"/>
              </a:spcBef>
            </a:pPr>
            <a:endParaRPr lang="en-US" sz="3600" b="0" strike="noStrike" spc="-1" dirty="0">
              <a:latin typeface="Arial"/>
            </a:endParaRPr>
          </a:p>
        </p:txBody>
      </p:sp>
      <p:sp>
        <p:nvSpPr>
          <p:cNvPr id="1087" name="Google Shape;109;p2_0"/>
          <p:cNvSpPr/>
          <p:nvPr/>
        </p:nvSpPr>
        <p:spPr>
          <a:xfrm>
            <a:off x="0" y="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88" name="Google Shape;110;p2_0"/>
          <p:cNvSpPr/>
          <p:nvPr/>
        </p:nvSpPr>
        <p:spPr>
          <a:xfrm>
            <a:off x="7200" y="648864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89" name="Google Shape;111;p2_0"/>
          <p:cNvSpPr/>
          <p:nvPr/>
        </p:nvSpPr>
        <p:spPr>
          <a:xfrm rot="5400000">
            <a:off x="-3200400" y="3278880"/>
            <a:ext cx="6779520" cy="3744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1090" name="Google Shape;112;p2_0"/>
          <p:cNvSpPr/>
          <p:nvPr/>
        </p:nvSpPr>
        <p:spPr>
          <a:xfrm rot="5400000">
            <a:off x="5572080" y="3278880"/>
            <a:ext cx="6779520" cy="3744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pic>
        <p:nvPicPr>
          <p:cNvPr id="1091" name="Google Shape;113;p2_0"/>
          <p:cNvPicPr/>
          <p:nvPr/>
        </p:nvPicPr>
        <p:blipFill>
          <a:blip r:embed="rId4">
            <a:extLst>
              <a:ext uri="{28A0092B-C50C-407E-A947-70E740481C1C}">
                <a14:useLocalDpi xmlns:a14="http://schemas.microsoft.com/office/drawing/2010/main" val="0"/>
              </a:ext>
            </a:extLst>
          </a:blip>
          <a:srcRect/>
          <a:stretch/>
        </p:blipFill>
        <p:spPr>
          <a:xfrm>
            <a:off x="445988" y="595841"/>
            <a:ext cx="1840012" cy="1791093"/>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Google Shape;130;p4"/>
          <p:cNvSpPr/>
          <p:nvPr/>
        </p:nvSpPr>
        <p:spPr>
          <a:xfrm>
            <a:off x="1752480" y="830520"/>
            <a:ext cx="6474960" cy="114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dirty="0">
                <a:solidFill>
                  <a:srgbClr val="003399"/>
                </a:solidFill>
                <a:latin typeface="Calibri"/>
                <a:ea typeface="Calibri"/>
              </a:rPr>
              <a:t>Handle With Care Missouri</a:t>
            </a:r>
            <a:endParaRPr lang="en-US" sz="4400" b="0" strike="noStrike" spc="-1" dirty="0">
              <a:solidFill>
                <a:srgbClr val="003399"/>
              </a:solidFill>
              <a:latin typeface="Arial"/>
            </a:endParaRPr>
          </a:p>
        </p:txBody>
      </p:sp>
      <p:sp>
        <p:nvSpPr>
          <p:cNvPr id="348" name="Google Shape;131;p4"/>
          <p:cNvSpPr/>
          <p:nvPr/>
        </p:nvSpPr>
        <p:spPr>
          <a:xfrm>
            <a:off x="1219320" y="2286000"/>
            <a:ext cx="6932160" cy="403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3000" lnSpcReduction="10000"/>
          </a:bodyPr>
          <a:lstStyle/>
          <a:p>
            <a:pPr marL="343080" indent="-340920" algn="just">
              <a:lnSpc>
                <a:spcPct val="100000"/>
              </a:lnSpc>
              <a:buClr>
                <a:srgbClr val="000000"/>
              </a:buClr>
              <a:buFont typeface="Arial"/>
              <a:buChar char="•"/>
            </a:pPr>
            <a:r>
              <a:rPr lang="en-US" sz="2600" b="0" strike="noStrike" spc="-1" dirty="0">
                <a:solidFill>
                  <a:srgbClr val="000000"/>
                </a:solidFill>
                <a:latin typeface="Calibri"/>
                <a:ea typeface="Calibri"/>
              </a:rPr>
              <a:t>A program aimed at ensuring that children who are exposed to crime, violence, or </a:t>
            </a:r>
            <a:r>
              <a:rPr lang="en-US" sz="2600" spc="-1" dirty="0">
                <a:solidFill>
                  <a:srgbClr val="000000"/>
                </a:solidFill>
                <a:latin typeface="Calibri"/>
                <a:ea typeface="Calibri"/>
              </a:rPr>
              <a:t>other trauma</a:t>
            </a:r>
            <a:r>
              <a:rPr lang="en-US" sz="2600" b="0" strike="noStrike" spc="-1" dirty="0">
                <a:solidFill>
                  <a:srgbClr val="000000"/>
                </a:solidFill>
                <a:latin typeface="Calibri"/>
                <a:ea typeface="Calibri"/>
              </a:rPr>
              <a:t> receive appropriate interventions so they can succeed in school to the best of their ability.</a:t>
            </a:r>
            <a:endParaRPr lang="en-US" sz="2600" b="0" strike="noStrike" spc="-1" dirty="0">
              <a:latin typeface="Arial"/>
            </a:endParaRPr>
          </a:p>
          <a:p>
            <a:pPr algn="just">
              <a:lnSpc>
                <a:spcPct val="100000"/>
              </a:lnSpc>
              <a:spcBef>
                <a:spcPts val="519"/>
              </a:spcBef>
              <a:tabLst>
                <a:tab pos="0" algn="l"/>
              </a:tabLst>
            </a:pPr>
            <a:endParaRPr lang="en-US" sz="2600" b="0" strike="noStrike" spc="-1" dirty="0">
              <a:latin typeface="Arial"/>
            </a:endParaRPr>
          </a:p>
          <a:p>
            <a:pPr marL="343080" indent="-340920" algn="just">
              <a:lnSpc>
                <a:spcPct val="100000"/>
              </a:lnSpc>
              <a:spcBef>
                <a:spcPts val="519"/>
              </a:spcBef>
              <a:buClr>
                <a:srgbClr val="000000"/>
              </a:buClr>
              <a:buFont typeface="Arial"/>
              <a:buChar char="•"/>
              <a:tabLst>
                <a:tab pos="0" algn="l"/>
              </a:tabLst>
            </a:pPr>
            <a:r>
              <a:rPr lang="en-US" sz="2600" b="0" strike="noStrike" spc="-1" dirty="0">
                <a:solidFill>
                  <a:srgbClr val="000000"/>
                </a:solidFill>
                <a:latin typeface="Calibri"/>
                <a:ea typeface="Calibri"/>
              </a:rPr>
              <a:t>Research shows that trauma can undermine children’s ability to learn, form relationships, and function appropriately in the classroom.</a:t>
            </a:r>
            <a:endParaRPr lang="en-US" sz="2600" b="0" strike="noStrike" spc="-1" dirty="0">
              <a:latin typeface="Arial"/>
            </a:endParaRPr>
          </a:p>
          <a:p>
            <a:pPr marL="343080" indent="-176400">
              <a:lnSpc>
                <a:spcPct val="100000"/>
              </a:lnSpc>
              <a:spcBef>
                <a:spcPts val="519"/>
              </a:spcBef>
              <a:tabLst>
                <a:tab pos="0" algn="l"/>
              </a:tabLst>
            </a:pPr>
            <a:endParaRPr lang="en-US" sz="2800" b="0" strike="noStrike" spc="-1" dirty="0">
              <a:latin typeface="Arial"/>
            </a:endParaRPr>
          </a:p>
          <a:p>
            <a:pPr marL="343080" indent="-176400" algn="ctr">
              <a:lnSpc>
                <a:spcPct val="100000"/>
              </a:lnSpc>
              <a:spcBef>
                <a:spcPts val="519"/>
              </a:spcBef>
              <a:tabLst>
                <a:tab pos="0" algn="l"/>
              </a:tabLst>
            </a:pPr>
            <a:r>
              <a:rPr lang="en-US" sz="2800" b="1" strike="noStrike" spc="-1" dirty="0">
                <a:solidFill>
                  <a:srgbClr val="199719"/>
                </a:solidFill>
                <a:latin typeface="Calibri"/>
                <a:ea typeface="Calibri"/>
              </a:rPr>
              <a:t>FOCUS </a:t>
            </a:r>
            <a:r>
              <a:rPr lang="en-US" sz="2800" b="1" strike="noStrike" spc="-1" dirty="0">
                <a:solidFill>
                  <a:srgbClr val="00B050"/>
                </a:solidFill>
                <a:latin typeface="Calibri"/>
                <a:ea typeface="Calibri"/>
              </a:rPr>
              <a:t>      </a:t>
            </a:r>
            <a:r>
              <a:rPr lang="en-US" sz="2800" b="1" strike="noStrike" spc="-1" dirty="0">
                <a:solidFill>
                  <a:srgbClr val="000000"/>
                </a:solidFill>
                <a:latin typeface="Calibri"/>
                <a:ea typeface="Calibri"/>
              </a:rPr>
              <a:t> </a:t>
            </a:r>
            <a:r>
              <a:rPr lang="en-US" sz="2800" b="1" strike="noStrike" spc="-1" dirty="0">
                <a:solidFill>
                  <a:srgbClr val="FF0000"/>
                </a:solidFill>
                <a:latin typeface="Calibri"/>
                <a:ea typeface="Calibri"/>
              </a:rPr>
              <a:t>BEHAVE APPROPRIATELY        </a:t>
            </a:r>
            <a:r>
              <a:rPr lang="en-US" sz="2800" b="1" strike="noStrike" spc="-1" dirty="0">
                <a:solidFill>
                  <a:srgbClr val="7030A0"/>
                </a:solidFill>
                <a:latin typeface="Calibri"/>
                <a:ea typeface="Calibri"/>
              </a:rPr>
              <a:t>LEARN</a:t>
            </a:r>
            <a:endParaRPr lang="en-US" sz="2800" b="0" strike="noStrike" spc="-1" dirty="0">
              <a:latin typeface="Arial"/>
            </a:endParaRPr>
          </a:p>
          <a:p>
            <a:pPr marL="343080" indent="-176400">
              <a:lnSpc>
                <a:spcPct val="100000"/>
              </a:lnSpc>
              <a:spcBef>
                <a:spcPts val="592"/>
              </a:spcBef>
              <a:tabLst>
                <a:tab pos="0" algn="l"/>
              </a:tabLst>
            </a:pPr>
            <a:endParaRPr lang="en-US" sz="2800" b="0" strike="noStrike" spc="-1" dirty="0">
              <a:latin typeface="Arial"/>
            </a:endParaRPr>
          </a:p>
        </p:txBody>
      </p:sp>
      <p:pic>
        <p:nvPicPr>
          <p:cNvPr id="349" name="Google Shape;132;p4"/>
          <p:cNvPicPr/>
          <p:nvPr/>
        </p:nvPicPr>
        <p:blipFill>
          <a:blip r:embed="rId3">
            <a:extLst>
              <a:ext uri="{28A0092B-C50C-407E-A947-70E740481C1C}">
                <a14:useLocalDpi xmlns:a14="http://schemas.microsoft.com/office/drawing/2010/main" val="0"/>
              </a:ext>
            </a:extLst>
          </a:blip>
          <a:srcRect/>
          <a:stretch/>
        </p:blipFill>
        <p:spPr>
          <a:xfrm>
            <a:off x="1" y="224852"/>
            <a:ext cx="1873770" cy="1903828"/>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Google Shape;265;p17"/>
          <p:cNvSpPr/>
          <p:nvPr/>
        </p:nvSpPr>
        <p:spPr>
          <a:xfrm>
            <a:off x="380880" y="685800"/>
            <a:ext cx="8379720" cy="1009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dirty="0">
                <a:solidFill>
                  <a:srgbClr val="194F90"/>
                </a:solidFill>
                <a:latin typeface="Calibri"/>
                <a:ea typeface="Calibri"/>
              </a:rPr>
              <a:t>WHO CREATED HWC?</a:t>
            </a:r>
            <a:endParaRPr lang="en-US" sz="4400" b="0" strike="noStrike" spc="-1" dirty="0">
              <a:latin typeface="Arial"/>
            </a:endParaRPr>
          </a:p>
        </p:txBody>
      </p:sp>
      <p:sp>
        <p:nvSpPr>
          <p:cNvPr id="351" name="Google Shape;266;p17"/>
          <p:cNvSpPr/>
          <p:nvPr/>
        </p:nvSpPr>
        <p:spPr>
          <a:xfrm>
            <a:off x="11520" y="-7632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52" name="Google Shape;267;p17"/>
          <p:cNvSpPr/>
          <p:nvPr/>
        </p:nvSpPr>
        <p:spPr>
          <a:xfrm>
            <a:off x="-11520" y="648864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53" name="Google Shape;268;p17"/>
          <p:cNvSpPr/>
          <p:nvPr/>
        </p:nvSpPr>
        <p:spPr>
          <a:xfrm rot="16200000">
            <a:off x="-3287880" y="3192840"/>
            <a:ext cx="690120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54" name="Google Shape;269;p17"/>
          <p:cNvSpPr/>
          <p:nvPr/>
        </p:nvSpPr>
        <p:spPr>
          <a:xfrm rot="16200000">
            <a:off x="5523120" y="3208320"/>
            <a:ext cx="68702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55" name="Google Shape;270;p17"/>
          <p:cNvSpPr/>
          <p:nvPr/>
        </p:nvSpPr>
        <p:spPr>
          <a:xfrm>
            <a:off x="685800" y="1737000"/>
            <a:ext cx="7922520" cy="373033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endParaRPr lang="en-US" sz="2000" b="0" strike="noStrike" spc="-1" dirty="0">
              <a:solidFill>
                <a:srgbClr val="000000"/>
              </a:solidFill>
              <a:latin typeface="Calibri"/>
              <a:ea typeface="Calibri"/>
            </a:endParaRPr>
          </a:p>
          <a:p>
            <a:pPr algn="just">
              <a:lnSpc>
                <a:spcPct val="100000"/>
              </a:lnSpc>
              <a:tabLst>
                <a:tab pos="0" algn="l"/>
              </a:tabLst>
            </a:pPr>
            <a:endParaRPr lang="en-US" sz="2400" spc="-1" dirty="0">
              <a:solidFill>
                <a:srgbClr val="000000"/>
              </a:solidFill>
              <a:latin typeface="Calibri"/>
              <a:ea typeface="Calibri"/>
            </a:endParaRPr>
          </a:p>
          <a:p>
            <a:pPr algn="just">
              <a:lnSpc>
                <a:spcPct val="100000"/>
              </a:lnSpc>
              <a:tabLst>
                <a:tab pos="0" algn="l"/>
              </a:tabLst>
            </a:pPr>
            <a:r>
              <a:rPr lang="en-US" sz="2400" b="0" strike="noStrike" spc="-1" dirty="0">
                <a:solidFill>
                  <a:srgbClr val="000000"/>
                </a:solidFill>
                <a:latin typeface="Calibri"/>
                <a:ea typeface="Calibri"/>
              </a:rPr>
              <a:t>In 2012, Handle with Care was created in a subcommittee of the West Virginia Children’s Justice Task Force in Partnership with the U.S. Attorneys Office for the Southern District of West Virginia as part of a Defending Childhood Initiative </a:t>
            </a:r>
          </a:p>
          <a:p>
            <a:pPr algn="just">
              <a:lnSpc>
                <a:spcPct val="100000"/>
              </a:lnSpc>
              <a:tabLst>
                <a:tab pos="0" algn="l"/>
              </a:tabLst>
            </a:pPr>
            <a:endParaRPr lang="en-US" sz="2400" spc="-1" dirty="0">
              <a:solidFill>
                <a:srgbClr val="000000"/>
              </a:solidFill>
              <a:latin typeface="Calibri"/>
              <a:ea typeface="Calibri"/>
            </a:endParaRPr>
          </a:p>
          <a:p>
            <a:pPr algn="just">
              <a:lnSpc>
                <a:spcPct val="100000"/>
              </a:lnSpc>
              <a:tabLst>
                <a:tab pos="0" algn="l"/>
              </a:tabLst>
            </a:pPr>
            <a:r>
              <a:rPr lang="en-US" sz="2400" b="0" strike="noStrike" spc="-1" dirty="0">
                <a:solidFill>
                  <a:srgbClr val="000000"/>
                </a:solidFill>
                <a:latin typeface="Calibri"/>
                <a:ea typeface="Calibri"/>
              </a:rPr>
              <a:t>As of 2024, Handle With Care has been – or is being – implemented in </a:t>
            </a:r>
            <a:r>
              <a:rPr lang="en-US" sz="2400" spc="-1" dirty="0">
                <a:solidFill>
                  <a:srgbClr val="000000"/>
                </a:solidFill>
                <a:latin typeface="Calibri"/>
                <a:ea typeface="Calibri"/>
              </a:rPr>
              <a:t>30 states</a:t>
            </a:r>
            <a:r>
              <a:rPr lang="en-US" sz="2400" b="0" strike="noStrike" spc="-1" dirty="0">
                <a:solidFill>
                  <a:srgbClr val="000000"/>
                </a:solidFill>
                <a:latin typeface="Calibri"/>
                <a:ea typeface="Calibri"/>
              </a:rPr>
              <a:t>. </a:t>
            </a:r>
            <a:endParaRPr lang="en-US" sz="2400" b="0" strike="noStrike" spc="-1" dirty="0">
              <a:latin typeface="Arial"/>
            </a:endParaRPr>
          </a:p>
          <a:p>
            <a:pPr>
              <a:lnSpc>
                <a:spcPct val="100000"/>
              </a:lnSpc>
              <a:tabLst>
                <a:tab pos="0" algn="l"/>
              </a:tabLst>
            </a:pPr>
            <a:endParaRPr lang="en-US" sz="2450" b="0" strike="noStrike" spc="-1" dirty="0">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Google Shape;265;p17_3"/>
          <p:cNvSpPr/>
          <p:nvPr/>
        </p:nvSpPr>
        <p:spPr>
          <a:xfrm>
            <a:off x="380880" y="685800"/>
            <a:ext cx="8379720" cy="1009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trike="noStrike" spc="-1">
                <a:solidFill>
                  <a:srgbClr val="194F90"/>
                </a:solidFill>
                <a:latin typeface="Calibri"/>
                <a:ea typeface="Calibri"/>
              </a:rPr>
              <a:t>HOW DID HWC GET TO MISSOURI?</a:t>
            </a:r>
            <a:endParaRPr lang="en-US" sz="4400" b="0" strike="noStrike" spc="-1">
              <a:latin typeface="Arial"/>
            </a:endParaRPr>
          </a:p>
        </p:txBody>
      </p:sp>
      <p:sp>
        <p:nvSpPr>
          <p:cNvPr id="358" name="Google Shape;266;p17_4"/>
          <p:cNvSpPr/>
          <p:nvPr/>
        </p:nvSpPr>
        <p:spPr>
          <a:xfrm>
            <a:off x="11520" y="-7632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59" name="Google Shape;267;p17_4"/>
          <p:cNvSpPr/>
          <p:nvPr/>
        </p:nvSpPr>
        <p:spPr>
          <a:xfrm>
            <a:off x="-11520" y="648864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60" name="Google Shape;268;p17_4"/>
          <p:cNvSpPr/>
          <p:nvPr/>
        </p:nvSpPr>
        <p:spPr>
          <a:xfrm rot="16200000">
            <a:off x="-3287880" y="3192840"/>
            <a:ext cx="690120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61" name="Google Shape;269;p17_4"/>
          <p:cNvSpPr/>
          <p:nvPr/>
        </p:nvSpPr>
        <p:spPr>
          <a:xfrm rot="16200000">
            <a:off x="5523120" y="3208320"/>
            <a:ext cx="68702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62" name="Google Shape;271;p17_4"/>
          <p:cNvSpPr/>
          <p:nvPr/>
        </p:nvSpPr>
        <p:spPr>
          <a:xfrm>
            <a:off x="843840" y="3429000"/>
            <a:ext cx="77644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2000" b="0" strike="noStrike" spc="-1">
                <a:solidFill>
                  <a:srgbClr val="1F497D"/>
                </a:solidFill>
                <a:latin typeface="Calibri"/>
                <a:ea typeface="Calibri"/>
              </a:rPr>
              <a:t>       </a:t>
            </a:r>
            <a:endParaRPr lang="en-US" sz="2000" b="0" strike="noStrike" spc="-1">
              <a:latin typeface="Arial"/>
            </a:endParaRPr>
          </a:p>
        </p:txBody>
      </p:sp>
      <p:sp>
        <p:nvSpPr>
          <p:cNvPr id="363" name="Rectangle 362"/>
          <p:cNvSpPr/>
          <p:nvPr/>
        </p:nvSpPr>
        <p:spPr>
          <a:xfrm>
            <a:off x="457200" y="1600200"/>
            <a:ext cx="7999200" cy="4695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endParaRPr lang="en-US" sz="2000" b="0" strike="noStrike" spc="-1" dirty="0">
              <a:latin typeface="Arial"/>
            </a:endParaRPr>
          </a:p>
          <a:p>
            <a:pPr algn="just">
              <a:lnSpc>
                <a:spcPct val="100000"/>
              </a:lnSpc>
            </a:pPr>
            <a:r>
              <a:rPr lang="en-US" sz="2000" spc="-1" dirty="0">
                <a:latin typeface="Arial"/>
              </a:rPr>
              <a:t>In 2021, t</a:t>
            </a:r>
            <a:r>
              <a:rPr lang="en-US" sz="2000" b="0" strike="noStrike" spc="-1" dirty="0">
                <a:solidFill>
                  <a:srgbClr val="000000"/>
                </a:solidFill>
                <a:latin typeface="Arial"/>
                <a:ea typeface="DejaVu Sans"/>
              </a:rPr>
              <a:t>he Missouri Juvenile Justice Association </a:t>
            </a:r>
            <a:r>
              <a:rPr lang="en-US" sz="2000" spc="-1" dirty="0">
                <a:solidFill>
                  <a:srgbClr val="000000"/>
                </a:solidFill>
                <a:latin typeface="Arial"/>
                <a:ea typeface="DejaVu Sans"/>
              </a:rPr>
              <a:t>received Title II </a:t>
            </a:r>
            <a:r>
              <a:rPr lang="en-US" sz="2000" b="0" strike="noStrike" spc="-1" dirty="0">
                <a:solidFill>
                  <a:srgbClr val="000000"/>
                </a:solidFill>
                <a:latin typeface="Arial"/>
                <a:ea typeface="DejaVu Sans"/>
              </a:rPr>
              <a:t>grant funding from the Missouri Department of Public Safety, to hire a School Response Coordinator to help interrupt the School to Prison Pipeline in Missouri.</a:t>
            </a:r>
            <a:endParaRPr lang="en-US" sz="2000" b="0" strike="noStrike" spc="-1" dirty="0">
              <a:latin typeface="Arial"/>
            </a:endParaRPr>
          </a:p>
          <a:p>
            <a:pPr algn="just">
              <a:lnSpc>
                <a:spcPct val="100000"/>
              </a:lnSpc>
            </a:pPr>
            <a:endParaRPr lang="en-US" sz="2000" b="0" strike="noStrike" spc="-1" dirty="0">
              <a:latin typeface="Arial"/>
            </a:endParaRPr>
          </a:p>
          <a:p>
            <a:pPr algn="just">
              <a:lnSpc>
                <a:spcPct val="100000"/>
              </a:lnSpc>
            </a:pPr>
            <a:r>
              <a:rPr lang="en-US" sz="2000" b="0" strike="noStrike" spc="-1" dirty="0">
                <a:solidFill>
                  <a:srgbClr val="000000"/>
                </a:solidFill>
                <a:latin typeface="Arial"/>
                <a:ea typeface="DejaVu Sans"/>
              </a:rPr>
              <a:t>The School Response Coordinator </a:t>
            </a:r>
            <a:r>
              <a:rPr lang="en-US" sz="2000" spc="-1" dirty="0">
                <a:solidFill>
                  <a:srgbClr val="000000"/>
                </a:solidFill>
                <a:latin typeface="Arial"/>
                <a:ea typeface="DejaVu Sans"/>
              </a:rPr>
              <a:t>is</a:t>
            </a:r>
            <a:r>
              <a:rPr lang="en-US" sz="2000" b="0" strike="noStrike" spc="-1" dirty="0">
                <a:solidFill>
                  <a:srgbClr val="000000"/>
                </a:solidFill>
                <a:latin typeface="Arial"/>
                <a:ea typeface="DejaVu Sans"/>
              </a:rPr>
              <a:t> responsible for implementing a three-pronged approach to help law enforcement, schools, and juvenile officers throughout the state.</a:t>
            </a:r>
            <a:endParaRPr lang="en-US" sz="2000" b="0" strike="noStrike" spc="-1" dirty="0">
              <a:latin typeface="Arial"/>
            </a:endParaRPr>
          </a:p>
          <a:p>
            <a:pPr algn="just">
              <a:lnSpc>
                <a:spcPct val="100000"/>
              </a:lnSpc>
            </a:pPr>
            <a:endParaRPr lang="en-US" sz="2000" b="0" strike="noStrike" spc="-1" dirty="0">
              <a:latin typeface="Arial"/>
            </a:endParaRPr>
          </a:p>
          <a:p>
            <a:pPr algn="just">
              <a:lnSpc>
                <a:spcPct val="100000"/>
              </a:lnSpc>
            </a:pPr>
            <a:r>
              <a:rPr lang="en-US" sz="2000" b="0" strike="noStrike" spc="-1" dirty="0">
                <a:solidFill>
                  <a:srgbClr val="000000"/>
                </a:solidFill>
                <a:latin typeface="Arial"/>
                <a:ea typeface="DejaVu Sans"/>
              </a:rPr>
              <a:t>The over-arching goal of the grant project is to reduce the number of youth unnecessarily inserted into the juvenile justice system in Missouri. </a:t>
            </a:r>
            <a:endParaRPr lang="en-US" sz="2000" b="0" strike="noStrike" spc="-1" dirty="0">
              <a:latin typeface="Arial"/>
            </a:endParaRPr>
          </a:p>
          <a:p>
            <a:pPr algn="just">
              <a:lnSpc>
                <a:spcPct val="100000"/>
              </a:lnSpc>
            </a:pPr>
            <a:endParaRPr lang="en-US" sz="2000" b="0" strike="noStrike" spc="-1" dirty="0">
              <a:latin typeface="Arial"/>
            </a:endParaRPr>
          </a:p>
          <a:p>
            <a:pPr algn="just">
              <a:lnSpc>
                <a:spcPct val="100000"/>
              </a:lnSpc>
            </a:pPr>
            <a:endParaRPr lang="en-US" sz="2000" b="0" strike="noStrike" spc="-1" dirty="0">
              <a:latin typeface="Arial"/>
            </a:endParaRPr>
          </a:p>
          <a:p>
            <a:pPr algn="just">
              <a:lnSpc>
                <a:spcPct val="100000"/>
              </a:lnSpc>
            </a:pPr>
            <a:endParaRPr lang="en-US" sz="2000" b="0" strike="noStrike" spc="-1" dirty="0">
              <a:latin typeface="Arial"/>
            </a:endParaRPr>
          </a:p>
          <a:p>
            <a:pPr algn="just">
              <a:lnSpc>
                <a:spcPct val="100000"/>
              </a:lnSpc>
            </a:pPr>
            <a:endParaRPr lang="en-US" sz="2000" b="0" strike="noStrike" spc="-1" dirty="0">
              <a:latin typeface="Arial"/>
            </a:endParaRPr>
          </a:p>
          <a:p>
            <a:pPr algn="just">
              <a:lnSpc>
                <a:spcPct val="100000"/>
              </a:lnSpc>
            </a:pPr>
            <a:endParaRPr lang="en-US" sz="1800" b="0" strike="noStrike" spc="-1" dirty="0">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Google Shape;265;p17_3"/>
          <p:cNvSpPr/>
          <p:nvPr/>
        </p:nvSpPr>
        <p:spPr>
          <a:xfrm>
            <a:off x="380880" y="685800"/>
            <a:ext cx="8379720" cy="1009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tabLst>
                <a:tab pos="0" algn="l"/>
              </a:tabLst>
            </a:pPr>
            <a:r>
              <a:rPr lang="en-US" sz="4400" b="1" spc="-1" dirty="0">
                <a:solidFill>
                  <a:srgbClr val="194F90"/>
                </a:solidFill>
                <a:latin typeface="Calibri"/>
              </a:rPr>
              <a:t>THE GAP</a:t>
            </a:r>
            <a:endParaRPr lang="en-US" sz="4400" b="0" strike="noStrike" spc="-1" dirty="0">
              <a:latin typeface="Arial"/>
            </a:endParaRPr>
          </a:p>
        </p:txBody>
      </p:sp>
      <p:sp>
        <p:nvSpPr>
          <p:cNvPr id="358" name="Google Shape;266;p17_4"/>
          <p:cNvSpPr/>
          <p:nvPr/>
        </p:nvSpPr>
        <p:spPr>
          <a:xfrm>
            <a:off x="11520" y="-7632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59" name="Google Shape;267;p17_4"/>
          <p:cNvSpPr/>
          <p:nvPr/>
        </p:nvSpPr>
        <p:spPr>
          <a:xfrm>
            <a:off x="-11520" y="648864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60" name="Google Shape;268;p17_4"/>
          <p:cNvSpPr/>
          <p:nvPr/>
        </p:nvSpPr>
        <p:spPr>
          <a:xfrm rot="16200000">
            <a:off x="-3287880" y="3192840"/>
            <a:ext cx="690120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61" name="Google Shape;269;p17_4"/>
          <p:cNvSpPr/>
          <p:nvPr/>
        </p:nvSpPr>
        <p:spPr>
          <a:xfrm rot="16200000">
            <a:off x="5523120" y="3208320"/>
            <a:ext cx="68702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362" name="Google Shape;271;p17_4"/>
          <p:cNvSpPr/>
          <p:nvPr/>
        </p:nvSpPr>
        <p:spPr>
          <a:xfrm>
            <a:off x="843840" y="3429000"/>
            <a:ext cx="77644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2000" b="0" strike="noStrike" spc="-1">
                <a:solidFill>
                  <a:srgbClr val="1F497D"/>
                </a:solidFill>
                <a:latin typeface="Calibri"/>
                <a:ea typeface="Calibri"/>
              </a:rPr>
              <a:t>       </a:t>
            </a:r>
            <a:endParaRPr lang="en-US" sz="2000" b="0" strike="noStrike" spc="-1">
              <a:latin typeface="Arial"/>
            </a:endParaRPr>
          </a:p>
        </p:txBody>
      </p:sp>
      <p:sp>
        <p:nvSpPr>
          <p:cNvPr id="363" name="Rectangle 362"/>
          <p:cNvSpPr/>
          <p:nvPr/>
        </p:nvSpPr>
        <p:spPr>
          <a:xfrm>
            <a:off x="457200" y="1600200"/>
            <a:ext cx="7999200" cy="4695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endParaRPr lang="en-US" sz="2000" b="0" strike="noStrike" spc="-1" dirty="0">
              <a:latin typeface="Arial"/>
            </a:endParaRPr>
          </a:p>
          <a:p>
            <a:pPr algn="just">
              <a:lnSpc>
                <a:spcPct val="100000"/>
              </a:lnSpc>
            </a:pPr>
            <a:r>
              <a:rPr lang="en-US" sz="2000" b="0" strike="noStrike" spc="-1" dirty="0">
                <a:solidFill>
                  <a:srgbClr val="000000"/>
                </a:solidFill>
                <a:latin typeface="Arial"/>
                <a:ea typeface="DejaVu Sans"/>
              </a:rPr>
              <a:t>In Missouri, we have a system that allows for (and even mandates) </a:t>
            </a:r>
            <a:r>
              <a:rPr lang="en-US" sz="2000" spc="-1" dirty="0">
                <a:solidFill>
                  <a:srgbClr val="000000"/>
                </a:solidFill>
                <a:latin typeface="Arial"/>
                <a:ea typeface="DejaVu Sans"/>
              </a:rPr>
              <a:t>reporting of suspected child abuse or neglect.  And we have trained individuals who respond to those reports.  And we have liaisons in schools who work with our child welfare community to address the needs of those students.  </a:t>
            </a:r>
          </a:p>
          <a:p>
            <a:pPr algn="just">
              <a:lnSpc>
                <a:spcPct val="100000"/>
              </a:lnSpc>
            </a:pPr>
            <a:endParaRPr lang="en-US" sz="2000" spc="-1" dirty="0">
              <a:solidFill>
                <a:srgbClr val="000000"/>
              </a:solidFill>
              <a:latin typeface="Arial"/>
              <a:ea typeface="DejaVu Sans"/>
            </a:endParaRPr>
          </a:p>
          <a:p>
            <a:pPr algn="just">
              <a:lnSpc>
                <a:spcPct val="100000"/>
              </a:lnSpc>
            </a:pPr>
            <a:endParaRPr lang="en-US" sz="2000" spc="-1" dirty="0">
              <a:solidFill>
                <a:srgbClr val="000000"/>
              </a:solidFill>
              <a:latin typeface="Arial"/>
              <a:ea typeface="DejaVu Sans"/>
            </a:endParaRPr>
          </a:p>
          <a:p>
            <a:pPr algn="just">
              <a:lnSpc>
                <a:spcPct val="100000"/>
              </a:lnSpc>
            </a:pPr>
            <a:r>
              <a:rPr lang="en-US" sz="2000" b="0" strike="noStrike" spc="-1" dirty="0">
                <a:solidFill>
                  <a:srgbClr val="000000"/>
                </a:solidFill>
                <a:latin typeface="Arial"/>
                <a:ea typeface="DejaVu Sans"/>
              </a:rPr>
              <a:t>We DON’T have any system in place that allows for the early identification of (or response to) children who have been exposed to violence, abuse, or neglect but who do not necessarily meet the criteria for a hotline report.  </a:t>
            </a:r>
            <a:endParaRPr lang="en-US" sz="2000" b="0" strike="noStrike" spc="-1" dirty="0">
              <a:latin typeface="Arial"/>
            </a:endParaRPr>
          </a:p>
          <a:p>
            <a:pPr algn="just">
              <a:lnSpc>
                <a:spcPct val="100000"/>
              </a:lnSpc>
            </a:pPr>
            <a:endParaRPr lang="en-US" sz="2000" b="0" strike="noStrike" spc="-1" dirty="0">
              <a:latin typeface="Arial"/>
            </a:endParaRPr>
          </a:p>
          <a:p>
            <a:pPr algn="just">
              <a:lnSpc>
                <a:spcPct val="100000"/>
              </a:lnSpc>
            </a:pPr>
            <a:endParaRPr lang="en-US" sz="1800" b="0" strike="noStrike" spc="-1" dirty="0">
              <a:latin typeface="Arial"/>
            </a:endParaRPr>
          </a:p>
          <a:p>
            <a:pPr algn="just">
              <a:lnSpc>
                <a:spcPct val="100000"/>
              </a:lnSpc>
            </a:pPr>
            <a:endParaRPr lang="en-US" sz="1800" b="0" strike="noStrike" spc="-1" dirty="0">
              <a:latin typeface="Arial"/>
            </a:endParaRPr>
          </a:p>
          <a:p>
            <a:pPr algn="just">
              <a:lnSpc>
                <a:spcPct val="100000"/>
              </a:lnSpc>
            </a:pPr>
            <a:endParaRPr lang="en-US" sz="1800" b="0" strike="noStrike" spc="-1" dirty="0">
              <a:latin typeface="Arial"/>
            </a:endParaRPr>
          </a:p>
        </p:txBody>
      </p:sp>
    </p:spTree>
    <p:extLst>
      <p:ext uri="{BB962C8B-B14F-4D97-AF65-F5344CB8AC3E}">
        <p14:creationId xmlns:p14="http://schemas.microsoft.com/office/powerpoint/2010/main" val="537518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Google Shape;208;p10"/>
          <p:cNvSpPr/>
          <p:nvPr/>
        </p:nvSpPr>
        <p:spPr>
          <a:xfrm>
            <a:off x="1340640" y="838080"/>
            <a:ext cx="6474960" cy="1140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pic>
        <p:nvPicPr>
          <p:cNvPr id="413" name="Google Shape;209;p10" descr="A picture containing text&#10;&#10;Description automatically generated"/>
          <p:cNvPicPr/>
          <p:nvPr/>
        </p:nvPicPr>
        <p:blipFill>
          <a:blip r:embed="rId3"/>
          <a:stretch/>
        </p:blipFill>
        <p:spPr>
          <a:xfrm>
            <a:off x="0" y="0"/>
            <a:ext cx="9141840" cy="685584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Google Shape;215;p13"/>
          <p:cNvSpPr/>
          <p:nvPr/>
        </p:nvSpPr>
        <p:spPr>
          <a:xfrm>
            <a:off x="152280" y="3910680"/>
            <a:ext cx="8836920" cy="260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tabLst>
                <a:tab pos="0" algn="l"/>
              </a:tabLst>
            </a:pPr>
            <a:r>
              <a:rPr lang="en-US" sz="2400" b="1" strike="noStrike" spc="-1" dirty="0">
                <a:solidFill>
                  <a:srgbClr val="0070C0"/>
                </a:solidFill>
                <a:latin typeface="Calibri"/>
              </a:rPr>
              <a:t>WHICH CAN LEAD TO</a:t>
            </a:r>
            <a:r>
              <a:rPr lang="en-US" sz="2400" b="1" spc="-1" dirty="0">
                <a:solidFill>
                  <a:srgbClr val="0070C0"/>
                </a:solidFill>
                <a:latin typeface="Calibri"/>
              </a:rPr>
              <a:t>:</a:t>
            </a:r>
            <a:endParaRPr lang="en-US" sz="2400" b="0" strike="noStrike" spc="-1" dirty="0">
              <a:latin typeface="Arial"/>
            </a:endParaRPr>
          </a:p>
          <a:p>
            <a:pPr marL="342900" indent="-342900" algn="ctr">
              <a:lnSpc>
                <a:spcPct val="100000"/>
              </a:lnSpc>
              <a:spcBef>
                <a:spcPts val="439"/>
              </a:spcBef>
              <a:buFont typeface="Arial" panose="020B0604020202020204" pitchFamily="34" charset="0"/>
              <a:buChar char="•"/>
              <a:tabLst>
                <a:tab pos="0" algn="l"/>
              </a:tabLst>
            </a:pPr>
            <a:r>
              <a:rPr lang="en-US" sz="2000" b="0" strike="noStrike" spc="-1" dirty="0">
                <a:solidFill>
                  <a:srgbClr val="002060"/>
                </a:solidFill>
                <a:latin typeface="Calibri"/>
                <a:ea typeface="Calibri"/>
              </a:rPr>
              <a:t>Homelessness </a:t>
            </a:r>
            <a:endParaRPr lang="en-US" sz="2000" b="0" strike="noStrike" spc="-1" dirty="0">
              <a:latin typeface="Arial"/>
            </a:endParaRPr>
          </a:p>
          <a:p>
            <a:pPr marL="342900" indent="-342900" algn="ctr">
              <a:lnSpc>
                <a:spcPct val="100000"/>
              </a:lnSpc>
              <a:spcBef>
                <a:spcPts val="439"/>
              </a:spcBef>
              <a:buFont typeface="Arial" panose="020B0604020202020204" pitchFamily="34" charset="0"/>
              <a:buChar char="•"/>
              <a:tabLst>
                <a:tab pos="0" algn="l"/>
              </a:tabLst>
            </a:pPr>
            <a:r>
              <a:rPr lang="en-US" sz="2000" b="0" strike="noStrike" spc="-1" dirty="0">
                <a:solidFill>
                  <a:srgbClr val="009900"/>
                </a:solidFill>
                <a:latin typeface="Calibri"/>
                <a:ea typeface="Calibri"/>
              </a:rPr>
              <a:t>Inability to sustain </a:t>
            </a:r>
            <a:r>
              <a:rPr lang="en-US" sz="2000" b="0" strike="noStrike" spc="-1" dirty="0">
                <a:solidFill>
                  <a:srgbClr val="00B050"/>
                </a:solidFill>
                <a:latin typeface="Calibri"/>
                <a:ea typeface="Calibri"/>
              </a:rPr>
              <a:t>employment</a:t>
            </a:r>
            <a:endParaRPr lang="en-US" sz="2000" b="0" strike="noStrike" spc="-1" dirty="0">
              <a:latin typeface="Arial"/>
            </a:endParaRPr>
          </a:p>
          <a:p>
            <a:pPr marL="342900" indent="-342900" algn="ctr">
              <a:lnSpc>
                <a:spcPct val="100000"/>
              </a:lnSpc>
              <a:spcBef>
                <a:spcPts val="439"/>
              </a:spcBef>
              <a:buFont typeface="Arial" panose="020B0604020202020204" pitchFamily="34" charset="0"/>
              <a:buChar char="•"/>
              <a:tabLst>
                <a:tab pos="0" algn="l"/>
              </a:tabLst>
            </a:pPr>
            <a:r>
              <a:rPr lang="en-US" sz="2000" b="0" strike="noStrike" spc="-1" dirty="0">
                <a:solidFill>
                  <a:srgbClr val="7030A0"/>
                </a:solidFill>
                <a:latin typeface="Calibri"/>
                <a:ea typeface="Calibri"/>
              </a:rPr>
              <a:t>Delinquency, violence, and criminal behavior</a:t>
            </a:r>
            <a:endParaRPr lang="en-US" sz="2000" b="0" strike="noStrike" spc="-1" dirty="0">
              <a:latin typeface="Arial"/>
            </a:endParaRPr>
          </a:p>
          <a:p>
            <a:pPr marL="342900" indent="-342900" algn="ctr">
              <a:lnSpc>
                <a:spcPct val="100000"/>
              </a:lnSpc>
              <a:spcBef>
                <a:spcPts val="439"/>
              </a:spcBef>
              <a:buFont typeface="Arial" panose="020B0604020202020204" pitchFamily="34" charset="0"/>
              <a:buChar char="•"/>
              <a:tabLst>
                <a:tab pos="0" algn="l"/>
              </a:tabLst>
            </a:pPr>
            <a:r>
              <a:rPr lang="en-US" sz="2000" b="0" strike="noStrike" spc="-1" dirty="0">
                <a:solidFill>
                  <a:srgbClr val="494429"/>
                </a:solidFill>
                <a:latin typeface="Calibri"/>
                <a:ea typeface="Calibri"/>
              </a:rPr>
              <a:t>Long term use of health, behavioral health, correctional &amp; social services</a:t>
            </a:r>
            <a:endParaRPr lang="en-US" sz="2000" b="0" strike="noStrike" spc="-1" dirty="0">
              <a:latin typeface="Arial"/>
            </a:endParaRPr>
          </a:p>
          <a:p>
            <a:pPr marL="342900" indent="-342900" algn="ctr">
              <a:lnSpc>
                <a:spcPct val="100000"/>
              </a:lnSpc>
              <a:spcBef>
                <a:spcPts val="439"/>
              </a:spcBef>
              <a:buFont typeface="Arial" panose="020B0604020202020204" pitchFamily="34" charset="0"/>
              <a:buChar char="•"/>
              <a:tabLst>
                <a:tab pos="0" algn="l"/>
              </a:tabLst>
            </a:pPr>
            <a:r>
              <a:rPr lang="en-US" sz="2000" b="0" strike="noStrike" spc="-1" dirty="0">
                <a:solidFill>
                  <a:srgbClr val="FF0000"/>
                </a:solidFill>
                <a:latin typeface="Calibri"/>
                <a:ea typeface="Calibri"/>
              </a:rPr>
              <a:t>Compromised ability to parent</a:t>
            </a:r>
            <a:endParaRPr lang="en-US" sz="2000" b="0" strike="noStrike" spc="-1" dirty="0">
              <a:latin typeface="Arial"/>
            </a:endParaRPr>
          </a:p>
          <a:p>
            <a:pPr marL="343080" indent="-137520">
              <a:lnSpc>
                <a:spcPct val="100000"/>
              </a:lnSpc>
              <a:spcBef>
                <a:spcPts val="641"/>
              </a:spcBef>
              <a:tabLst>
                <a:tab pos="0" algn="l"/>
              </a:tabLst>
            </a:pPr>
            <a:endParaRPr lang="en-US" sz="2200" b="0" strike="noStrike" spc="-1" dirty="0">
              <a:latin typeface="Arial"/>
            </a:endParaRPr>
          </a:p>
          <a:p>
            <a:pPr marL="343080" indent="-137520">
              <a:lnSpc>
                <a:spcPct val="100000"/>
              </a:lnSpc>
              <a:spcBef>
                <a:spcPts val="641"/>
              </a:spcBef>
              <a:tabLst>
                <a:tab pos="0" algn="l"/>
              </a:tabLst>
            </a:pPr>
            <a:endParaRPr lang="en-US" sz="2200" b="0" strike="noStrike" spc="-1" dirty="0">
              <a:latin typeface="Arial"/>
            </a:endParaRPr>
          </a:p>
        </p:txBody>
      </p:sp>
      <p:sp>
        <p:nvSpPr>
          <p:cNvPr id="415" name="Google Shape;216;p13"/>
          <p:cNvSpPr/>
          <p:nvPr/>
        </p:nvSpPr>
        <p:spPr>
          <a:xfrm>
            <a:off x="533520" y="568800"/>
            <a:ext cx="5865120" cy="3107160"/>
          </a:xfrm>
          <a:prstGeom prst="rect">
            <a:avLst/>
          </a:prstGeom>
          <a:solidFill>
            <a:srgbClr val="D8D8D8"/>
          </a:solid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tabLst>
                <a:tab pos="0" algn="l"/>
              </a:tabLst>
            </a:pPr>
            <a:r>
              <a:rPr lang="en-US" sz="2400" b="1" spc="-1" dirty="0">
                <a:solidFill>
                  <a:srgbClr val="194F90"/>
                </a:solidFill>
                <a:latin typeface="Calibri"/>
              </a:rPr>
              <a:t>KIDS AT RISK TEND TO:</a:t>
            </a:r>
            <a:endParaRPr lang="en-US" sz="2400" b="0" strike="noStrike" spc="-1" dirty="0">
              <a:latin typeface="Arial"/>
            </a:endParaRPr>
          </a:p>
          <a:p>
            <a:pPr marL="343080" indent="-329400">
              <a:lnSpc>
                <a:spcPct val="100000"/>
              </a:lnSpc>
              <a:spcBef>
                <a:spcPts val="479"/>
              </a:spcBef>
              <a:buClr>
                <a:srgbClr val="000000"/>
              </a:buClr>
              <a:buFont typeface="Arial"/>
              <a:buChar char="•"/>
              <a:tabLst>
                <a:tab pos="0" algn="l"/>
              </a:tabLst>
            </a:pPr>
            <a:r>
              <a:rPr lang="en-US" sz="2000" b="0" strike="noStrike" spc="-1" dirty="0">
                <a:solidFill>
                  <a:srgbClr val="000000"/>
                </a:solidFill>
                <a:latin typeface="Calibri"/>
                <a:ea typeface="Calibri"/>
              </a:rPr>
              <a:t>Get behind in school</a:t>
            </a:r>
            <a:endParaRPr lang="en-US" sz="2000" b="0" strike="noStrike" spc="-1" dirty="0">
              <a:latin typeface="Arial"/>
            </a:endParaRPr>
          </a:p>
          <a:p>
            <a:pPr marL="343080" indent="-329400">
              <a:lnSpc>
                <a:spcPct val="100000"/>
              </a:lnSpc>
              <a:spcBef>
                <a:spcPts val="479"/>
              </a:spcBef>
              <a:buClr>
                <a:srgbClr val="000000"/>
              </a:buClr>
              <a:buFont typeface="Arial"/>
              <a:buChar char="•"/>
              <a:tabLst>
                <a:tab pos="0" algn="l"/>
              </a:tabLst>
            </a:pPr>
            <a:r>
              <a:rPr lang="en-US" sz="2000" b="0" strike="noStrike" spc="-1" dirty="0">
                <a:solidFill>
                  <a:srgbClr val="000000"/>
                </a:solidFill>
                <a:latin typeface="Calibri"/>
                <a:ea typeface="Calibri"/>
              </a:rPr>
              <a:t>Start skipping school </a:t>
            </a:r>
            <a:endParaRPr lang="en-US" sz="2000" b="0" strike="noStrike" spc="-1" dirty="0">
              <a:latin typeface="Arial"/>
            </a:endParaRPr>
          </a:p>
          <a:p>
            <a:pPr marL="343080" indent="-329400">
              <a:lnSpc>
                <a:spcPct val="100000"/>
              </a:lnSpc>
              <a:spcBef>
                <a:spcPts val="479"/>
              </a:spcBef>
              <a:buClr>
                <a:srgbClr val="000000"/>
              </a:buClr>
              <a:buFont typeface="Arial"/>
              <a:buChar char="•"/>
              <a:tabLst>
                <a:tab pos="0" algn="l"/>
              </a:tabLst>
            </a:pPr>
            <a:r>
              <a:rPr lang="en-US" sz="2000" b="0" strike="noStrike" spc="-1" dirty="0">
                <a:solidFill>
                  <a:srgbClr val="000000"/>
                </a:solidFill>
                <a:latin typeface="Calibri"/>
                <a:ea typeface="Calibri"/>
              </a:rPr>
              <a:t>Drop out of school</a:t>
            </a:r>
            <a:endParaRPr lang="en-US" sz="2000" b="0" strike="noStrike" spc="-1" dirty="0">
              <a:latin typeface="Arial"/>
            </a:endParaRPr>
          </a:p>
          <a:p>
            <a:pPr marL="343080" indent="-329400">
              <a:lnSpc>
                <a:spcPct val="100000"/>
              </a:lnSpc>
              <a:spcBef>
                <a:spcPts val="479"/>
              </a:spcBef>
              <a:buClr>
                <a:srgbClr val="000000"/>
              </a:buClr>
              <a:buFont typeface="Arial"/>
              <a:buChar char="•"/>
              <a:tabLst>
                <a:tab pos="0" algn="l"/>
              </a:tabLst>
            </a:pPr>
            <a:r>
              <a:rPr lang="en-US" sz="2000" b="0" strike="noStrike" spc="-1" dirty="0">
                <a:solidFill>
                  <a:srgbClr val="000000"/>
                </a:solidFill>
                <a:latin typeface="Calibri"/>
                <a:ea typeface="Calibri"/>
              </a:rPr>
              <a:t>Become involved in things they should not be involved in</a:t>
            </a:r>
            <a:endParaRPr lang="en-US" sz="2000" b="0" strike="noStrike" spc="-1" dirty="0">
              <a:latin typeface="Arial"/>
            </a:endParaRPr>
          </a:p>
          <a:p>
            <a:pPr marL="343080" indent="-329400">
              <a:lnSpc>
                <a:spcPct val="100000"/>
              </a:lnSpc>
              <a:spcBef>
                <a:spcPts val="479"/>
              </a:spcBef>
              <a:buClr>
                <a:srgbClr val="000000"/>
              </a:buClr>
              <a:buFont typeface="Arial"/>
              <a:buChar char="•"/>
              <a:tabLst>
                <a:tab pos="0" algn="l"/>
              </a:tabLst>
            </a:pPr>
            <a:r>
              <a:rPr lang="en-US" sz="2000" b="0" strike="noStrike" spc="-1" dirty="0">
                <a:solidFill>
                  <a:srgbClr val="000000"/>
                </a:solidFill>
                <a:latin typeface="Calibri"/>
                <a:ea typeface="Calibri"/>
              </a:rPr>
              <a:t>Often end up inserted in the Juvenile Justice or Criminal Justice system</a:t>
            </a:r>
            <a:endParaRPr lang="en-US" sz="2000" b="0" strike="noStrike" spc="-1" dirty="0">
              <a:latin typeface="Arial"/>
            </a:endParaRPr>
          </a:p>
          <a:p>
            <a:pPr marL="343080" indent="-137520">
              <a:lnSpc>
                <a:spcPct val="100000"/>
              </a:lnSpc>
              <a:spcBef>
                <a:spcPts val="641"/>
              </a:spcBef>
              <a:tabLst>
                <a:tab pos="0" algn="l"/>
              </a:tabLst>
            </a:pPr>
            <a:endParaRPr lang="en-US" sz="2400" b="0" strike="noStrike" spc="-1" dirty="0">
              <a:latin typeface="Arial"/>
            </a:endParaRPr>
          </a:p>
        </p:txBody>
      </p:sp>
      <p:pic>
        <p:nvPicPr>
          <p:cNvPr id="416" name="Google Shape;217;p13"/>
          <p:cNvPicPr/>
          <p:nvPr/>
        </p:nvPicPr>
        <p:blipFill>
          <a:blip r:embed="rId3"/>
          <a:stretch/>
        </p:blipFill>
        <p:spPr>
          <a:xfrm>
            <a:off x="6824520" y="606600"/>
            <a:ext cx="1783800" cy="2883960"/>
          </a:xfrm>
          <a:prstGeom prst="rect">
            <a:avLst/>
          </a:prstGeom>
          <a:ln w="0">
            <a:noFill/>
          </a:ln>
        </p:spPr>
      </p:pic>
      <p:sp>
        <p:nvSpPr>
          <p:cNvPr id="417" name="Google Shape;218;p13"/>
          <p:cNvSpPr/>
          <p:nvPr/>
        </p:nvSpPr>
        <p:spPr>
          <a:xfrm>
            <a:off x="11520" y="-7632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
        <p:nvSpPr>
          <p:cNvPr id="418" name="Google Shape;219;p13"/>
          <p:cNvSpPr/>
          <p:nvPr/>
        </p:nvSpPr>
        <p:spPr>
          <a:xfrm>
            <a:off x="11520" y="6519960"/>
            <a:ext cx="9141840" cy="36720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Google Shape;175;p7"/>
          <p:cNvSpPr/>
          <p:nvPr/>
        </p:nvSpPr>
        <p:spPr>
          <a:xfrm>
            <a:off x="0" y="198000"/>
            <a:ext cx="9141840" cy="683640"/>
          </a:xfrm>
          <a:prstGeom prst="rect">
            <a:avLst/>
          </a:prstGeom>
          <a:solidFill>
            <a:srgbClr val="194F90"/>
          </a:solidFill>
          <a:ln w="0">
            <a:noFill/>
          </a:ln>
        </p:spPr>
        <p:style>
          <a:lnRef idx="0">
            <a:scrgbClr r="0" g="0" b="0"/>
          </a:lnRef>
          <a:fillRef idx="0">
            <a:scrgbClr r="0" g="0" b="0"/>
          </a:fillRef>
          <a:effectRef idx="0">
            <a:scrgbClr r="0" g="0" b="0"/>
          </a:effectRef>
          <a:fontRef idx="minor"/>
        </p:style>
        <p:txBody>
          <a:bodyPr lIns="90000" tIns="45000" rIns="90000" bIns="45000" anchor="ctr">
            <a:normAutofit fontScale="92500" lnSpcReduction="10000"/>
          </a:bodyPr>
          <a:lstStyle/>
          <a:p>
            <a:pPr algn="ctr">
              <a:lnSpc>
                <a:spcPct val="100000"/>
              </a:lnSpc>
              <a:tabLst>
                <a:tab pos="0" algn="l"/>
              </a:tabLst>
            </a:pPr>
            <a:r>
              <a:rPr lang="en-US" sz="4400" b="1" strike="noStrike" spc="-1">
                <a:solidFill>
                  <a:srgbClr val="FFFFFF"/>
                </a:solidFill>
                <a:latin typeface="Calibri"/>
                <a:ea typeface="Calibri"/>
              </a:rPr>
              <a:t>The Solution</a:t>
            </a:r>
            <a:endParaRPr lang="en-US" sz="4400" b="0" strike="noStrike" spc="-1">
              <a:latin typeface="Arial"/>
            </a:endParaRPr>
          </a:p>
        </p:txBody>
      </p:sp>
      <p:grpSp>
        <p:nvGrpSpPr>
          <p:cNvPr id="420" name="Google Shape;176;p7"/>
          <p:cNvGrpSpPr/>
          <p:nvPr/>
        </p:nvGrpSpPr>
        <p:grpSpPr>
          <a:xfrm>
            <a:off x="685800" y="1074240"/>
            <a:ext cx="4227480" cy="5126400"/>
            <a:chOff x="685800" y="1074240"/>
            <a:chExt cx="4227480" cy="5126400"/>
          </a:xfrm>
        </p:grpSpPr>
        <p:sp>
          <p:nvSpPr>
            <p:cNvPr id="421" name="Google Shape;177;p7"/>
            <p:cNvSpPr/>
            <p:nvPr/>
          </p:nvSpPr>
          <p:spPr>
            <a:xfrm>
              <a:off x="685800" y="1074240"/>
              <a:ext cx="4227480" cy="2535840"/>
            </a:xfrm>
            <a:prstGeom prst="rect">
              <a:avLst/>
            </a:prstGeom>
            <a:solidFill>
              <a:srgbClr val="BF504D"/>
            </a:solidFill>
            <a:ln w="2540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422" name="Google Shape;178;p7"/>
            <p:cNvSpPr/>
            <p:nvPr/>
          </p:nvSpPr>
          <p:spPr>
            <a:xfrm>
              <a:off x="685800" y="1074240"/>
              <a:ext cx="4227480" cy="2535840"/>
            </a:xfrm>
            <a:prstGeom prst="rect">
              <a:avLst/>
            </a:prstGeom>
            <a:noFill/>
            <a:ln w="0">
              <a:noFill/>
            </a:ln>
          </p:spPr>
          <p:style>
            <a:lnRef idx="0">
              <a:scrgbClr r="0" g="0" b="0"/>
            </a:lnRef>
            <a:fillRef idx="0">
              <a:scrgbClr r="0" g="0" b="0"/>
            </a:fillRef>
            <a:effectRef idx="0">
              <a:scrgbClr r="0" g="0" b="0"/>
            </a:effectRef>
            <a:fontRef idx="minor"/>
          </p:style>
          <p:txBody>
            <a:bodyPr lIns="83880" tIns="83880" rIns="83880" bIns="83880" anchor="ctr">
              <a:noAutofit/>
            </a:bodyPr>
            <a:lstStyle/>
            <a:p>
              <a:pPr algn="ctr">
                <a:lnSpc>
                  <a:spcPct val="90000"/>
                </a:lnSpc>
                <a:tabLst>
                  <a:tab pos="0" algn="l"/>
                </a:tabLst>
              </a:pPr>
              <a:r>
                <a:rPr lang="en-US" sz="2200" b="0" strike="noStrike" spc="-1">
                  <a:solidFill>
                    <a:srgbClr val="FFFFFF"/>
                  </a:solidFill>
                  <a:latin typeface="Calibri"/>
                  <a:ea typeface="Calibri"/>
                </a:rPr>
                <a:t>Improved cross-agency communication among first responder organizations and schools can help the increase support for students experiencing trauma.</a:t>
              </a:r>
              <a:endParaRPr lang="en-US" sz="2200" b="0" strike="noStrike" spc="-1">
                <a:latin typeface="Arial"/>
              </a:endParaRPr>
            </a:p>
          </p:txBody>
        </p:sp>
        <p:sp>
          <p:nvSpPr>
            <p:cNvPr id="423" name="Google Shape;179;p7"/>
            <p:cNvSpPr/>
            <p:nvPr/>
          </p:nvSpPr>
          <p:spPr>
            <a:xfrm>
              <a:off x="685800" y="3664800"/>
              <a:ext cx="4227480" cy="2535840"/>
            </a:xfrm>
            <a:prstGeom prst="rect">
              <a:avLst/>
            </a:prstGeom>
            <a:solidFill>
              <a:srgbClr val="99B958"/>
            </a:solidFill>
            <a:ln w="2540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424" name="Google Shape;180;p7"/>
            <p:cNvSpPr/>
            <p:nvPr/>
          </p:nvSpPr>
          <p:spPr>
            <a:xfrm>
              <a:off x="685800" y="3664800"/>
              <a:ext cx="4227480" cy="2535840"/>
            </a:xfrm>
            <a:prstGeom prst="rect">
              <a:avLst/>
            </a:prstGeom>
            <a:noFill/>
            <a:ln w="0">
              <a:noFill/>
            </a:ln>
          </p:spPr>
          <p:style>
            <a:lnRef idx="0">
              <a:scrgbClr r="0" g="0" b="0"/>
            </a:lnRef>
            <a:fillRef idx="0">
              <a:scrgbClr r="0" g="0" b="0"/>
            </a:fillRef>
            <a:effectRef idx="0">
              <a:scrgbClr r="0" g="0" b="0"/>
            </a:effectRef>
            <a:fontRef idx="minor"/>
          </p:style>
          <p:txBody>
            <a:bodyPr lIns="83880" tIns="83880" rIns="83880" bIns="83880" anchor="ctr">
              <a:noAutofit/>
            </a:bodyPr>
            <a:lstStyle/>
            <a:p>
              <a:pPr algn="ctr">
                <a:lnSpc>
                  <a:spcPct val="90000"/>
                </a:lnSpc>
                <a:tabLst>
                  <a:tab pos="0" algn="l"/>
                </a:tabLst>
              </a:pPr>
              <a:r>
                <a:rPr lang="en-US" sz="2200" b="0" strike="noStrike" spc="-1" dirty="0">
                  <a:solidFill>
                    <a:srgbClr val="FFFFFF"/>
                  </a:solidFill>
                  <a:latin typeface="Calibri"/>
                  <a:ea typeface="Calibri"/>
                </a:rPr>
                <a:t>Increased use of trauma-informed strategies by educators and school leaders will lead to improved educational and life outcomes for students experiencing trauma as a result of adverse childhood experiences.</a:t>
              </a:r>
              <a:endParaRPr lang="en-US" sz="2200" b="0" strike="noStrike" spc="-1" dirty="0">
                <a:latin typeface="Arial"/>
              </a:endParaRPr>
            </a:p>
          </p:txBody>
        </p:sp>
      </p:grpSp>
      <p:pic>
        <p:nvPicPr>
          <p:cNvPr id="426" name="Picture 425"/>
          <p:cNvPicPr/>
          <p:nvPr/>
        </p:nvPicPr>
        <p:blipFill>
          <a:blip r:embed="rId3"/>
          <a:stretch/>
        </p:blipFill>
        <p:spPr>
          <a:xfrm>
            <a:off x="5715000" y="3886200"/>
            <a:ext cx="2742120" cy="2056320"/>
          </a:xfrm>
          <a:prstGeom prst="rect">
            <a:avLst/>
          </a:prstGeom>
          <a:ln w="0">
            <a:noFill/>
          </a:ln>
        </p:spPr>
      </p:pic>
      <p:pic>
        <p:nvPicPr>
          <p:cNvPr id="3" name="Picture 2">
            <a:extLst>
              <a:ext uri="{FF2B5EF4-FFF2-40B4-BE49-F238E27FC236}">
                <a16:creationId xmlns:a16="http://schemas.microsoft.com/office/drawing/2014/main" id="{71C7ECF9-A524-47EC-92D0-83CDEB67E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3920" y="1272619"/>
            <a:ext cx="2743200" cy="215638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718</TotalTime>
  <Words>1584</Words>
  <Application>Microsoft Office PowerPoint</Application>
  <PresentationFormat>On-screen Show (4:3)</PresentationFormat>
  <Paragraphs>191</Paragraphs>
  <Slides>27</Slides>
  <Notes>23</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27</vt:i4>
      </vt:variant>
    </vt:vector>
  </HeadingPairs>
  <TitlesOfParts>
    <vt:vector size="37" baseType="lpstr">
      <vt:lpstr>Arial</vt:lpstr>
      <vt:lpstr>Calibri</vt:lpstr>
      <vt:lpstr>Symbol</vt:lpstr>
      <vt:lpstr>Times New Roman</vt:lpstr>
      <vt:lpstr>Wingdings</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LAW ENFORCEMENT PERSPECTIVE</vt:lpstr>
      <vt:lpstr>PowerPoint Presentation</vt:lpstr>
      <vt:lpstr>PowerPoint Presentation</vt:lpstr>
      <vt:lpstr>MISSOURI NOTIFICATIONS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interest in HANDLE WITH CARE MO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WVOT</dc:creator>
  <dc:description/>
  <cp:lastModifiedBy>Nolte, Linda</cp:lastModifiedBy>
  <cp:revision>121</cp:revision>
  <dcterms:created xsi:type="dcterms:W3CDTF">2015-04-20T16:25:25Z</dcterms:created>
  <dcterms:modified xsi:type="dcterms:W3CDTF">2024-12-11T18:08:14Z</dcterms:modified>
  <dc:language>en-US</dc:language>
</cp:coreProperties>
</file>