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handoutMasterIdLst>
    <p:handoutMasterId r:id="rId52"/>
  </p:handoutMasterIdLst>
  <p:sldIdLst>
    <p:sldId id="617" r:id="rId3"/>
    <p:sldId id="618" r:id="rId4"/>
    <p:sldId id="619" r:id="rId5"/>
    <p:sldId id="620" r:id="rId6"/>
    <p:sldId id="621" r:id="rId7"/>
    <p:sldId id="622" r:id="rId8"/>
    <p:sldId id="623" r:id="rId9"/>
    <p:sldId id="624" r:id="rId10"/>
    <p:sldId id="625" r:id="rId11"/>
    <p:sldId id="626" r:id="rId12"/>
    <p:sldId id="627" r:id="rId13"/>
    <p:sldId id="683" r:id="rId14"/>
    <p:sldId id="684"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53" r:id="rId39"/>
    <p:sldId id="654" r:id="rId40"/>
    <p:sldId id="655" r:id="rId41"/>
    <p:sldId id="656" r:id="rId42"/>
    <p:sldId id="657" r:id="rId43"/>
    <p:sldId id="658" r:id="rId44"/>
    <p:sldId id="659" r:id="rId45"/>
    <p:sldId id="660" r:id="rId46"/>
    <p:sldId id="661" r:id="rId47"/>
    <p:sldId id="662" r:id="rId48"/>
    <p:sldId id="671" r:id="rId49"/>
    <p:sldId id="663"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00"/>
    <a:srgbClr val="FFFF66"/>
    <a:srgbClr val="FFFF99"/>
    <a:srgbClr val="CCFF33"/>
    <a:srgbClr val="E72582"/>
    <a:srgbClr val="007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6437" autoAdjust="0"/>
  </p:normalViewPr>
  <p:slideViewPr>
    <p:cSldViewPr>
      <p:cViewPr varScale="1">
        <p:scale>
          <a:sx n="112" d="100"/>
          <a:sy n="112" d="100"/>
        </p:scale>
        <p:origin x="474" y="108"/>
      </p:cViewPr>
      <p:guideLst>
        <p:guide orient="horz" pos="2160"/>
        <p:guide pos="3840"/>
      </p:guideLst>
    </p:cSldViewPr>
  </p:slideViewPr>
  <p:outlineViewPr>
    <p:cViewPr>
      <p:scale>
        <a:sx n="33" d="100"/>
        <a:sy n="33" d="100"/>
      </p:scale>
      <p:origin x="0" y="-762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7931912922649375E-2"/>
          <c:y val="0.15910093475157711"/>
          <c:w val="0.3826353507282178"/>
          <c:h val="0.68471589077681083"/>
        </c:manualLayout>
      </c:layout>
      <c:pieChart>
        <c:varyColors val="1"/>
        <c:ser>
          <c:idx val="0"/>
          <c:order val="0"/>
          <c:tx>
            <c:strRef>
              <c:f>Sheet1!$B$1</c:f>
              <c:strCache>
                <c:ptCount val="1"/>
                <c:pt idx="0">
                  <c:v>Column1</c:v>
                </c:pt>
              </c:strCache>
            </c:strRef>
          </c:tx>
          <c:dPt>
            <c:idx val="0"/>
            <c:bubble3D val="0"/>
            <c:spPr>
              <a:solidFill>
                <a:schemeClr val="accent6"/>
              </a:solidFill>
              <a:ln>
                <a:solidFill>
                  <a:schemeClr val="accent6"/>
                </a:solidFill>
              </a:ln>
            </c:spPr>
            <c:extLst>
              <c:ext xmlns:c16="http://schemas.microsoft.com/office/drawing/2014/chart" uri="{C3380CC4-5D6E-409C-BE32-E72D297353CC}">
                <c16:uniqueId val="{00000000-AD37-4529-AB4F-EEBD4E5B04B6}"/>
              </c:ext>
            </c:extLst>
          </c:dPt>
          <c:dPt>
            <c:idx val="1"/>
            <c:bubble3D val="0"/>
            <c:spPr>
              <a:solidFill>
                <a:schemeClr val="accent5"/>
              </a:solidFill>
              <a:ln>
                <a:solidFill>
                  <a:schemeClr val="accent5"/>
                </a:solidFill>
              </a:ln>
            </c:spPr>
            <c:extLst>
              <c:ext xmlns:c16="http://schemas.microsoft.com/office/drawing/2014/chart" uri="{C3380CC4-5D6E-409C-BE32-E72D297353CC}">
                <c16:uniqueId val="{00000001-AD37-4529-AB4F-EEBD4E5B04B6}"/>
              </c:ext>
            </c:extLst>
          </c:dPt>
          <c:dPt>
            <c:idx val="2"/>
            <c:bubble3D val="0"/>
            <c:spPr>
              <a:solidFill>
                <a:schemeClr val="accent4"/>
              </a:solidFill>
              <a:ln>
                <a:solidFill>
                  <a:schemeClr val="accent4"/>
                </a:solidFill>
              </a:ln>
            </c:spPr>
            <c:extLst>
              <c:ext xmlns:c16="http://schemas.microsoft.com/office/drawing/2014/chart" uri="{C3380CC4-5D6E-409C-BE32-E72D297353CC}">
                <c16:uniqueId val="{00000002-AD37-4529-AB4F-EEBD4E5B04B6}"/>
              </c:ext>
            </c:extLst>
          </c:dPt>
          <c:dPt>
            <c:idx val="3"/>
            <c:bubble3D val="0"/>
            <c:spPr>
              <a:solidFill>
                <a:schemeClr val="accent3"/>
              </a:solidFill>
              <a:ln>
                <a:solidFill>
                  <a:schemeClr val="accent3"/>
                </a:solidFill>
              </a:ln>
            </c:spPr>
            <c:extLst>
              <c:ext xmlns:c16="http://schemas.microsoft.com/office/drawing/2014/chart" uri="{C3380CC4-5D6E-409C-BE32-E72D297353CC}">
                <c16:uniqueId val="{00000003-AD37-4529-AB4F-EEBD4E5B04B6}"/>
              </c:ext>
            </c:extLst>
          </c:dPt>
          <c:dPt>
            <c:idx val="4"/>
            <c:bubble3D val="0"/>
            <c:spPr>
              <a:solidFill>
                <a:schemeClr val="accent2"/>
              </a:solidFill>
              <a:ln>
                <a:solidFill>
                  <a:schemeClr val="accent2"/>
                </a:solidFill>
              </a:ln>
            </c:spPr>
            <c:extLst>
              <c:ext xmlns:c16="http://schemas.microsoft.com/office/drawing/2014/chart" uri="{C3380CC4-5D6E-409C-BE32-E72D297353CC}">
                <c16:uniqueId val="{00000004-AD37-4529-AB4F-EEBD4E5B04B6}"/>
              </c:ext>
            </c:extLst>
          </c:dPt>
          <c:dPt>
            <c:idx val="5"/>
            <c:bubble3D val="0"/>
            <c:spPr>
              <a:solidFill>
                <a:schemeClr val="accent1"/>
              </a:solidFill>
              <a:ln>
                <a:solidFill>
                  <a:schemeClr val="accent1"/>
                </a:solidFill>
              </a:ln>
            </c:spPr>
            <c:extLst>
              <c:ext xmlns:c16="http://schemas.microsoft.com/office/drawing/2014/chart" uri="{C3380CC4-5D6E-409C-BE32-E72D297353CC}">
                <c16:uniqueId val="{00000005-AD37-4529-AB4F-EEBD4E5B04B6}"/>
              </c:ext>
            </c:extLst>
          </c:dPt>
          <c:cat>
            <c:strRef>
              <c:f>Sheet1!$A$2:$A$7</c:f>
              <c:strCache>
                <c:ptCount val="6"/>
                <c:pt idx="0">
                  <c:v>Culturally Deaf:        &lt; 0.2%</c:v>
                </c:pt>
                <c:pt idx="1">
                  <c:v>Audiologically Deaf: &lt; 0.3%</c:v>
                </c:pt>
                <c:pt idx="2">
                  <c:v>Functionally Deaf:    &lt; 0.5%</c:v>
                </c:pt>
                <c:pt idx="3">
                  <c:v>Serious Difficulty:        3.6% </c:v>
                </c:pt>
                <c:pt idx="4">
                  <c:v>Any Hearing Loss:         15%</c:v>
                </c:pt>
                <c:pt idx="5">
                  <c:v>No Significant Loss:     85%</c:v>
                </c:pt>
              </c:strCache>
            </c:strRef>
          </c:cat>
          <c:val>
            <c:numRef>
              <c:f>Sheet1!$B$2:$B$7</c:f>
              <c:numCache>
                <c:formatCode>General</c:formatCode>
                <c:ptCount val="6"/>
                <c:pt idx="0">
                  <c:v>0.2</c:v>
                </c:pt>
                <c:pt idx="1">
                  <c:v>0.1</c:v>
                </c:pt>
                <c:pt idx="2">
                  <c:v>0.3</c:v>
                </c:pt>
                <c:pt idx="3">
                  <c:v>3.8</c:v>
                </c:pt>
                <c:pt idx="4">
                  <c:v>5.6</c:v>
                </c:pt>
                <c:pt idx="5">
                  <c:v>90</c:v>
                </c:pt>
              </c:numCache>
            </c:numRef>
          </c:val>
          <c:extLst>
            <c:ext xmlns:c16="http://schemas.microsoft.com/office/drawing/2014/chart" uri="{C3380CC4-5D6E-409C-BE32-E72D297353CC}">
              <c16:uniqueId val="{00000000-7EDF-4DF1-A95D-E6673B9F69B8}"/>
            </c:ext>
          </c:extLst>
        </c:ser>
        <c:dLbls>
          <c:showLegendKey val="0"/>
          <c:showVal val="0"/>
          <c:showCatName val="0"/>
          <c:showSerName val="0"/>
          <c:showPercent val="0"/>
          <c:showBubbleSize val="0"/>
          <c:showLeaderLines val="1"/>
        </c:dLbls>
        <c:firstSliceAng val="0"/>
      </c:pieChart>
    </c:plotArea>
    <c:legend>
      <c:legendPos val="r"/>
      <c:legendEntry>
        <c:idx val="4"/>
        <c:txPr>
          <a:bodyPr/>
          <a:lstStyle/>
          <a:p>
            <a:pPr>
              <a:defRPr sz="2100" baseline="0">
                <a:latin typeface="Palentino"/>
              </a:defRPr>
            </a:pPr>
            <a:endParaRPr lang="en-US"/>
          </a:p>
        </c:txPr>
      </c:legendEntry>
      <c:layout>
        <c:manualLayout>
          <c:xMode val="edge"/>
          <c:yMode val="edge"/>
          <c:x val="0.49820660285111418"/>
          <c:y val="0.12592396653543306"/>
          <c:w val="0.48079357727342903"/>
          <c:h val="0.74949700623359594"/>
        </c:manualLayout>
      </c:layout>
      <c:overlay val="0"/>
      <c:txPr>
        <a:bodyPr/>
        <a:lstStyle/>
        <a:p>
          <a:pPr>
            <a:defRPr sz="2200" baseline="0">
              <a:latin typeface="Palentino"/>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7931912922649375E-2"/>
          <c:y val="0.15910093475157711"/>
          <c:w val="0.3826353507282178"/>
          <c:h val="0.68471589077681083"/>
        </c:manualLayout>
      </c:layout>
      <c:pieChart>
        <c:varyColors val="1"/>
        <c:ser>
          <c:idx val="0"/>
          <c:order val="0"/>
          <c:tx>
            <c:strRef>
              <c:f>Sheet1!$B$1</c:f>
              <c:strCache>
                <c:ptCount val="1"/>
                <c:pt idx="0">
                  <c:v>Column1</c:v>
                </c:pt>
              </c:strCache>
            </c:strRef>
          </c:tx>
          <c:dPt>
            <c:idx val="0"/>
            <c:bubble3D val="0"/>
            <c:spPr>
              <a:solidFill>
                <a:schemeClr val="accent6"/>
              </a:solidFill>
              <a:ln>
                <a:solidFill>
                  <a:schemeClr val="accent6"/>
                </a:solidFill>
              </a:ln>
            </c:spPr>
            <c:extLst>
              <c:ext xmlns:c16="http://schemas.microsoft.com/office/drawing/2014/chart" uri="{C3380CC4-5D6E-409C-BE32-E72D297353CC}">
                <c16:uniqueId val="{00000001-7284-45B2-BD4F-B49E3EAA5017}"/>
              </c:ext>
            </c:extLst>
          </c:dPt>
          <c:dPt>
            <c:idx val="1"/>
            <c:bubble3D val="0"/>
            <c:spPr>
              <a:solidFill>
                <a:schemeClr val="accent5"/>
              </a:solidFill>
              <a:ln>
                <a:solidFill>
                  <a:schemeClr val="accent5"/>
                </a:solidFill>
              </a:ln>
            </c:spPr>
            <c:extLst>
              <c:ext xmlns:c16="http://schemas.microsoft.com/office/drawing/2014/chart" uri="{C3380CC4-5D6E-409C-BE32-E72D297353CC}">
                <c16:uniqueId val="{00000003-7284-45B2-BD4F-B49E3EAA5017}"/>
              </c:ext>
            </c:extLst>
          </c:dPt>
          <c:dPt>
            <c:idx val="2"/>
            <c:bubble3D val="0"/>
            <c:spPr>
              <a:solidFill>
                <a:schemeClr val="accent4"/>
              </a:solidFill>
              <a:ln>
                <a:solidFill>
                  <a:schemeClr val="accent4"/>
                </a:solidFill>
              </a:ln>
            </c:spPr>
            <c:extLst>
              <c:ext xmlns:c16="http://schemas.microsoft.com/office/drawing/2014/chart" uri="{C3380CC4-5D6E-409C-BE32-E72D297353CC}">
                <c16:uniqueId val="{00000005-7284-45B2-BD4F-B49E3EAA5017}"/>
              </c:ext>
            </c:extLst>
          </c:dPt>
          <c:dPt>
            <c:idx val="3"/>
            <c:bubble3D val="0"/>
            <c:spPr>
              <a:solidFill>
                <a:schemeClr val="accent3"/>
              </a:solidFill>
              <a:ln>
                <a:solidFill>
                  <a:schemeClr val="accent3"/>
                </a:solidFill>
              </a:ln>
            </c:spPr>
            <c:extLst>
              <c:ext xmlns:c16="http://schemas.microsoft.com/office/drawing/2014/chart" uri="{C3380CC4-5D6E-409C-BE32-E72D297353CC}">
                <c16:uniqueId val="{00000007-7284-45B2-BD4F-B49E3EAA5017}"/>
              </c:ext>
            </c:extLst>
          </c:dPt>
          <c:dPt>
            <c:idx val="4"/>
            <c:bubble3D val="0"/>
            <c:spPr>
              <a:solidFill>
                <a:schemeClr val="accent2"/>
              </a:solidFill>
              <a:ln>
                <a:solidFill>
                  <a:schemeClr val="accent2"/>
                </a:solidFill>
              </a:ln>
            </c:spPr>
            <c:extLst>
              <c:ext xmlns:c16="http://schemas.microsoft.com/office/drawing/2014/chart" uri="{C3380CC4-5D6E-409C-BE32-E72D297353CC}">
                <c16:uniqueId val="{00000009-7284-45B2-BD4F-B49E3EAA5017}"/>
              </c:ext>
            </c:extLst>
          </c:dPt>
          <c:dPt>
            <c:idx val="5"/>
            <c:bubble3D val="0"/>
            <c:spPr>
              <a:solidFill>
                <a:schemeClr val="accent1"/>
              </a:solidFill>
              <a:ln>
                <a:solidFill>
                  <a:schemeClr val="accent1"/>
                </a:solidFill>
              </a:ln>
            </c:spPr>
            <c:extLst>
              <c:ext xmlns:c16="http://schemas.microsoft.com/office/drawing/2014/chart" uri="{C3380CC4-5D6E-409C-BE32-E72D297353CC}">
                <c16:uniqueId val="{0000000B-7284-45B2-BD4F-B49E3EAA5017}"/>
              </c:ext>
            </c:extLst>
          </c:dPt>
          <c:cat>
            <c:strRef>
              <c:f>Sheet1!$A$2:$A$7</c:f>
              <c:strCache>
                <c:ptCount val="6"/>
                <c:pt idx="0">
                  <c:v>Culturally Deaf:        &lt; 0.2%</c:v>
                </c:pt>
                <c:pt idx="1">
                  <c:v>Audiologically Deaf: &lt; 0.3%</c:v>
                </c:pt>
                <c:pt idx="2">
                  <c:v>Functionally Deaf:    &lt; 0.5%</c:v>
                </c:pt>
                <c:pt idx="3">
                  <c:v>Serious Difficulty:        3.5% </c:v>
                </c:pt>
                <c:pt idx="4">
                  <c:v>Any Hearing Loss:         15%</c:v>
                </c:pt>
                <c:pt idx="5">
                  <c:v>No Significant Loss:     85%</c:v>
                </c:pt>
              </c:strCache>
            </c:strRef>
          </c:cat>
          <c:val>
            <c:numRef>
              <c:f>Sheet1!$B$2:$B$7</c:f>
              <c:numCache>
                <c:formatCode>General</c:formatCode>
                <c:ptCount val="6"/>
                <c:pt idx="0">
                  <c:v>0.2</c:v>
                </c:pt>
                <c:pt idx="1">
                  <c:v>0.1</c:v>
                </c:pt>
                <c:pt idx="2">
                  <c:v>0.3</c:v>
                </c:pt>
                <c:pt idx="3">
                  <c:v>3.8</c:v>
                </c:pt>
                <c:pt idx="4">
                  <c:v>5.6</c:v>
                </c:pt>
                <c:pt idx="5">
                  <c:v>90</c:v>
                </c:pt>
              </c:numCache>
            </c:numRef>
          </c:val>
          <c:extLst>
            <c:ext xmlns:c16="http://schemas.microsoft.com/office/drawing/2014/chart" uri="{C3380CC4-5D6E-409C-BE32-E72D297353CC}">
              <c16:uniqueId val="{0000000C-7284-45B2-BD4F-B49E3EAA5017}"/>
            </c:ext>
          </c:extLst>
        </c:ser>
        <c:dLbls>
          <c:showLegendKey val="0"/>
          <c:showVal val="0"/>
          <c:showCatName val="0"/>
          <c:showSerName val="0"/>
          <c:showPercent val="0"/>
          <c:showBubbleSize val="0"/>
          <c:showLeaderLines val="1"/>
        </c:dLbls>
        <c:firstSliceAng val="0"/>
      </c:pieChart>
    </c:plotArea>
    <c:legend>
      <c:legendPos val="r"/>
      <c:legendEntry>
        <c:idx val="4"/>
        <c:txPr>
          <a:bodyPr/>
          <a:lstStyle/>
          <a:p>
            <a:pPr>
              <a:defRPr sz="2100" baseline="0">
                <a:latin typeface="Palentino"/>
              </a:defRPr>
            </a:pPr>
            <a:endParaRPr lang="en-US"/>
          </a:p>
        </c:txPr>
      </c:legendEntry>
      <c:layout>
        <c:manualLayout>
          <c:xMode val="edge"/>
          <c:yMode val="edge"/>
          <c:x val="0.49820660285111418"/>
          <c:y val="0.12592396653543306"/>
          <c:w val="0.48079357727342903"/>
          <c:h val="0.74949700623359594"/>
        </c:manualLayout>
      </c:layout>
      <c:overlay val="0"/>
      <c:txPr>
        <a:bodyPr/>
        <a:lstStyle/>
        <a:p>
          <a:pPr>
            <a:defRPr sz="2200" baseline="0">
              <a:latin typeface="Palentino"/>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2C386689-6BD2-489C-8263-EE3AC499E7A3}" type="datetimeFigureOut">
              <a:rPr lang="en-US" smtClean="0"/>
              <a:t>12/9/2019</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2" tIns="46586" rIns="93172" bIns="46586" rtlCol="0" anchor="b"/>
          <a:lstStyle>
            <a:lvl1pPr algn="r">
              <a:defRPr sz="1300"/>
            </a:lvl1pPr>
          </a:lstStyle>
          <a:p>
            <a:fld id="{F10E0FAF-F876-415B-BF8E-7DD959DA3171}" type="slidenum">
              <a:rPr lang="en-US" smtClean="0"/>
              <a:t>‹#›</a:t>
            </a:fld>
            <a:endParaRPr lang="en-US"/>
          </a:p>
        </p:txBody>
      </p:sp>
    </p:spTree>
    <p:extLst>
      <p:ext uri="{BB962C8B-B14F-4D97-AF65-F5344CB8AC3E}">
        <p14:creationId xmlns:p14="http://schemas.microsoft.com/office/powerpoint/2010/main" val="359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B08D702-BAC2-4D77-81D4-3708D3F3BE7D}" type="datetimeFigureOut">
              <a:rPr lang="en-US" smtClean="0"/>
              <a:t>12/9/2019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2" tIns="46586" rIns="93172" bIns="46586" rtlCol="0" anchor="b"/>
          <a:lstStyle>
            <a:lvl1pPr algn="r">
              <a:defRPr sz="1300"/>
            </a:lvl1pPr>
          </a:lstStyle>
          <a:p>
            <a:fld id="{BF86CE74-2DEB-4317-9281-378890FBDC15}" type="slidenum">
              <a:rPr lang="en-US" smtClean="0"/>
              <a:t>‹#›</a:t>
            </a:fld>
            <a:endParaRPr lang="en-US"/>
          </a:p>
        </p:txBody>
      </p:sp>
    </p:spTree>
    <p:extLst>
      <p:ext uri="{BB962C8B-B14F-4D97-AF65-F5344CB8AC3E}">
        <p14:creationId xmlns:p14="http://schemas.microsoft.com/office/powerpoint/2010/main" val="275685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996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80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641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82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92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37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03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77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98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3434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891314A-B957-4E76-A160-4307717768AA}"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2" name="Group 7"/>
          <p:cNvGrpSpPr/>
          <p:nvPr userDrawn="1"/>
        </p:nvGrpSpPr>
        <p:grpSpPr>
          <a:xfrm>
            <a:off x="7518400" y="3352800"/>
            <a:ext cx="3759200" cy="152400"/>
            <a:chOff x="5715000" y="2819400"/>
            <a:chExt cx="2819400" cy="152400"/>
          </a:xfrm>
        </p:grpSpPr>
        <p:cxnSp>
          <p:nvCxnSpPr>
            <p:cNvPr id="9" name="Straight Connector 8"/>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grpSp>
        <p:nvGrpSpPr>
          <p:cNvPr id="8" name="Group 11"/>
          <p:cNvGrpSpPr/>
          <p:nvPr userDrawn="1"/>
        </p:nvGrpSpPr>
        <p:grpSpPr>
          <a:xfrm>
            <a:off x="812800" y="3352800"/>
            <a:ext cx="3759200" cy="152400"/>
            <a:chOff x="5715000" y="2819400"/>
            <a:chExt cx="2819400" cy="152400"/>
          </a:xfrm>
        </p:grpSpPr>
        <p:cxnSp>
          <p:nvCxnSpPr>
            <p:cNvPr id="13" name="Straight Connector 12"/>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16" name="Title Placeholder 1"/>
          <p:cNvSpPr>
            <a:spLocks noGrp="1"/>
          </p:cNvSpPr>
          <p:nvPr>
            <p:ph type="title"/>
          </p:nvPr>
        </p:nvSpPr>
        <p:spPr>
          <a:xfrm>
            <a:off x="1117600" y="914400"/>
            <a:ext cx="9855200" cy="1143000"/>
          </a:xfrm>
          <a:prstGeom prst="rect">
            <a:avLst/>
          </a:prstGeom>
        </p:spPr>
        <p:txBody>
          <a:bodyPr vert="horz" lIns="91440" tIns="45720" rIns="91440" bIns="45720" rtlCol="0" anchor="ctr">
            <a:normAutofit/>
          </a:bodyPr>
          <a:lstStyle/>
          <a:p>
            <a:r>
              <a:rPr lang="en-US" dirty="0" smtClean="0"/>
              <a:t>Click to edit Master title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6201" y="2484726"/>
            <a:ext cx="1778000" cy="18885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314A-B957-4E76-A160-4307717768AA}"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314A-B957-4E76-A160-4307717768AA}"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63FF540-89A4-44BB-9396-D3424BA226F6}" type="datetimeFigureOut">
              <a:rPr lang="en-US" smtClean="0"/>
              <a:t>12/9/2019</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63EDFC9-46D4-4B4B-80C1-49B14716CDE9}" type="slidenum">
              <a:rPr lang="en-US" smtClean="0"/>
              <a:t>‹#›</a:t>
            </a:fld>
            <a:endParaRPr lang="en-US"/>
          </a:p>
        </p:txBody>
      </p:sp>
    </p:spTree>
    <p:extLst>
      <p:ext uri="{BB962C8B-B14F-4D97-AF65-F5344CB8AC3E}">
        <p14:creationId xmlns:p14="http://schemas.microsoft.com/office/powerpoint/2010/main" val="11973695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63FF540-89A4-44BB-9396-D3424BA226F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3EDFC9-46D4-4B4B-80C1-49B14716CDE9}"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9151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63FF540-89A4-44BB-9396-D3424BA226F6}" type="datetimeFigureOut">
              <a:rPr lang="en-US" smtClean="0"/>
              <a:t>12/9/2019</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63EDFC9-46D4-4B4B-80C1-49B14716CDE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09787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63FF540-89A4-44BB-9396-D3424BA226F6}" type="datetimeFigureOut">
              <a:rPr lang="en-US" smtClean="0"/>
              <a:t>12/9/2019</a:t>
            </a:fld>
            <a:endParaRPr lang="en-US"/>
          </a:p>
        </p:txBody>
      </p:sp>
      <p:sp>
        <p:nvSpPr>
          <p:cNvPr id="10" name="Slide Number Placeholder 9"/>
          <p:cNvSpPr>
            <a:spLocks noGrp="1"/>
          </p:cNvSpPr>
          <p:nvPr>
            <p:ph type="sldNum" sz="quarter" idx="16"/>
          </p:nvPr>
        </p:nvSpPr>
        <p:spPr/>
        <p:txBody>
          <a:bodyPr rtlCol="0"/>
          <a:lstStyle/>
          <a:p>
            <a:fld id="{E63EDFC9-46D4-4B4B-80C1-49B14716CDE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1607594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63FF540-89A4-44BB-9396-D3424BA226F6}" type="datetimeFigureOut">
              <a:rPr lang="en-US" smtClean="0"/>
              <a:t>12/9/2019</a:t>
            </a:fld>
            <a:endParaRPr lang="en-US"/>
          </a:p>
        </p:txBody>
      </p:sp>
      <p:sp>
        <p:nvSpPr>
          <p:cNvPr id="12" name="Slide Number Placeholder 11"/>
          <p:cNvSpPr>
            <a:spLocks noGrp="1"/>
          </p:cNvSpPr>
          <p:nvPr>
            <p:ph type="sldNum" sz="quarter" idx="16"/>
          </p:nvPr>
        </p:nvSpPr>
        <p:spPr/>
        <p:txBody>
          <a:bodyPr rtlCol="0"/>
          <a:lstStyle/>
          <a:p>
            <a:fld id="{E63EDFC9-46D4-4B4B-80C1-49B14716CDE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3832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3FF540-89A4-44BB-9396-D3424BA226F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63EDFC9-46D4-4B4B-80C1-49B14716CDE9}" type="slidenum">
              <a:rPr lang="en-US" smtClean="0"/>
              <a:t>‹#›</a:t>
            </a:fld>
            <a:endParaRPr lang="en-US"/>
          </a:p>
        </p:txBody>
      </p:sp>
    </p:spTree>
    <p:extLst>
      <p:ext uri="{BB962C8B-B14F-4D97-AF65-F5344CB8AC3E}">
        <p14:creationId xmlns:p14="http://schemas.microsoft.com/office/powerpoint/2010/main" val="140060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F540-89A4-44BB-9396-D3424BA226F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E63EDFC9-46D4-4B4B-80C1-49B14716CDE9}" type="slidenum">
              <a:rPr lang="en-US" smtClean="0"/>
              <a:t>‹#›</a:t>
            </a:fld>
            <a:endParaRPr lang="en-US"/>
          </a:p>
        </p:txBody>
      </p:sp>
    </p:spTree>
    <p:extLst>
      <p:ext uri="{BB962C8B-B14F-4D97-AF65-F5344CB8AC3E}">
        <p14:creationId xmlns:p14="http://schemas.microsoft.com/office/powerpoint/2010/main" val="423861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3FF540-89A4-44BB-9396-D3424BA226F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63EDFC9-46D4-4B4B-80C1-49B14716CDE9}"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5752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9855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891314A-B957-4E76-A160-4307717768AA}"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8" name="Group 8"/>
          <p:cNvGrpSpPr/>
          <p:nvPr userDrawn="1"/>
        </p:nvGrpSpPr>
        <p:grpSpPr>
          <a:xfrm>
            <a:off x="609600" y="1371600"/>
            <a:ext cx="11074400" cy="152400"/>
            <a:chOff x="5715000" y="2819400"/>
            <a:chExt cx="2819400" cy="152400"/>
          </a:xfrm>
        </p:grpSpPr>
        <p:cxnSp>
          <p:nvCxnSpPr>
            <p:cNvPr id="10" name="Straight Connector 9"/>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3" y="222417"/>
            <a:ext cx="1015999" cy="107916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F63FF540-89A4-44BB-9396-D3424BA226F6}" type="datetimeFigureOut">
              <a:rPr lang="en-US" smtClean="0"/>
              <a:t>12/9/2019</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E63EDFC9-46D4-4B4B-80C1-49B14716CDE9}"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92238497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3FF540-89A4-44BB-9396-D3424BA226F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DFC9-46D4-4B4B-80C1-49B14716CDE9}" type="slidenum">
              <a:rPr lang="en-US" smtClean="0"/>
              <a:t>‹#›</a:t>
            </a:fld>
            <a:endParaRPr lang="en-US"/>
          </a:p>
        </p:txBody>
      </p:sp>
    </p:spTree>
    <p:extLst>
      <p:ext uri="{BB962C8B-B14F-4D97-AF65-F5344CB8AC3E}">
        <p14:creationId xmlns:p14="http://schemas.microsoft.com/office/powerpoint/2010/main" val="199818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63FF540-89A4-44BB-9396-D3424BA226F6}" type="datetimeFigureOut">
              <a:rPr lang="en-US" smtClean="0"/>
              <a:t>12/9/2019</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E63EDFC9-46D4-4B4B-80C1-49B14716CDE9}" type="slidenum">
              <a:rPr lang="en-US" smtClean="0"/>
              <a:t>‹#›</a:t>
            </a:fld>
            <a:endParaRPr lang="en-US"/>
          </a:p>
        </p:txBody>
      </p:sp>
    </p:spTree>
    <p:extLst>
      <p:ext uri="{BB962C8B-B14F-4D97-AF65-F5344CB8AC3E}">
        <p14:creationId xmlns:p14="http://schemas.microsoft.com/office/powerpoint/2010/main" val="41418739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1314A-B957-4E76-A160-4307717768AA}"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8" name="Group 8"/>
          <p:cNvGrpSpPr/>
          <p:nvPr userDrawn="1"/>
        </p:nvGrpSpPr>
        <p:grpSpPr>
          <a:xfrm>
            <a:off x="609600" y="1371600"/>
            <a:ext cx="11074400" cy="152400"/>
            <a:chOff x="5715000" y="2819400"/>
            <a:chExt cx="2819400" cy="152400"/>
          </a:xfrm>
        </p:grpSpPr>
        <p:cxnSp>
          <p:nvCxnSpPr>
            <p:cNvPr id="10" name="Straight Connector 9"/>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3" y="222417"/>
            <a:ext cx="1015999" cy="10791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1314A-B957-4E76-A160-4307717768AA}"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grpSp>
        <p:nvGrpSpPr>
          <p:cNvPr id="9" name="Group 8"/>
          <p:cNvGrpSpPr/>
          <p:nvPr userDrawn="1"/>
        </p:nvGrpSpPr>
        <p:grpSpPr>
          <a:xfrm>
            <a:off x="609600" y="1371600"/>
            <a:ext cx="11074400" cy="152400"/>
            <a:chOff x="5715000" y="2819400"/>
            <a:chExt cx="2819400" cy="152400"/>
          </a:xfrm>
        </p:grpSpPr>
        <p:cxnSp>
          <p:nvCxnSpPr>
            <p:cNvPr id="11" name="Straight Connector 10"/>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3" y="222417"/>
            <a:ext cx="1015999" cy="10791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1314A-B957-4E76-A160-4307717768AA}"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2BB2D-18AD-4768-B584-C456E07B2735}" type="slidenum">
              <a:rPr lang="en-US" smtClean="0"/>
              <a:pPr/>
              <a:t>‹#›</a:t>
            </a:fld>
            <a:endParaRPr lang="en-US"/>
          </a:p>
        </p:txBody>
      </p:sp>
      <p:grpSp>
        <p:nvGrpSpPr>
          <p:cNvPr id="11" name="Group 8"/>
          <p:cNvGrpSpPr/>
          <p:nvPr userDrawn="1"/>
        </p:nvGrpSpPr>
        <p:grpSpPr>
          <a:xfrm>
            <a:off x="609600" y="1371600"/>
            <a:ext cx="11074400" cy="152400"/>
            <a:chOff x="5715000" y="2819400"/>
            <a:chExt cx="2819400" cy="152400"/>
          </a:xfrm>
        </p:grpSpPr>
        <p:cxnSp>
          <p:nvCxnSpPr>
            <p:cNvPr id="13" name="Straight Connector 12"/>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3" y="222417"/>
            <a:ext cx="1015999" cy="10791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1314A-B957-4E76-A160-4307717768AA}"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2BB2D-18AD-4768-B584-C456E07B2735}" type="slidenum">
              <a:rPr lang="en-US" smtClean="0"/>
              <a:pPr/>
              <a:t>‹#›</a:t>
            </a:fld>
            <a:endParaRPr lang="en-US"/>
          </a:p>
        </p:txBody>
      </p:sp>
      <p:grpSp>
        <p:nvGrpSpPr>
          <p:cNvPr id="7" name="Group 8"/>
          <p:cNvGrpSpPr/>
          <p:nvPr userDrawn="1"/>
        </p:nvGrpSpPr>
        <p:grpSpPr>
          <a:xfrm>
            <a:off x="609600" y="1371600"/>
            <a:ext cx="11074400" cy="152400"/>
            <a:chOff x="5715000" y="2819400"/>
            <a:chExt cx="2819400" cy="152400"/>
          </a:xfrm>
        </p:grpSpPr>
        <p:cxnSp>
          <p:nvCxnSpPr>
            <p:cNvPr id="9" name="Straight Connector 8"/>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3" y="222417"/>
            <a:ext cx="1015999" cy="10791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1314A-B957-4E76-A160-4307717768AA}"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2BB2D-18AD-4768-B584-C456E07B2735}" type="slidenum">
              <a:rPr lang="en-US" smtClean="0"/>
              <a:pPr/>
              <a:t>‹#›</a:t>
            </a:fld>
            <a:endParaRPr lang="en-US"/>
          </a:p>
        </p:txBody>
      </p:sp>
      <p:grpSp>
        <p:nvGrpSpPr>
          <p:cNvPr id="6" name="Group 8"/>
          <p:cNvGrpSpPr/>
          <p:nvPr userDrawn="1"/>
        </p:nvGrpSpPr>
        <p:grpSpPr>
          <a:xfrm>
            <a:off x="609600" y="1371600"/>
            <a:ext cx="11074400" cy="152400"/>
            <a:chOff x="5715000" y="2819400"/>
            <a:chExt cx="2819400" cy="152400"/>
          </a:xfrm>
        </p:grpSpPr>
        <p:cxnSp>
          <p:nvCxnSpPr>
            <p:cNvPr id="8" name="Straight Connector 7"/>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3" y="222417"/>
            <a:ext cx="1015999" cy="10791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1314A-B957-4E76-A160-4307717768AA}"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1314A-B957-4E76-A160-4307717768AA}"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52400"/>
            <a:ext cx="985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1314A-B957-4E76-A160-4307717768AA}" type="datetimeFigureOut">
              <a:rPr lang="en-US" smtClean="0"/>
              <a:pPr/>
              <a:t>12/9/2019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2BB2D-18AD-4768-B584-C456E07B27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65000"/>
        <a:buFontTx/>
        <a:buBlip>
          <a:blip r:embed="rId13"/>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SzPct val="100000"/>
        <a:buFont typeface="Webdings"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Tx/>
        <a:buBlip>
          <a:blip r:embed="rId14"/>
        </a:buBlip>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009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6600"/>
        </a:buClr>
        <a:buSzPct val="75000"/>
        <a:buFont typeface="Wingdings 3"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63FF540-89A4-44BB-9396-D3424BA226F6}" type="datetimeFigureOut">
              <a:rPr lang="en-US" smtClean="0"/>
              <a:t>12/9/2019</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3EDFC9-46D4-4B4B-80C1-49B14716CDE9}" type="slidenum">
              <a:rPr lang="en-US" smtClean="0"/>
              <a:t>‹#›</a:t>
            </a:fld>
            <a:endParaRPr lang="en-US"/>
          </a:p>
        </p:txBody>
      </p:sp>
    </p:spTree>
    <p:extLst>
      <p:ext uri="{BB962C8B-B14F-4D97-AF65-F5344CB8AC3E}">
        <p14:creationId xmlns:p14="http://schemas.microsoft.com/office/powerpoint/2010/main" val="4091246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SpKKYBkJ9Hw?modestbranding=1&amp;cc_load_policy=0&amp;rel=0" TargetMode="External"/><Relationship Id="rId5" Type="http://schemas.openxmlformats.org/officeDocument/2006/relationships/image" Target="../media/image9.png"/><Relationship Id="rId4" Type="http://schemas.openxmlformats.org/officeDocument/2006/relationships/hyperlink" Target="https://www.youtube.com/embed/SpKKYBkJ9H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laura.shapiro@bjc.org" TargetMode="External"/><Relationship Id="rId2" Type="http://schemas.openxmlformats.org/officeDocument/2006/relationships/hyperlink" Target="mailto:bhaddock@rediscovermh.org"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mailto:peter.scheers@dmh.mo.gov" TargetMode="External"/><Relationship Id="rId2" Type="http://schemas.openxmlformats.org/officeDocument/2006/relationships/hyperlink" Target="mailto:robert.ellis@tmcmed.org" TargetMode="Externa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09601"/>
            <a:ext cx="9525000" cy="1470025"/>
          </a:xfrm>
        </p:spPr>
        <p:txBody>
          <a:bodyPr>
            <a:noAutofit/>
          </a:bodyPr>
          <a:lstStyle/>
          <a:p>
            <a:r>
              <a:rPr lang="en-US" sz="3800" b="1" dirty="0"/>
              <a:t>Meeting the Mental Health Needs of</a:t>
            </a:r>
            <a:br>
              <a:rPr lang="en-US" sz="3800" b="1" dirty="0"/>
            </a:br>
            <a:r>
              <a:rPr lang="en-US" sz="3800" b="1" dirty="0"/>
              <a:t>Deaf and Hard of Hearing Consumers</a:t>
            </a:r>
          </a:p>
        </p:txBody>
      </p:sp>
      <p:sp>
        <p:nvSpPr>
          <p:cNvPr id="3" name="Subtitle 2"/>
          <p:cNvSpPr>
            <a:spLocks noGrp="1"/>
          </p:cNvSpPr>
          <p:nvPr>
            <p:ph type="subTitle" idx="1"/>
          </p:nvPr>
        </p:nvSpPr>
        <p:spPr>
          <a:xfrm>
            <a:off x="3810000" y="2362200"/>
            <a:ext cx="6400800" cy="3429000"/>
          </a:xfrm>
        </p:spPr>
        <p:txBody>
          <a:bodyPr>
            <a:normAutofit/>
          </a:bodyPr>
          <a:lstStyle/>
          <a:p>
            <a:r>
              <a:rPr lang="en-US" i="1" dirty="0" smtClean="0"/>
              <a:t>Presented by:</a:t>
            </a:r>
          </a:p>
          <a:p>
            <a:r>
              <a:rPr lang="en-US" b="1" dirty="0"/>
              <a:t>[</a:t>
            </a:r>
            <a:r>
              <a:rPr lang="en-US" b="1" dirty="0" smtClean="0"/>
              <a:t>First </a:t>
            </a:r>
            <a:r>
              <a:rPr lang="en-US" b="1" dirty="0" err="1" smtClean="0"/>
              <a:t>Lastname</a:t>
            </a:r>
            <a:r>
              <a:rPr lang="en-US" b="1" dirty="0" smtClean="0"/>
              <a:t>]</a:t>
            </a:r>
          </a:p>
          <a:p>
            <a:pPr>
              <a:spcAft>
                <a:spcPts val="2400"/>
              </a:spcAft>
            </a:pPr>
            <a:r>
              <a:rPr lang="en-US" dirty="0" smtClean="0"/>
              <a:t>Deaf Services Advocate</a:t>
            </a:r>
          </a:p>
          <a:p>
            <a:r>
              <a:rPr lang="en-US" i="1" dirty="0" smtClean="0"/>
              <a:t>Written by:</a:t>
            </a:r>
          </a:p>
          <a:p>
            <a:r>
              <a:rPr lang="en-US" sz="2800" b="1" dirty="0"/>
              <a:t>David S. Kingsbury, MA</a:t>
            </a:r>
          </a:p>
          <a:p>
            <a:r>
              <a:rPr lang="en-US" sz="2800" dirty="0"/>
              <a:t>Director, DMH </a:t>
            </a:r>
            <a:r>
              <a:rPr lang="en-US" dirty="0" smtClean="0"/>
              <a:t>Office of Deaf Services</a:t>
            </a:r>
          </a:p>
        </p:txBody>
      </p:sp>
      <p:sp>
        <p:nvSpPr>
          <p:cNvPr id="4" name="TextBox 3"/>
          <p:cNvSpPr txBox="1"/>
          <p:nvPr/>
        </p:nvSpPr>
        <p:spPr>
          <a:xfrm>
            <a:off x="0" y="6213902"/>
            <a:ext cx="2971800" cy="43088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solidFill>
                <a:effectLst/>
                <a:uLnTx/>
                <a:uFillTx/>
                <a:latin typeface="Tw Cen MT"/>
                <a:ea typeface="+mn-ea"/>
                <a:cs typeface="+mn-cs"/>
              </a:rPr>
              <a:t>Version: Dec 2019</a:t>
            </a:r>
            <a:endParaRPr kumimoji="0" lang="en-US" sz="22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558137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Hard of Hearing</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dirty="0" smtClean="0"/>
              <a:t>Functional Definition</a:t>
            </a:r>
          </a:p>
          <a:p>
            <a:pPr lvl="1">
              <a:lnSpc>
                <a:spcPct val="120000"/>
              </a:lnSpc>
            </a:pPr>
            <a:r>
              <a:rPr lang="en-US" dirty="0" smtClean="0"/>
              <a:t>A hearing loss that results in difficulty discriminating </a:t>
            </a:r>
            <a:r>
              <a:rPr lang="en-US" dirty="0"/>
              <a:t>speech when spoken in normal conversational </a:t>
            </a:r>
            <a:r>
              <a:rPr lang="en-US" dirty="0" smtClean="0"/>
              <a:t>tone but still allows the person to rely primarily on speech and listening for communication  </a:t>
            </a:r>
            <a:r>
              <a:rPr lang="en-US" dirty="0"/>
              <a:t>regardless of the use of amplification devices</a:t>
            </a:r>
            <a:r>
              <a:rPr lang="en-US" dirty="0" smtClean="0"/>
              <a:t>.</a:t>
            </a:r>
          </a:p>
          <a:p>
            <a:pPr lvl="1">
              <a:lnSpc>
                <a:spcPct val="120000"/>
              </a:lnSpc>
            </a:pPr>
            <a:r>
              <a:rPr lang="en-US" dirty="0" smtClean="0"/>
              <a:t>Variations may be used in demographics research.</a:t>
            </a:r>
            <a:endParaRPr lang="en-US" dirty="0"/>
          </a:p>
        </p:txBody>
      </p:sp>
    </p:spTree>
    <p:extLst>
      <p:ext uri="{BB962C8B-B14F-4D97-AF65-F5344CB8AC3E}">
        <p14:creationId xmlns:p14="http://schemas.microsoft.com/office/powerpoint/2010/main" val="3267477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Offensive Terms</a:t>
            </a:r>
            <a:endParaRPr lang="en-US" dirty="0"/>
          </a:p>
        </p:txBody>
      </p:sp>
      <p:sp>
        <p:nvSpPr>
          <p:cNvPr id="3" name="Content Placeholder 2"/>
          <p:cNvSpPr>
            <a:spLocks noGrp="1"/>
          </p:cNvSpPr>
          <p:nvPr>
            <p:ph idx="1"/>
          </p:nvPr>
        </p:nvSpPr>
        <p:spPr>
          <a:xfrm>
            <a:off x="4267200" y="1600201"/>
            <a:ext cx="3657600" cy="4525963"/>
          </a:xfrm>
        </p:spPr>
        <p:txBody>
          <a:bodyPr>
            <a:normAutofit/>
          </a:bodyPr>
          <a:lstStyle/>
          <a:p>
            <a:pPr>
              <a:lnSpc>
                <a:spcPct val="150000"/>
              </a:lnSpc>
            </a:pPr>
            <a:r>
              <a:rPr lang="en-US" dirty="0"/>
              <a:t>Deaf</a:t>
            </a:r>
          </a:p>
          <a:p>
            <a:pPr>
              <a:lnSpc>
                <a:spcPct val="150000"/>
              </a:lnSpc>
            </a:pPr>
            <a:r>
              <a:rPr lang="en-US" dirty="0"/>
              <a:t>Hard of Hearing</a:t>
            </a:r>
          </a:p>
          <a:p>
            <a:pPr marL="0" indent="0" algn="ctr">
              <a:lnSpc>
                <a:spcPct val="150000"/>
              </a:lnSpc>
              <a:buNone/>
            </a:pPr>
            <a:r>
              <a:rPr lang="en-US" i="1" dirty="0" smtClean="0"/>
              <a:t>Versus</a:t>
            </a:r>
            <a:endParaRPr lang="en-US" i="1" dirty="0"/>
          </a:p>
          <a:p>
            <a:pPr>
              <a:lnSpc>
                <a:spcPct val="150000"/>
              </a:lnSpc>
            </a:pPr>
            <a:r>
              <a:rPr lang="en-US" dirty="0" smtClean="0"/>
              <a:t>Deaf-Mute</a:t>
            </a:r>
          </a:p>
          <a:p>
            <a:pPr>
              <a:lnSpc>
                <a:spcPct val="150000"/>
              </a:lnSpc>
            </a:pPr>
            <a:r>
              <a:rPr lang="en-US" dirty="0" smtClean="0"/>
              <a:t>Deaf and Dumb</a:t>
            </a:r>
          </a:p>
          <a:p>
            <a:pPr>
              <a:lnSpc>
                <a:spcPct val="150000"/>
              </a:lnSpc>
            </a:pPr>
            <a:r>
              <a:rPr lang="en-US" dirty="0" smtClean="0"/>
              <a:t>Hearing Impaired</a:t>
            </a:r>
          </a:p>
        </p:txBody>
      </p:sp>
    </p:spTree>
    <p:extLst>
      <p:ext uri="{BB962C8B-B14F-4D97-AF65-F5344CB8AC3E}">
        <p14:creationId xmlns:p14="http://schemas.microsoft.com/office/powerpoint/2010/main" val="2838823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Estimated Prevalence </a:t>
            </a:r>
            <a:r>
              <a:rPr lang="en-US" dirty="0" smtClean="0"/>
              <a:t>of Hearing </a:t>
            </a:r>
            <a:r>
              <a:rPr lang="en-US" dirty="0"/>
              <a:t>Loss by Type</a:t>
            </a:r>
          </a:p>
        </p:txBody>
      </p:sp>
      <p:graphicFrame>
        <p:nvGraphicFramePr>
          <p:cNvPr id="17" name="Content Placeholder 5"/>
          <p:cNvGraphicFramePr>
            <a:graphicFrameLocks/>
          </p:cNvGraphicFramePr>
          <p:nvPr>
            <p:extLst/>
          </p:nvPr>
        </p:nvGraphicFramePr>
        <p:xfrm>
          <a:off x="1447800" y="2286000"/>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981200" y="2810691"/>
            <a:ext cx="3200400" cy="3200400"/>
          </a:xfrm>
          <a:prstGeom prst="rect">
            <a:avLst/>
          </a:prstGeom>
          <a:solidFill>
            <a:schemeClr val="bg1"/>
          </a:solidFill>
        </p:spPr>
        <p:txBody>
          <a:bodyPr wrap="square" rtlCol="0">
            <a:spAutoFit/>
          </a:bodyPr>
          <a:lstStyle/>
          <a:p>
            <a:endParaRPr lang="en-US" dirty="0"/>
          </a:p>
        </p:txBody>
      </p:sp>
      <p:grpSp>
        <p:nvGrpSpPr>
          <p:cNvPr id="4" name="Group 3"/>
          <p:cNvGrpSpPr/>
          <p:nvPr/>
        </p:nvGrpSpPr>
        <p:grpSpPr>
          <a:xfrm>
            <a:off x="685800" y="2286000"/>
            <a:ext cx="4126453" cy="3657601"/>
            <a:chOff x="685800" y="2286000"/>
            <a:chExt cx="4126453" cy="3657601"/>
          </a:xfrm>
        </p:grpSpPr>
        <p:sp>
          <p:nvSpPr>
            <p:cNvPr id="8" name="Isosceles Triangle 7"/>
            <p:cNvSpPr/>
            <p:nvPr/>
          </p:nvSpPr>
          <p:spPr>
            <a:xfrm>
              <a:off x="685800" y="2286000"/>
              <a:ext cx="4126453" cy="36576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077856" y="2286001"/>
              <a:ext cx="1342340" cy="119818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Isosceles Triangle 14"/>
            <p:cNvSpPr/>
            <p:nvPr/>
          </p:nvSpPr>
          <p:spPr>
            <a:xfrm>
              <a:off x="2326438" y="2286001"/>
              <a:ext cx="845177" cy="756744"/>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6" name="Group 5"/>
            <p:cNvGrpSpPr/>
            <p:nvPr/>
          </p:nvGrpSpPr>
          <p:grpSpPr>
            <a:xfrm>
              <a:off x="1939782" y="2286000"/>
              <a:ext cx="1618488" cy="1426780"/>
              <a:chOff x="1041278" y="2066758"/>
              <a:chExt cx="6528029" cy="4536911"/>
            </a:xfrm>
          </p:grpSpPr>
          <p:grpSp>
            <p:nvGrpSpPr>
              <p:cNvPr id="10" name="Group 9"/>
              <p:cNvGrpSpPr/>
              <p:nvPr/>
            </p:nvGrpSpPr>
            <p:grpSpPr>
              <a:xfrm>
                <a:off x="1041278" y="2066758"/>
                <a:ext cx="6528029" cy="4536911"/>
                <a:chOff x="3071007" y="2108200"/>
                <a:chExt cx="2468583" cy="1724026"/>
              </a:xfrm>
            </p:grpSpPr>
            <p:sp>
              <p:nvSpPr>
                <p:cNvPr id="14" name="Isosceles Triangle 13"/>
                <p:cNvSpPr/>
                <p:nvPr/>
              </p:nvSpPr>
              <p:spPr>
                <a:xfrm>
                  <a:off x="3071007" y="2108200"/>
                  <a:ext cx="2468583" cy="172402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Isosceles Triangle 15"/>
                <p:cNvSpPr/>
                <p:nvPr/>
              </p:nvSpPr>
              <p:spPr>
                <a:xfrm>
                  <a:off x="3782295" y="2206626"/>
                  <a:ext cx="1046010" cy="730249"/>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1" name="Isosceles Triangle 10"/>
              <p:cNvSpPr/>
              <p:nvPr/>
            </p:nvSpPr>
            <p:spPr>
              <a:xfrm>
                <a:off x="3706368" y="2440072"/>
                <a:ext cx="1197863" cy="838199"/>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Isosceles Triangle 11"/>
              <p:cNvSpPr/>
              <p:nvPr/>
            </p:nvSpPr>
            <p:spPr>
              <a:xfrm>
                <a:off x="3870959" y="2551362"/>
                <a:ext cx="868680" cy="6096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05453" y="2714641"/>
                <a:ext cx="399691" cy="7949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sp>
        <p:nvSpPr>
          <p:cNvPr id="18" name="Striped Right Arrow 17"/>
          <p:cNvSpPr/>
          <p:nvPr/>
        </p:nvSpPr>
        <p:spPr>
          <a:xfrm rot="16200000" flipV="1">
            <a:off x="8496904" y="3505805"/>
            <a:ext cx="2322891" cy="571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18"/>
          <p:cNvSpPr/>
          <p:nvPr/>
        </p:nvSpPr>
        <p:spPr>
          <a:xfrm>
            <a:off x="4114800" y="4943336"/>
            <a:ext cx="8595360" cy="8586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p:cNvSpPr txBox="1">
            <a:spLocks/>
          </p:cNvSpPr>
          <p:nvPr/>
        </p:nvSpPr>
        <p:spPr>
          <a:xfrm>
            <a:off x="10058400" y="3429000"/>
            <a:ext cx="1371600" cy="1066800"/>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SzPct val="65000"/>
              <a:buFontTx/>
              <a:buNone/>
              <a:defRPr sz="2200" b="1" kern="1200" baseline="0">
                <a:solidFill>
                  <a:schemeClr val="tx1"/>
                </a:solidFill>
                <a:latin typeface="Palatino Linotype" pitchFamily="18" charset="0"/>
                <a:ea typeface="+mn-ea"/>
                <a:cs typeface="+mn-cs"/>
              </a:defRPr>
            </a:lvl1pPr>
            <a:lvl2pPr marL="457200" indent="0" algn="l" defTabSz="914400" rtl="0" eaLnBrk="1" latinLnBrk="0" hangingPunct="1">
              <a:spcBef>
                <a:spcPct val="20000"/>
              </a:spcBef>
              <a:buClr>
                <a:srgbClr val="C00000"/>
              </a:buClr>
              <a:buSzPct val="100000"/>
              <a:buFont typeface="Webdings" pitchFamily="18" charset="2"/>
              <a:buNone/>
              <a:defRPr sz="2000" b="1" kern="1200">
                <a:solidFill>
                  <a:schemeClr val="tx1"/>
                </a:solidFill>
                <a:latin typeface="Palatino Linotype" pitchFamily="18" charset="0"/>
                <a:ea typeface="+mn-ea"/>
                <a:cs typeface="+mn-cs"/>
              </a:defRPr>
            </a:lvl2pPr>
            <a:lvl3pPr marL="914400" indent="0" algn="l" defTabSz="914400" rtl="0" eaLnBrk="1" latinLnBrk="0" hangingPunct="1">
              <a:spcBef>
                <a:spcPct val="20000"/>
              </a:spcBef>
              <a:buSzPct val="75000"/>
              <a:buFontTx/>
              <a:buNone/>
              <a:defRPr sz="1800" b="1" kern="1200">
                <a:solidFill>
                  <a:schemeClr val="tx1"/>
                </a:solidFill>
                <a:latin typeface="Palatino Linotype" pitchFamily="18" charset="0"/>
                <a:ea typeface="+mn-ea"/>
                <a:cs typeface="+mn-cs"/>
              </a:defRPr>
            </a:lvl3pPr>
            <a:lvl4pPr marL="1371600" indent="0" algn="l" defTabSz="914400" rtl="0" eaLnBrk="1" latinLnBrk="0" hangingPunct="1">
              <a:spcBef>
                <a:spcPct val="20000"/>
              </a:spcBef>
              <a:buClr>
                <a:srgbClr val="000099"/>
              </a:buClr>
              <a:buFont typeface="Arial" pitchFamily="34" charset="0"/>
              <a:buNone/>
              <a:defRPr sz="1600" b="1" kern="1200">
                <a:solidFill>
                  <a:schemeClr val="tx1"/>
                </a:solidFill>
                <a:latin typeface="Palatino Linotype" pitchFamily="18" charset="0"/>
                <a:ea typeface="+mn-ea"/>
                <a:cs typeface="+mn-cs"/>
              </a:defRPr>
            </a:lvl4pPr>
            <a:lvl5pPr marL="1828800" indent="0" algn="l" defTabSz="914400" rtl="0" eaLnBrk="1" latinLnBrk="0" hangingPunct="1">
              <a:spcBef>
                <a:spcPct val="20000"/>
              </a:spcBef>
              <a:buClr>
                <a:srgbClr val="006600"/>
              </a:buClr>
              <a:buSzPct val="75000"/>
              <a:buFont typeface="Wingdings 3" pitchFamily="18" charset="2"/>
              <a:buNone/>
              <a:defRPr sz="1600" b="1" kern="1200">
                <a:solidFill>
                  <a:schemeClr val="tx1"/>
                </a:solidFill>
                <a:latin typeface="Palatino Linotype" pitchFamily="18"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t>Hearing Disability </a:t>
            </a:r>
            <a:r>
              <a:rPr lang="en-US" sz="2400" dirty="0" smtClean="0"/>
              <a:t>3.6%</a:t>
            </a:r>
            <a:endParaRPr lang="en-US" sz="2400" dirty="0"/>
          </a:p>
        </p:txBody>
      </p:sp>
      <p:sp>
        <p:nvSpPr>
          <p:cNvPr id="33" name="TextBox 32"/>
          <p:cNvSpPr txBox="1"/>
          <p:nvPr/>
        </p:nvSpPr>
        <p:spPr>
          <a:xfrm>
            <a:off x="3352800" y="6400800"/>
            <a:ext cx="8763000" cy="369332"/>
          </a:xfrm>
          <a:prstGeom prst="rect">
            <a:avLst/>
          </a:prstGeom>
          <a:noFill/>
        </p:spPr>
        <p:txBody>
          <a:bodyPr wrap="square" rtlCol="0">
            <a:spAutoFit/>
          </a:bodyPr>
          <a:lstStyle/>
          <a:p>
            <a:pPr algn="r"/>
            <a:r>
              <a:rPr lang="en-US" dirty="0"/>
              <a:t>(National Center for Health Statistics, 2012, 2015; US Census Bureau, 2012, </a:t>
            </a:r>
            <a:r>
              <a:rPr lang="en-US" dirty="0" smtClean="0"/>
              <a:t>2017)</a:t>
            </a:r>
            <a:endParaRPr lang="en-US" dirty="0"/>
          </a:p>
        </p:txBody>
      </p:sp>
    </p:spTree>
    <p:extLst>
      <p:ext uri="{BB962C8B-B14F-4D97-AF65-F5344CB8AC3E}">
        <p14:creationId xmlns:p14="http://schemas.microsoft.com/office/powerpoint/2010/main" val="33667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ontent Placeholder 5"/>
          <p:cNvGraphicFramePr>
            <a:graphicFrameLocks/>
          </p:cNvGraphicFramePr>
          <p:nvPr>
            <p:extLst/>
          </p:nvPr>
        </p:nvGraphicFramePr>
        <p:xfrm>
          <a:off x="1447800" y="2286000"/>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Box 34"/>
          <p:cNvSpPr txBox="1"/>
          <p:nvPr/>
        </p:nvSpPr>
        <p:spPr>
          <a:xfrm>
            <a:off x="1981200" y="2810691"/>
            <a:ext cx="3200400" cy="3200400"/>
          </a:xfrm>
          <a:prstGeom prst="rect">
            <a:avLst/>
          </a:prstGeom>
          <a:solidFill>
            <a:schemeClr val="bg1"/>
          </a:solidFill>
        </p:spPr>
        <p:txBody>
          <a:bodyPr wrap="square" rtlCol="0">
            <a:spAutoFit/>
          </a:bodyPr>
          <a:lstStyle/>
          <a:p>
            <a:endParaRPr lang="en-US" dirty="0"/>
          </a:p>
        </p:txBody>
      </p:sp>
      <p:grpSp>
        <p:nvGrpSpPr>
          <p:cNvPr id="41" name="Group 40"/>
          <p:cNvGrpSpPr/>
          <p:nvPr/>
        </p:nvGrpSpPr>
        <p:grpSpPr>
          <a:xfrm>
            <a:off x="685800" y="2286000"/>
            <a:ext cx="4126453" cy="3657601"/>
            <a:chOff x="685800" y="2286000"/>
            <a:chExt cx="4126453" cy="3657601"/>
          </a:xfrm>
        </p:grpSpPr>
        <p:sp>
          <p:nvSpPr>
            <p:cNvPr id="42" name="Isosceles Triangle 41"/>
            <p:cNvSpPr/>
            <p:nvPr/>
          </p:nvSpPr>
          <p:spPr>
            <a:xfrm>
              <a:off x="685800" y="2286000"/>
              <a:ext cx="4126453" cy="36576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2077856" y="2286001"/>
              <a:ext cx="1342340" cy="119818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Isosceles Triangle 43"/>
            <p:cNvSpPr/>
            <p:nvPr/>
          </p:nvSpPr>
          <p:spPr>
            <a:xfrm>
              <a:off x="2326438" y="2286001"/>
              <a:ext cx="845177" cy="756744"/>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5" name="Group 44"/>
            <p:cNvGrpSpPr/>
            <p:nvPr/>
          </p:nvGrpSpPr>
          <p:grpSpPr>
            <a:xfrm>
              <a:off x="2074576" y="2307021"/>
              <a:ext cx="1348902" cy="1198179"/>
              <a:chOff x="1584958" y="2133600"/>
              <a:chExt cx="5440679" cy="3810000"/>
            </a:xfrm>
          </p:grpSpPr>
          <p:grpSp>
            <p:nvGrpSpPr>
              <p:cNvPr id="46" name="Group 45"/>
              <p:cNvGrpSpPr/>
              <p:nvPr/>
            </p:nvGrpSpPr>
            <p:grpSpPr>
              <a:xfrm>
                <a:off x="1584958" y="2133600"/>
                <a:ext cx="5440679" cy="3810000"/>
                <a:chOff x="3276600" y="2133600"/>
                <a:chExt cx="2057400" cy="1447800"/>
              </a:xfrm>
            </p:grpSpPr>
            <p:sp>
              <p:nvSpPr>
                <p:cNvPr id="50" name="Isosceles Triangle 49"/>
                <p:cNvSpPr/>
                <p:nvPr/>
              </p:nvSpPr>
              <p:spPr>
                <a:xfrm>
                  <a:off x="3276600" y="2133600"/>
                  <a:ext cx="2057400" cy="14478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Isosceles Triangle 50"/>
                <p:cNvSpPr/>
                <p:nvPr/>
              </p:nvSpPr>
              <p:spPr>
                <a:xfrm>
                  <a:off x="3657601" y="2206624"/>
                  <a:ext cx="1295401" cy="9144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47" name="Isosceles Triangle 46"/>
              <p:cNvSpPr/>
              <p:nvPr/>
            </p:nvSpPr>
            <p:spPr>
              <a:xfrm>
                <a:off x="3706368" y="2440072"/>
                <a:ext cx="1197863" cy="838199"/>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Isosceles Triangle 47"/>
              <p:cNvSpPr/>
              <p:nvPr/>
            </p:nvSpPr>
            <p:spPr>
              <a:xfrm>
                <a:off x="3870959" y="2551362"/>
                <a:ext cx="868680" cy="6096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105454" y="2714640"/>
                <a:ext cx="399691" cy="8059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grpSp>
        <p:nvGrpSpPr>
          <p:cNvPr id="4" name="Group 3"/>
          <p:cNvGrpSpPr/>
          <p:nvPr/>
        </p:nvGrpSpPr>
        <p:grpSpPr>
          <a:xfrm>
            <a:off x="533400" y="2286000"/>
            <a:ext cx="4408243" cy="4016113"/>
            <a:chOff x="533400" y="2286000"/>
            <a:chExt cx="4408243" cy="4016113"/>
          </a:xfrm>
        </p:grpSpPr>
        <p:sp>
          <p:nvSpPr>
            <p:cNvPr id="21" name="Isosceles Triangle 20"/>
            <p:cNvSpPr/>
            <p:nvPr/>
          </p:nvSpPr>
          <p:spPr>
            <a:xfrm>
              <a:off x="749020" y="2286000"/>
              <a:ext cx="3977002" cy="3526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
            <p:cNvSpPr/>
            <p:nvPr/>
          </p:nvSpPr>
          <p:spPr>
            <a:xfrm>
              <a:off x="706981" y="5508452"/>
              <a:ext cx="4061081" cy="354482"/>
            </a:xfrm>
            <a:custGeom>
              <a:avLst/>
              <a:gdLst>
                <a:gd name="connsiteX0" fmla="*/ 0 w 6324601"/>
                <a:gd name="connsiteY0" fmla="*/ 380999 h 380999"/>
                <a:gd name="connsiteX1" fmla="*/ 95250 w 6324601"/>
                <a:gd name="connsiteY1" fmla="*/ 0 h 380999"/>
                <a:gd name="connsiteX2" fmla="*/ 6229351 w 6324601"/>
                <a:gd name="connsiteY2" fmla="*/ 0 h 380999"/>
                <a:gd name="connsiteX3" fmla="*/ 6324601 w 6324601"/>
                <a:gd name="connsiteY3" fmla="*/ 380999 h 380999"/>
                <a:gd name="connsiteX4" fmla="*/ 0 w 6324601"/>
                <a:gd name="connsiteY4" fmla="*/ 380999 h 380999"/>
                <a:gd name="connsiteX0" fmla="*/ 0 w 6324601"/>
                <a:gd name="connsiteY0" fmla="*/ 380999 h 380999"/>
                <a:gd name="connsiteX1" fmla="*/ 95250 w 6324601"/>
                <a:gd name="connsiteY1" fmla="*/ 0 h 380999"/>
                <a:gd name="connsiteX2" fmla="*/ 6091328 w 6324601"/>
                <a:gd name="connsiteY2" fmla="*/ 8626 h 380999"/>
                <a:gd name="connsiteX3" fmla="*/ 6324601 w 6324601"/>
                <a:gd name="connsiteY3" fmla="*/ 380999 h 380999"/>
                <a:gd name="connsiteX4" fmla="*/ 0 w 6324601"/>
                <a:gd name="connsiteY4" fmla="*/ 380999 h 380999"/>
                <a:gd name="connsiteX0" fmla="*/ 0 w 6324601"/>
                <a:gd name="connsiteY0" fmla="*/ 380999 h 380999"/>
                <a:gd name="connsiteX1" fmla="*/ 267778 w 6324601"/>
                <a:gd name="connsiteY1" fmla="*/ 0 h 380999"/>
                <a:gd name="connsiteX2" fmla="*/ 6091328 w 6324601"/>
                <a:gd name="connsiteY2" fmla="*/ 8626 h 380999"/>
                <a:gd name="connsiteX3" fmla="*/ 6324601 w 6324601"/>
                <a:gd name="connsiteY3" fmla="*/ 380999 h 380999"/>
                <a:gd name="connsiteX4" fmla="*/ 0 w 6324601"/>
                <a:gd name="connsiteY4" fmla="*/ 380999 h 380999"/>
                <a:gd name="connsiteX0" fmla="*/ 0 w 6324601"/>
                <a:gd name="connsiteY0" fmla="*/ 380999 h 380999"/>
                <a:gd name="connsiteX1" fmla="*/ 267778 w 6324601"/>
                <a:gd name="connsiteY1" fmla="*/ 0 h 380999"/>
                <a:gd name="connsiteX2" fmla="*/ 6082701 w 6324601"/>
                <a:gd name="connsiteY2" fmla="*/ 17253 h 380999"/>
                <a:gd name="connsiteX3" fmla="*/ 6324601 w 6324601"/>
                <a:gd name="connsiteY3" fmla="*/ 380999 h 380999"/>
                <a:gd name="connsiteX4" fmla="*/ 0 w 6324601"/>
                <a:gd name="connsiteY4" fmla="*/ 380999 h 380999"/>
                <a:gd name="connsiteX0" fmla="*/ 0 w 6324601"/>
                <a:gd name="connsiteY0" fmla="*/ 389626 h 389626"/>
                <a:gd name="connsiteX1" fmla="*/ 267778 w 6324601"/>
                <a:gd name="connsiteY1" fmla="*/ 8627 h 389626"/>
                <a:gd name="connsiteX2" fmla="*/ 6048195 w 6324601"/>
                <a:gd name="connsiteY2" fmla="*/ 0 h 389626"/>
                <a:gd name="connsiteX3" fmla="*/ 6324601 w 6324601"/>
                <a:gd name="connsiteY3" fmla="*/ 389626 h 389626"/>
                <a:gd name="connsiteX4" fmla="*/ 0 w 6324601"/>
                <a:gd name="connsiteY4" fmla="*/ 389626 h 389626"/>
                <a:gd name="connsiteX0" fmla="*/ 0 w 6324601"/>
                <a:gd name="connsiteY0" fmla="*/ 406879 h 406879"/>
                <a:gd name="connsiteX1" fmla="*/ 267778 w 6324601"/>
                <a:gd name="connsiteY1" fmla="*/ 25880 h 406879"/>
                <a:gd name="connsiteX2" fmla="*/ 6022316 w 6324601"/>
                <a:gd name="connsiteY2" fmla="*/ 0 h 406879"/>
                <a:gd name="connsiteX3" fmla="*/ 6324601 w 6324601"/>
                <a:gd name="connsiteY3" fmla="*/ 406879 h 406879"/>
                <a:gd name="connsiteX4" fmla="*/ 0 w 6324601"/>
                <a:gd name="connsiteY4" fmla="*/ 406879 h 406879"/>
                <a:gd name="connsiteX0" fmla="*/ 0 w 6324601"/>
                <a:gd name="connsiteY0" fmla="*/ 381000 h 381000"/>
                <a:gd name="connsiteX1" fmla="*/ 267778 w 6324601"/>
                <a:gd name="connsiteY1" fmla="*/ 1 h 381000"/>
                <a:gd name="connsiteX2" fmla="*/ 6039569 w 6324601"/>
                <a:gd name="connsiteY2" fmla="*/ 0 h 381000"/>
                <a:gd name="connsiteX3" fmla="*/ 6324601 w 6324601"/>
                <a:gd name="connsiteY3" fmla="*/ 381000 h 381000"/>
                <a:gd name="connsiteX4" fmla="*/ 0 w 6324601"/>
                <a:gd name="connsiteY4" fmla="*/ 381000 h 381000"/>
                <a:gd name="connsiteX0" fmla="*/ 0 w 6324601"/>
                <a:gd name="connsiteY0" fmla="*/ 381000 h 381000"/>
                <a:gd name="connsiteX1" fmla="*/ 285030 w 6324601"/>
                <a:gd name="connsiteY1" fmla="*/ 1 h 381000"/>
                <a:gd name="connsiteX2" fmla="*/ 6039569 w 6324601"/>
                <a:gd name="connsiteY2" fmla="*/ 0 h 381000"/>
                <a:gd name="connsiteX3" fmla="*/ 6324601 w 6324601"/>
                <a:gd name="connsiteY3" fmla="*/ 381000 h 381000"/>
                <a:gd name="connsiteX4" fmla="*/ 0 w 6324601"/>
                <a:gd name="connsiteY4" fmla="*/ 381000 h 381000"/>
                <a:gd name="connsiteX0" fmla="*/ 0 w 6324601"/>
                <a:gd name="connsiteY0" fmla="*/ 381000 h 381000"/>
                <a:gd name="connsiteX1" fmla="*/ 302271 w 6324601"/>
                <a:gd name="connsiteY1" fmla="*/ 1 h 381000"/>
                <a:gd name="connsiteX2" fmla="*/ 6039569 w 6324601"/>
                <a:gd name="connsiteY2" fmla="*/ 0 h 381000"/>
                <a:gd name="connsiteX3" fmla="*/ 6324601 w 6324601"/>
                <a:gd name="connsiteY3" fmla="*/ 381000 h 381000"/>
                <a:gd name="connsiteX4" fmla="*/ 0 w 6324601"/>
                <a:gd name="connsiteY4" fmla="*/ 381000 h 381000"/>
                <a:gd name="connsiteX0" fmla="*/ 0 w 6324601"/>
                <a:gd name="connsiteY0" fmla="*/ 381000 h 381000"/>
                <a:gd name="connsiteX1" fmla="*/ 302271 w 6324601"/>
                <a:gd name="connsiteY1" fmla="*/ 1 h 381000"/>
                <a:gd name="connsiteX2" fmla="*/ 6013708 w 6324601"/>
                <a:gd name="connsiteY2" fmla="*/ 0 h 381000"/>
                <a:gd name="connsiteX3" fmla="*/ 6324601 w 6324601"/>
                <a:gd name="connsiteY3" fmla="*/ 381000 h 381000"/>
                <a:gd name="connsiteX4" fmla="*/ 0 w 6324601"/>
                <a:gd name="connsiteY4" fmla="*/ 381000 h 381000"/>
                <a:gd name="connsiteX0" fmla="*/ 0 w 6350462"/>
                <a:gd name="connsiteY0" fmla="*/ 381000 h 406121"/>
                <a:gd name="connsiteX1" fmla="*/ 302271 w 6350462"/>
                <a:gd name="connsiteY1" fmla="*/ 1 h 406121"/>
                <a:gd name="connsiteX2" fmla="*/ 6013708 w 6350462"/>
                <a:gd name="connsiteY2" fmla="*/ 0 h 406121"/>
                <a:gd name="connsiteX3" fmla="*/ 6350462 w 6350462"/>
                <a:gd name="connsiteY3" fmla="*/ 406121 h 406121"/>
                <a:gd name="connsiteX4" fmla="*/ 0 w 6350462"/>
                <a:gd name="connsiteY4" fmla="*/ 381000 h 406121"/>
                <a:gd name="connsiteX0" fmla="*/ 0 w 6376324"/>
                <a:gd name="connsiteY0" fmla="*/ 422869 h 422869"/>
                <a:gd name="connsiteX1" fmla="*/ 328133 w 6376324"/>
                <a:gd name="connsiteY1" fmla="*/ 1 h 422869"/>
                <a:gd name="connsiteX2" fmla="*/ 6039570 w 6376324"/>
                <a:gd name="connsiteY2" fmla="*/ 0 h 422869"/>
                <a:gd name="connsiteX3" fmla="*/ 6376324 w 6376324"/>
                <a:gd name="connsiteY3" fmla="*/ 406121 h 422869"/>
                <a:gd name="connsiteX4" fmla="*/ 0 w 6376324"/>
                <a:gd name="connsiteY4" fmla="*/ 422869 h 422869"/>
                <a:gd name="connsiteX0" fmla="*/ 0 w 6376324"/>
                <a:gd name="connsiteY0" fmla="*/ 422869 h 422869"/>
                <a:gd name="connsiteX1" fmla="*/ 328133 w 6376324"/>
                <a:gd name="connsiteY1" fmla="*/ 1 h 422869"/>
                <a:gd name="connsiteX2" fmla="*/ 6039570 w 6376324"/>
                <a:gd name="connsiteY2" fmla="*/ 0 h 422869"/>
                <a:gd name="connsiteX3" fmla="*/ 6376324 w 6376324"/>
                <a:gd name="connsiteY3" fmla="*/ 414494 h 422869"/>
                <a:gd name="connsiteX4" fmla="*/ 0 w 6376324"/>
                <a:gd name="connsiteY4" fmla="*/ 422869 h 422869"/>
                <a:gd name="connsiteX0" fmla="*/ 0 w 6393565"/>
                <a:gd name="connsiteY0" fmla="*/ 422869 h 422869"/>
                <a:gd name="connsiteX1" fmla="*/ 328133 w 6393565"/>
                <a:gd name="connsiteY1" fmla="*/ 1 h 422869"/>
                <a:gd name="connsiteX2" fmla="*/ 6039570 w 6393565"/>
                <a:gd name="connsiteY2" fmla="*/ 0 h 422869"/>
                <a:gd name="connsiteX3" fmla="*/ 6393565 w 6393565"/>
                <a:gd name="connsiteY3" fmla="*/ 422868 h 422869"/>
                <a:gd name="connsiteX4" fmla="*/ 0 w 6393565"/>
                <a:gd name="connsiteY4" fmla="*/ 422869 h 422869"/>
                <a:gd name="connsiteX0" fmla="*/ 0 w 6393565"/>
                <a:gd name="connsiteY0" fmla="*/ 422869 h 422869"/>
                <a:gd name="connsiteX1" fmla="*/ 328133 w 6393565"/>
                <a:gd name="connsiteY1" fmla="*/ 1 h 422869"/>
                <a:gd name="connsiteX2" fmla="*/ 6065432 w 6393565"/>
                <a:gd name="connsiteY2" fmla="*/ 0 h 422869"/>
                <a:gd name="connsiteX3" fmla="*/ 6393565 w 6393565"/>
                <a:gd name="connsiteY3" fmla="*/ 422868 h 422869"/>
                <a:gd name="connsiteX4" fmla="*/ 0 w 6393565"/>
                <a:gd name="connsiteY4" fmla="*/ 422869 h 422869"/>
                <a:gd name="connsiteX0" fmla="*/ 0 w 6419426"/>
                <a:gd name="connsiteY0" fmla="*/ 422869 h 431241"/>
                <a:gd name="connsiteX1" fmla="*/ 328133 w 6419426"/>
                <a:gd name="connsiteY1" fmla="*/ 1 h 431241"/>
                <a:gd name="connsiteX2" fmla="*/ 6065432 w 6419426"/>
                <a:gd name="connsiteY2" fmla="*/ 0 h 431241"/>
                <a:gd name="connsiteX3" fmla="*/ 6419426 w 6419426"/>
                <a:gd name="connsiteY3" fmla="*/ 431241 h 431241"/>
                <a:gd name="connsiteX4" fmla="*/ 0 w 6419426"/>
                <a:gd name="connsiteY4" fmla="*/ 422869 h 431241"/>
                <a:gd name="connsiteX0" fmla="*/ 0 w 6436667"/>
                <a:gd name="connsiteY0" fmla="*/ 422869 h 431241"/>
                <a:gd name="connsiteX1" fmla="*/ 345374 w 6436667"/>
                <a:gd name="connsiteY1" fmla="*/ 1 h 431241"/>
                <a:gd name="connsiteX2" fmla="*/ 6082673 w 6436667"/>
                <a:gd name="connsiteY2" fmla="*/ 0 h 431241"/>
                <a:gd name="connsiteX3" fmla="*/ 6436667 w 6436667"/>
                <a:gd name="connsiteY3" fmla="*/ 431241 h 431241"/>
                <a:gd name="connsiteX4" fmla="*/ 0 w 6436667"/>
                <a:gd name="connsiteY4" fmla="*/ 422869 h 431241"/>
                <a:gd name="connsiteX0" fmla="*/ 0 w 6436667"/>
                <a:gd name="connsiteY0" fmla="*/ 422869 h 431241"/>
                <a:gd name="connsiteX1" fmla="*/ 345374 w 6436667"/>
                <a:gd name="connsiteY1" fmla="*/ 1 h 431241"/>
                <a:gd name="connsiteX2" fmla="*/ 6074052 w 6436667"/>
                <a:gd name="connsiteY2" fmla="*/ 0 h 431241"/>
                <a:gd name="connsiteX3" fmla="*/ 6436667 w 6436667"/>
                <a:gd name="connsiteY3" fmla="*/ 431241 h 431241"/>
                <a:gd name="connsiteX4" fmla="*/ 0 w 6436667"/>
                <a:gd name="connsiteY4" fmla="*/ 422869 h 431241"/>
                <a:gd name="connsiteX0" fmla="*/ 0 w 6453908"/>
                <a:gd name="connsiteY0" fmla="*/ 422869 h 431241"/>
                <a:gd name="connsiteX1" fmla="*/ 362615 w 6453908"/>
                <a:gd name="connsiteY1" fmla="*/ 1 h 431241"/>
                <a:gd name="connsiteX2" fmla="*/ 6091293 w 6453908"/>
                <a:gd name="connsiteY2" fmla="*/ 0 h 431241"/>
                <a:gd name="connsiteX3" fmla="*/ 6453908 w 6453908"/>
                <a:gd name="connsiteY3" fmla="*/ 431241 h 431241"/>
                <a:gd name="connsiteX4" fmla="*/ 0 w 6453908"/>
                <a:gd name="connsiteY4" fmla="*/ 422869 h 43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3908" h="431241">
                  <a:moveTo>
                    <a:pt x="0" y="422869"/>
                  </a:moveTo>
                  <a:lnTo>
                    <a:pt x="362615" y="1"/>
                  </a:lnTo>
                  <a:lnTo>
                    <a:pt x="6091293" y="0"/>
                  </a:lnTo>
                  <a:lnTo>
                    <a:pt x="6453908" y="431241"/>
                  </a:lnTo>
                  <a:lnTo>
                    <a:pt x="0" y="422869"/>
                  </a:lnTo>
                  <a:close/>
                </a:path>
              </a:pathLst>
            </a:cu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3400" y="5847513"/>
              <a:ext cx="4408243" cy="454600"/>
            </a:xfrm>
            <a:prstGeom prst="rect">
              <a:avLst/>
            </a:prstGeom>
            <a:solidFill>
              <a:srgbClr val="FFFFFF"/>
            </a:solidFill>
          </p:spPr>
          <p:txBody>
            <a:bodyPr wrap="square" rtlCol="0">
              <a:spAutoFit/>
            </a:bodyPr>
            <a:lstStyle/>
            <a:p>
              <a:endParaRPr lang="en-US" dirty="0"/>
            </a:p>
          </p:txBody>
        </p:sp>
        <p:grpSp>
          <p:nvGrpSpPr>
            <p:cNvPr id="24" name="Group 23"/>
            <p:cNvGrpSpPr/>
            <p:nvPr/>
          </p:nvGrpSpPr>
          <p:grpSpPr>
            <a:xfrm>
              <a:off x="1026931" y="2286000"/>
              <a:ext cx="3421180" cy="3040050"/>
              <a:chOff x="1584960" y="2133600"/>
              <a:chExt cx="5440680" cy="3810000"/>
            </a:xfrm>
          </p:grpSpPr>
          <p:grpSp>
            <p:nvGrpSpPr>
              <p:cNvPr id="25" name="Group 24"/>
              <p:cNvGrpSpPr/>
              <p:nvPr/>
            </p:nvGrpSpPr>
            <p:grpSpPr>
              <a:xfrm>
                <a:off x="1584960" y="2133600"/>
                <a:ext cx="5440680" cy="3810000"/>
                <a:chOff x="3276600" y="2133600"/>
                <a:chExt cx="2057400" cy="1447800"/>
              </a:xfrm>
            </p:grpSpPr>
            <p:sp>
              <p:nvSpPr>
                <p:cNvPr id="29" name="Isosceles Triangle 28"/>
                <p:cNvSpPr/>
                <p:nvPr/>
              </p:nvSpPr>
              <p:spPr>
                <a:xfrm>
                  <a:off x="3276600" y="2133600"/>
                  <a:ext cx="2057400" cy="14478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p:cNvSpPr/>
                <p:nvPr/>
              </p:nvSpPr>
              <p:spPr>
                <a:xfrm>
                  <a:off x="3858393" y="2184000"/>
                  <a:ext cx="893814" cy="62262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6" name="Isosceles Triangle 25"/>
              <p:cNvSpPr/>
              <p:nvPr/>
            </p:nvSpPr>
            <p:spPr>
              <a:xfrm>
                <a:off x="3780541" y="2362007"/>
                <a:ext cx="1049519" cy="73122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Isosceles Triangle 26"/>
              <p:cNvSpPr/>
              <p:nvPr/>
            </p:nvSpPr>
            <p:spPr>
              <a:xfrm>
                <a:off x="3924749" y="2457557"/>
                <a:ext cx="761103" cy="531797"/>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Oval 27"/>
              <p:cNvSpPr/>
              <p:nvPr/>
            </p:nvSpPr>
            <p:spPr>
              <a:xfrm>
                <a:off x="4130204" y="2648512"/>
                <a:ext cx="350192" cy="6041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sp>
        <p:nvSpPr>
          <p:cNvPr id="37" name="Minus 36"/>
          <p:cNvSpPr/>
          <p:nvPr/>
        </p:nvSpPr>
        <p:spPr>
          <a:xfrm>
            <a:off x="4114800" y="4943336"/>
            <a:ext cx="8595360" cy="8586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10058400" y="3429000"/>
            <a:ext cx="1371600" cy="1066800"/>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SzPct val="65000"/>
              <a:buFontTx/>
              <a:buNone/>
              <a:defRPr sz="2200" b="1" kern="1200" baseline="0">
                <a:solidFill>
                  <a:schemeClr val="tx1"/>
                </a:solidFill>
                <a:latin typeface="Palatino Linotype" pitchFamily="18" charset="0"/>
                <a:ea typeface="+mn-ea"/>
                <a:cs typeface="+mn-cs"/>
              </a:defRPr>
            </a:lvl1pPr>
            <a:lvl2pPr marL="457200" indent="0" algn="l" defTabSz="914400" rtl="0" eaLnBrk="1" latinLnBrk="0" hangingPunct="1">
              <a:spcBef>
                <a:spcPct val="20000"/>
              </a:spcBef>
              <a:buClr>
                <a:srgbClr val="C00000"/>
              </a:buClr>
              <a:buSzPct val="100000"/>
              <a:buFont typeface="Webdings" pitchFamily="18" charset="2"/>
              <a:buNone/>
              <a:defRPr sz="2000" b="1" kern="1200">
                <a:solidFill>
                  <a:schemeClr val="tx1"/>
                </a:solidFill>
                <a:latin typeface="Palatino Linotype" pitchFamily="18" charset="0"/>
                <a:ea typeface="+mn-ea"/>
                <a:cs typeface="+mn-cs"/>
              </a:defRPr>
            </a:lvl2pPr>
            <a:lvl3pPr marL="914400" indent="0" algn="l" defTabSz="914400" rtl="0" eaLnBrk="1" latinLnBrk="0" hangingPunct="1">
              <a:spcBef>
                <a:spcPct val="20000"/>
              </a:spcBef>
              <a:buSzPct val="75000"/>
              <a:buFontTx/>
              <a:buNone/>
              <a:defRPr sz="1800" b="1" kern="1200">
                <a:solidFill>
                  <a:schemeClr val="tx1"/>
                </a:solidFill>
                <a:latin typeface="Palatino Linotype" pitchFamily="18" charset="0"/>
                <a:ea typeface="+mn-ea"/>
                <a:cs typeface="+mn-cs"/>
              </a:defRPr>
            </a:lvl3pPr>
            <a:lvl4pPr marL="1371600" indent="0" algn="l" defTabSz="914400" rtl="0" eaLnBrk="1" latinLnBrk="0" hangingPunct="1">
              <a:spcBef>
                <a:spcPct val="20000"/>
              </a:spcBef>
              <a:buClr>
                <a:srgbClr val="000099"/>
              </a:buClr>
              <a:buFont typeface="Arial" pitchFamily="34" charset="0"/>
              <a:buNone/>
              <a:defRPr sz="1600" b="1" kern="1200">
                <a:solidFill>
                  <a:schemeClr val="tx1"/>
                </a:solidFill>
                <a:latin typeface="Palatino Linotype" pitchFamily="18" charset="0"/>
                <a:ea typeface="+mn-ea"/>
                <a:cs typeface="+mn-cs"/>
              </a:defRPr>
            </a:lvl4pPr>
            <a:lvl5pPr marL="1828800" indent="0" algn="l" defTabSz="914400" rtl="0" eaLnBrk="1" latinLnBrk="0" hangingPunct="1">
              <a:spcBef>
                <a:spcPct val="20000"/>
              </a:spcBef>
              <a:buClr>
                <a:srgbClr val="006600"/>
              </a:buClr>
              <a:buSzPct val="75000"/>
              <a:buFont typeface="Wingdings 3" pitchFamily="18" charset="2"/>
              <a:buNone/>
              <a:defRPr sz="1600" b="1" kern="1200">
                <a:solidFill>
                  <a:schemeClr val="tx1"/>
                </a:solidFill>
                <a:latin typeface="Palatino Linotype" pitchFamily="18"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t>Hearing Disability </a:t>
            </a:r>
            <a:r>
              <a:rPr lang="en-US" sz="2400" dirty="0" smtClean="0"/>
              <a:t>3.6%</a:t>
            </a:r>
            <a:endParaRPr lang="en-US" sz="2400" dirty="0"/>
          </a:p>
        </p:txBody>
      </p:sp>
      <p:sp>
        <p:nvSpPr>
          <p:cNvPr id="7" name="Title 6"/>
          <p:cNvSpPr>
            <a:spLocks noGrp="1"/>
          </p:cNvSpPr>
          <p:nvPr>
            <p:ph type="title"/>
          </p:nvPr>
        </p:nvSpPr>
        <p:spPr/>
        <p:txBody>
          <a:bodyPr>
            <a:normAutofit/>
          </a:bodyPr>
          <a:lstStyle/>
          <a:p>
            <a:r>
              <a:rPr lang="en-US" dirty="0"/>
              <a:t>Estimated Prevalence </a:t>
            </a:r>
            <a:r>
              <a:rPr lang="en-US" dirty="0" smtClean="0"/>
              <a:t>of Hearing </a:t>
            </a:r>
            <a:r>
              <a:rPr lang="en-US" dirty="0"/>
              <a:t>Loss by Type</a:t>
            </a:r>
          </a:p>
        </p:txBody>
      </p:sp>
      <p:sp>
        <p:nvSpPr>
          <p:cNvPr id="33" name="TextBox 32"/>
          <p:cNvSpPr txBox="1"/>
          <p:nvPr/>
        </p:nvSpPr>
        <p:spPr>
          <a:xfrm>
            <a:off x="3352800" y="6400800"/>
            <a:ext cx="8763000" cy="369332"/>
          </a:xfrm>
          <a:prstGeom prst="rect">
            <a:avLst/>
          </a:prstGeom>
          <a:noFill/>
        </p:spPr>
        <p:txBody>
          <a:bodyPr wrap="square" rtlCol="0">
            <a:spAutoFit/>
          </a:bodyPr>
          <a:lstStyle/>
          <a:p>
            <a:pPr algn="r"/>
            <a:r>
              <a:rPr lang="en-US" dirty="0"/>
              <a:t>(National Center for Health Statistics, </a:t>
            </a:r>
            <a:r>
              <a:rPr lang="en-US" dirty="0" smtClean="0"/>
              <a:t>2012, 2015</a:t>
            </a:r>
            <a:r>
              <a:rPr lang="en-US" dirty="0"/>
              <a:t>; US Census Bureau, 2012, </a:t>
            </a:r>
            <a:r>
              <a:rPr lang="en-US" dirty="0" smtClean="0"/>
              <a:t>2017)</a:t>
            </a:r>
            <a:endParaRPr lang="en-US" dirty="0"/>
          </a:p>
        </p:txBody>
      </p:sp>
      <p:grpSp>
        <p:nvGrpSpPr>
          <p:cNvPr id="3" name="Group 2"/>
          <p:cNvGrpSpPr/>
          <p:nvPr/>
        </p:nvGrpSpPr>
        <p:grpSpPr>
          <a:xfrm>
            <a:off x="685800" y="3242471"/>
            <a:ext cx="4114800" cy="2203704"/>
            <a:chOff x="685800" y="3522683"/>
            <a:chExt cx="4114800" cy="2203704"/>
          </a:xfrm>
        </p:grpSpPr>
        <p:sp>
          <p:nvSpPr>
            <p:cNvPr id="39" name="Minus 38"/>
            <p:cNvSpPr/>
            <p:nvPr/>
          </p:nvSpPr>
          <p:spPr>
            <a:xfrm>
              <a:off x="685800" y="3937812"/>
              <a:ext cx="4114800" cy="8586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39"/>
            <p:cNvSpPr/>
            <p:nvPr/>
          </p:nvSpPr>
          <p:spPr>
            <a:xfrm rot="3158059">
              <a:off x="3652766" y="4581602"/>
              <a:ext cx="2203704" cy="8586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Striped Right Arrow 51"/>
          <p:cNvSpPr/>
          <p:nvPr/>
        </p:nvSpPr>
        <p:spPr>
          <a:xfrm rot="16200000" flipV="1">
            <a:off x="8496904" y="3505805"/>
            <a:ext cx="2322891" cy="571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4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Assistive Technologies</a:t>
            </a:r>
            <a:endParaRPr lang="en-US" dirty="0"/>
          </a:p>
        </p:txBody>
      </p:sp>
      <p:sp>
        <p:nvSpPr>
          <p:cNvPr id="5" name="Text Placeholder 4"/>
          <p:cNvSpPr>
            <a:spLocks noGrp="1"/>
          </p:cNvSpPr>
          <p:nvPr>
            <p:ph type="body" idx="1"/>
          </p:nvPr>
        </p:nvSpPr>
        <p:spPr/>
        <p:txBody>
          <a:bodyPr/>
          <a:lstStyle/>
          <a:p>
            <a:r>
              <a:rPr lang="en-US" dirty="0" smtClean="0"/>
              <a:t>Hearing Aids</a:t>
            </a:r>
            <a:endParaRPr lang="en-US" dirty="0"/>
          </a:p>
        </p:txBody>
      </p:sp>
      <p:sp>
        <p:nvSpPr>
          <p:cNvPr id="6" name="Content Placeholder 5"/>
          <p:cNvSpPr>
            <a:spLocks noGrp="1"/>
          </p:cNvSpPr>
          <p:nvPr>
            <p:ph sz="half" idx="2"/>
          </p:nvPr>
        </p:nvSpPr>
        <p:spPr/>
        <p:txBody>
          <a:bodyPr>
            <a:normAutofit/>
          </a:bodyPr>
          <a:lstStyle/>
          <a:p>
            <a:r>
              <a:rPr lang="en-US" sz="2000" dirty="0"/>
              <a:t>Programmed to amplify natural sounds to match hearing threshold.</a:t>
            </a:r>
          </a:p>
          <a:p>
            <a:r>
              <a:rPr lang="en-US" sz="2000" dirty="0"/>
              <a:t>Increase stimulation to damaged portions of the ear.</a:t>
            </a:r>
          </a:p>
          <a:p>
            <a:r>
              <a:rPr lang="en-US" sz="2000" dirty="0"/>
              <a:t>Less effective for higher frequencies.</a:t>
            </a:r>
          </a:p>
          <a:p>
            <a:r>
              <a:rPr lang="en-US" sz="2000" dirty="0"/>
              <a:t>Effectiveness decreases as hearing loss increases.</a:t>
            </a:r>
          </a:p>
        </p:txBody>
      </p:sp>
      <p:sp>
        <p:nvSpPr>
          <p:cNvPr id="7" name="Text Placeholder 6"/>
          <p:cNvSpPr>
            <a:spLocks noGrp="1"/>
          </p:cNvSpPr>
          <p:nvPr>
            <p:ph type="body" sz="quarter" idx="3"/>
          </p:nvPr>
        </p:nvSpPr>
        <p:spPr/>
        <p:txBody>
          <a:bodyPr/>
          <a:lstStyle/>
          <a:p>
            <a:r>
              <a:rPr lang="en-US" dirty="0" smtClean="0"/>
              <a:t>Cochlear Implants</a:t>
            </a:r>
            <a:endParaRPr lang="en-US" dirty="0"/>
          </a:p>
        </p:txBody>
      </p:sp>
      <p:sp>
        <p:nvSpPr>
          <p:cNvPr id="8" name="Content Placeholder 7"/>
          <p:cNvSpPr>
            <a:spLocks noGrp="1"/>
          </p:cNvSpPr>
          <p:nvPr>
            <p:ph sz="quarter" idx="4"/>
          </p:nvPr>
        </p:nvSpPr>
        <p:spPr/>
        <p:txBody>
          <a:bodyPr>
            <a:normAutofit/>
          </a:bodyPr>
          <a:lstStyle/>
          <a:p>
            <a:r>
              <a:rPr lang="en-US" sz="2000" dirty="0"/>
              <a:t>Convert natural sounds to electrical impulses.</a:t>
            </a:r>
          </a:p>
          <a:p>
            <a:r>
              <a:rPr lang="en-US" sz="2000" dirty="0"/>
              <a:t>Bypass damaged portions of the ear to stimulate the auditory nerve.</a:t>
            </a:r>
          </a:p>
          <a:p>
            <a:r>
              <a:rPr lang="en-US" sz="2000" dirty="0"/>
              <a:t>Less effective for lower frequencies.</a:t>
            </a:r>
          </a:p>
          <a:p>
            <a:r>
              <a:rPr lang="en-US" sz="2000" dirty="0"/>
              <a:t>Effectiveness may vary considerably.</a:t>
            </a:r>
          </a:p>
        </p:txBody>
      </p:sp>
      <p:sp>
        <p:nvSpPr>
          <p:cNvPr id="9" name="TextBox 8"/>
          <p:cNvSpPr txBox="1"/>
          <p:nvPr/>
        </p:nvSpPr>
        <p:spPr>
          <a:xfrm>
            <a:off x="4049500" y="5181600"/>
            <a:ext cx="4093000"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Neither option restores normal hearing.</a:t>
            </a:r>
          </a:p>
        </p:txBody>
      </p:sp>
      <p:pic>
        <p:nvPicPr>
          <p:cNvPr id="49154" name="Picture 2" descr="http://4.bp.blogspot.com/_18aSpTeNLhw/TKDmeEWNIlI/AAAAAAAADPw/GPfd73053r8/s1600/IMG_5887.JPG"/>
          <p:cNvPicPr>
            <a:picLocks noChangeAspect="1" noChangeArrowheads="1"/>
          </p:cNvPicPr>
          <p:nvPr/>
        </p:nvPicPr>
        <p:blipFill>
          <a:blip r:embed="rId3" cstate="print">
            <a:extLst/>
          </a:blip>
          <a:srcRect/>
          <a:stretch>
            <a:fillRect/>
          </a:stretch>
        </p:blipFill>
        <p:spPr bwMode="auto">
          <a:xfrm>
            <a:off x="1447800" y="4970966"/>
            <a:ext cx="2460098" cy="1658434"/>
          </a:xfrm>
          <a:prstGeom prst="rect">
            <a:avLst/>
          </a:prstGeom>
          <a:noFill/>
        </p:spPr>
      </p:pic>
      <p:pic>
        <p:nvPicPr>
          <p:cNvPr id="49156" name="Picture 4" descr="https://static-secure.guim.co.uk/sys-images/Guardian/Pix/pictures/2014/3/13/1394707414231/Oliver-Campbell-who-has-b-014.jpg"/>
          <p:cNvPicPr>
            <a:picLocks noChangeAspect="1" noChangeArrowheads="1"/>
          </p:cNvPicPr>
          <p:nvPr/>
        </p:nvPicPr>
        <p:blipFill>
          <a:blip r:embed="rId4" cstate="print">
            <a:extLst/>
          </a:blip>
          <a:srcRect/>
          <a:stretch>
            <a:fillRect/>
          </a:stretch>
        </p:blipFill>
        <p:spPr bwMode="auto">
          <a:xfrm>
            <a:off x="8305800" y="4572000"/>
            <a:ext cx="2384858" cy="2056950"/>
          </a:xfrm>
          <a:prstGeom prst="rect">
            <a:avLst/>
          </a:prstGeom>
          <a:noFill/>
        </p:spPr>
      </p:pic>
    </p:spTree>
    <p:extLst>
      <p:ext uri="{BB962C8B-B14F-4D97-AF65-F5344CB8AC3E}">
        <p14:creationId xmlns:p14="http://schemas.microsoft.com/office/powerpoint/2010/main" val="296249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Cochlear Implant Simulation</a:t>
            </a:r>
            <a:endParaRPr lang="en-US" dirty="0"/>
          </a:p>
        </p:txBody>
      </p:sp>
      <p:sp>
        <p:nvSpPr>
          <p:cNvPr id="3" name="Content Placeholder 4"/>
          <p:cNvSpPr>
            <a:spLocks noGrp="1"/>
          </p:cNvSpPr>
          <p:nvPr>
            <p:ph idx="1"/>
          </p:nvPr>
        </p:nvSpPr>
        <p:spPr>
          <a:xfrm rot="5400000">
            <a:off x="8382000" y="3962400"/>
            <a:ext cx="5334000" cy="457200"/>
          </a:xfrm>
        </p:spPr>
        <p:txBody>
          <a:bodyPr>
            <a:noAutofit/>
          </a:bodyPr>
          <a:lstStyle/>
          <a:p>
            <a:pPr algn="ctr">
              <a:buNone/>
            </a:pPr>
            <a:r>
              <a:rPr lang="en-US" sz="2600" dirty="0" smtClean="0">
                <a:hlinkClick r:id="rId4"/>
              </a:rPr>
              <a:t>youtube.com/embed/SpKKYBkJ9Hw</a:t>
            </a:r>
            <a:r>
              <a:rPr lang="en-US" sz="2600" dirty="0" smtClean="0"/>
              <a:t> </a:t>
            </a:r>
            <a:endParaRPr lang="en-US" sz="2600" dirty="0"/>
          </a:p>
        </p:txBody>
      </p:sp>
      <p:pic>
        <p:nvPicPr>
          <p:cNvPr id="2" name="SpKKYBkJ9Hw"/>
          <p:cNvPicPr>
            <a:picLocks noRot="1" noChangeAspect="1"/>
          </p:cNvPicPr>
          <p:nvPr>
            <a:videoFile r:link="rId1"/>
          </p:nvPr>
        </p:nvPicPr>
        <p:blipFill>
          <a:blip r:embed="rId5"/>
          <a:stretch>
            <a:fillRect/>
          </a:stretch>
        </p:blipFill>
        <p:spPr>
          <a:xfrm>
            <a:off x="1405128" y="1585912"/>
            <a:ext cx="9381744" cy="5277232"/>
          </a:xfrm>
          <a:prstGeom prst="rect">
            <a:avLst/>
          </a:prstGeom>
        </p:spPr>
      </p:pic>
    </p:spTree>
    <p:extLst>
      <p:ext uri="{BB962C8B-B14F-4D97-AF65-F5344CB8AC3E}">
        <p14:creationId xmlns:p14="http://schemas.microsoft.com/office/powerpoint/2010/main" val="1025552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Methods of Communicating</a:t>
            </a:r>
          </a:p>
        </p:txBody>
      </p:sp>
      <p:sp>
        <p:nvSpPr>
          <p:cNvPr id="3" name="Content Placeholder 2"/>
          <p:cNvSpPr>
            <a:spLocks noGrp="1"/>
          </p:cNvSpPr>
          <p:nvPr>
            <p:ph sz="quarter" idx="1"/>
          </p:nvPr>
        </p:nvSpPr>
        <p:spPr>
          <a:xfrm>
            <a:off x="816864" y="1600200"/>
            <a:ext cx="10871200" cy="4953000"/>
          </a:xfrm>
        </p:spPr>
        <p:txBody>
          <a:bodyPr>
            <a:normAutofit lnSpcReduction="10000"/>
          </a:bodyPr>
          <a:lstStyle/>
          <a:p>
            <a:r>
              <a:rPr lang="en-US" dirty="0"/>
              <a:t>American Sign Language (ASL)</a:t>
            </a:r>
          </a:p>
          <a:p>
            <a:pPr lvl="1"/>
            <a:r>
              <a:rPr lang="en-US" dirty="0"/>
              <a:t>Linguistically complete, natural language with vocabulary, syntax, and grammar that are distinct from English.</a:t>
            </a:r>
          </a:p>
          <a:p>
            <a:r>
              <a:rPr lang="en-US" dirty="0"/>
              <a:t>Speechreading</a:t>
            </a:r>
          </a:p>
          <a:p>
            <a:pPr lvl="1"/>
            <a:r>
              <a:rPr lang="en-US" dirty="0"/>
              <a:t>Combined use of </a:t>
            </a:r>
            <a:r>
              <a:rPr lang="en-US" dirty="0" err="1"/>
              <a:t>lipreading</a:t>
            </a:r>
            <a:r>
              <a:rPr lang="en-US" dirty="0"/>
              <a:t>, residual hearing, and other natural cues to improve comprehension of spoken English.</a:t>
            </a:r>
          </a:p>
          <a:p>
            <a:r>
              <a:rPr lang="en-US" dirty="0" smtClean="0"/>
              <a:t>Manually </a:t>
            </a:r>
            <a:r>
              <a:rPr lang="en-US" dirty="0"/>
              <a:t>Coded English (MCE)</a:t>
            </a:r>
          </a:p>
          <a:p>
            <a:pPr lvl="1"/>
            <a:r>
              <a:rPr lang="en-US" dirty="0"/>
              <a:t>Invented communication systems that visually represent linguistically incomplete English (most common is SEE2).</a:t>
            </a:r>
          </a:p>
          <a:p>
            <a:r>
              <a:rPr lang="en-US" dirty="0"/>
              <a:t>Simultaneous Communication (</a:t>
            </a:r>
            <a:r>
              <a:rPr lang="en-US" dirty="0" err="1" smtClean="0"/>
              <a:t>SimCom</a:t>
            </a:r>
            <a:r>
              <a:rPr lang="en-US" dirty="0"/>
              <a:t>)</a:t>
            </a:r>
          </a:p>
          <a:p>
            <a:pPr lvl="1"/>
            <a:r>
              <a:rPr lang="en-US" dirty="0"/>
              <a:t>Use of speech and any form of MCE at the same time</a:t>
            </a:r>
            <a:r>
              <a:rPr lang="en-US" dirty="0" smtClean="0"/>
              <a:t>.</a:t>
            </a:r>
            <a:endParaRPr lang="en-US" dirty="0"/>
          </a:p>
        </p:txBody>
      </p:sp>
    </p:spTree>
    <p:extLst>
      <p:ext uri="{BB962C8B-B14F-4D97-AF65-F5344CB8AC3E}">
        <p14:creationId xmlns:p14="http://schemas.microsoft.com/office/powerpoint/2010/main" val="113967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and Communication</a:t>
            </a:r>
          </a:p>
        </p:txBody>
      </p:sp>
      <p:sp>
        <p:nvSpPr>
          <p:cNvPr id="3" name="Content Placeholder 2"/>
          <p:cNvSpPr>
            <a:spLocks noGrp="1"/>
          </p:cNvSpPr>
          <p:nvPr>
            <p:ph sz="quarter" idx="1"/>
          </p:nvPr>
        </p:nvSpPr>
        <p:spPr/>
        <p:txBody>
          <a:bodyPr/>
          <a:lstStyle/>
          <a:p>
            <a:r>
              <a:rPr lang="en-US" dirty="0"/>
              <a:t>Historically, hearing people have viewed signed languages as inferior to spoken languages.</a:t>
            </a:r>
          </a:p>
          <a:p>
            <a:r>
              <a:rPr lang="en-US" dirty="0"/>
              <a:t>Current research shows that signed languages like ASL are linguistically equal in complexity and communication potential.</a:t>
            </a:r>
          </a:p>
          <a:p>
            <a:r>
              <a:rPr lang="en-US" dirty="0"/>
              <a:t>Research clearly demonstrates that learning sign language does not harm speech development</a:t>
            </a:r>
            <a:r>
              <a:rPr lang="en-US" dirty="0" smtClean="0"/>
              <a:t>. </a:t>
            </a:r>
          </a:p>
          <a:p>
            <a:r>
              <a:rPr lang="en-US" dirty="0" smtClean="0"/>
              <a:t>Research also suggests that learning sign language may help speech development.</a:t>
            </a:r>
            <a:endParaRPr lang="en-US" dirty="0"/>
          </a:p>
        </p:txBody>
      </p:sp>
    </p:spTree>
    <p:extLst>
      <p:ext uri="{BB962C8B-B14F-4D97-AF65-F5344CB8AC3E}">
        <p14:creationId xmlns:p14="http://schemas.microsoft.com/office/powerpoint/2010/main" val="2597285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Fluency/Dysfluency</a:t>
            </a:r>
          </a:p>
        </p:txBody>
      </p:sp>
      <p:sp>
        <p:nvSpPr>
          <p:cNvPr id="3" name="Content Placeholder 2"/>
          <p:cNvSpPr>
            <a:spLocks noGrp="1"/>
          </p:cNvSpPr>
          <p:nvPr>
            <p:ph sz="quarter" idx="1"/>
          </p:nvPr>
        </p:nvSpPr>
        <p:spPr/>
        <p:txBody>
          <a:bodyPr>
            <a:normAutofit/>
          </a:bodyPr>
          <a:lstStyle/>
          <a:p>
            <a:r>
              <a:rPr lang="en-US" dirty="0" smtClean="0"/>
              <a:t>Deaf people may not be fully fluent in a first language due to language deprivation or delayed language exposure as a child.</a:t>
            </a:r>
          </a:p>
          <a:p>
            <a:r>
              <a:rPr lang="en-US" dirty="0" smtClean="0"/>
              <a:t>Deaf people with mental illness are more likely to have dysfluency.</a:t>
            </a:r>
          </a:p>
          <a:p>
            <a:r>
              <a:rPr lang="en-US" dirty="0"/>
              <a:t>Deaf people may have a low reading level or be functionally illiterate due to delayed language exposure/language deprivation and inadequate education.</a:t>
            </a:r>
            <a:endParaRPr lang="en-US" dirty="0" smtClean="0"/>
          </a:p>
          <a:p>
            <a:r>
              <a:rPr lang="en-US" dirty="0" smtClean="0"/>
              <a:t>The average high school graduate reads just below a 4</a:t>
            </a:r>
            <a:r>
              <a:rPr lang="en-US" baseline="30000" dirty="0" smtClean="0"/>
              <a:t>th</a:t>
            </a:r>
            <a:r>
              <a:rPr lang="en-US" dirty="0" smtClean="0"/>
              <a:t>-grade level.</a:t>
            </a:r>
            <a:endParaRPr lang="en-US" dirty="0"/>
          </a:p>
        </p:txBody>
      </p:sp>
    </p:spTree>
    <p:extLst>
      <p:ext uri="{BB962C8B-B14F-4D97-AF65-F5344CB8AC3E}">
        <p14:creationId xmlns:p14="http://schemas.microsoft.com/office/powerpoint/2010/main" val="50344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noAutofit/>
          </a:bodyPr>
          <a:lstStyle/>
          <a:p>
            <a:r>
              <a:rPr lang="en-US" sz="4100" dirty="0"/>
              <a:t>Deaf Mental Health Services Parity</a:t>
            </a:r>
          </a:p>
        </p:txBody>
      </p:sp>
    </p:spTree>
    <p:extLst>
      <p:ext uri="{BB962C8B-B14F-4D97-AF65-F5344CB8AC3E}">
        <p14:creationId xmlns:p14="http://schemas.microsoft.com/office/powerpoint/2010/main" val="10914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1905000" y="1600200"/>
            <a:ext cx="8458200" cy="4876800"/>
          </a:xfrm>
        </p:spPr>
        <p:txBody>
          <a:bodyPr>
            <a:noAutofit/>
          </a:bodyPr>
          <a:lstStyle/>
          <a:p>
            <a:pPr>
              <a:spcAft>
                <a:spcPts val="1200"/>
              </a:spcAft>
            </a:pPr>
            <a:r>
              <a:rPr lang="en-US" sz="3200" dirty="0"/>
              <a:t>Introduction to Hearing Loss</a:t>
            </a:r>
          </a:p>
          <a:p>
            <a:pPr>
              <a:spcAft>
                <a:spcPts val="1200"/>
              </a:spcAft>
            </a:pPr>
            <a:r>
              <a:rPr lang="en-US" sz="3200" dirty="0"/>
              <a:t>Deaf Mental Health Services Parity</a:t>
            </a:r>
          </a:p>
          <a:p>
            <a:pPr>
              <a:spcAft>
                <a:spcPts val="1200"/>
              </a:spcAft>
            </a:pPr>
            <a:r>
              <a:rPr lang="en-US" sz="3200" dirty="0"/>
              <a:t>Serving Deaf Consumers: Overcoming Barriers</a:t>
            </a:r>
          </a:p>
          <a:p>
            <a:pPr>
              <a:spcAft>
                <a:spcPts val="1200"/>
              </a:spcAft>
            </a:pPr>
            <a:r>
              <a:rPr lang="en-US" sz="3200" dirty="0"/>
              <a:t>The DMH Deaf Services System: Access and Standards of Care</a:t>
            </a:r>
          </a:p>
        </p:txBody>
      </p:sp>
    </p:spTree>
    <p:extLst>
      <p:ext uri="{BB962C8B-B14F-4D97-AF65-F5344CB8AC3E}">
        <p14:creationId xmlns:p14="http://schemas.microsoft.com/office/powerpoint/2010/main" val="38877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Deaf Mental Health</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sz="3000" dirty="0"/>
              <a:t>Deaf and hard of hearing </a:t>
            </a:r>
            <a:r>
              <a:rPr lang="en-US" sz="3000" dirty="0" smtClean="0"/>
              <a:t>adults have </a:t>
            </a:r>
            <a:r>
              <a:rPr lang="en-US" sz="3000" dirty="0"/>
              <a:t>at least the same prevalence of mental illness as hearing people.</a:t>
            </a:r>
          </a:p>
          <a:p>
            <a:pPr>
              <a:lnSpc>
                <a:spcPct val="120000"/>
              </a:lnSpc>
            </a:pPr>
            <a:r>
              <a:rPr lang="en-US" sz="3000" dirty="0"/>
              <a:t>Children with hearing loss have significantly higher rates of behavior problems and mental illness than their peers.</a:t>
            </a:r>
          </a:p>
          <a:p>
            <a:pPr>
              <a:lnSpc>
                <a:spcPct val="120000"/>
              </a:lnSpc>
            </a:pPr>
            <a:r>
              <a:rPr lang="en-US" sz="3000" dirty="0"/>
              <a:t>Deaf and hard of hearing experience </a:t>
            </a:r>
            <a:r>
              <a:rPr lang="en-US" sz="3000" dirty="0" smtClean="0"/>
              <a:t>at least 3-5 </a:t>
            </a:r>
            <a:r>
              <a:rPr lang="en-US" sz="3000" dirty="0"/>
              <a:t>times higher rates of abuse and neglect.</a:t>
            </a:r>
          </a:p>
        </p:txBody>
      </p:sp>
    </p:spTree>
    <p:extLst>
      <p:ext uri="{BB962C8B-B14F-4D97-AF65-F5344CB8AC3E}">
        <p14:creationId xmlns:p14="http://schemas.microsoft.com/office/powerpoint/2010/main" val="3987847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Deaf Services Parity Gap</a:t>
            </a:r>
          </a:p>
        </p:txBody>
      </p:sp>
      <p:sp>
        <p:nvSpPr>
          <p:cNvPr id="3" name="Content Placeholder 2"/>
          <p:cNvSpPr>
            <a:spLocks noGrp="1"/>
          </p:cNvSpPr>
          <p:nvPr>
            <p:ph sz="quarter" idx="1"/>
          </p:nvPr>
        </p:nvSpPr>
        <p:spPr>
          <a:xfrm>
            <a:off x="816864" y="1600200"/>
            <a:ext cx="10871200" cy="5257800"/>
          </a:xfrm>
        </p:spPr>
        <p:txBody>
          <a:bodyPr>
            <a:normAutofit fontScale="92500"/>
          </a:bodyPr>
          <a:lstStyle/>
          <a:p>
            <a:pPr marL="0" indent="0">
              <a:lnSpc>
                <a:spcPct val="120000"/>
              </a:lnSpc>
              <a:buNone/>
            </a:pPr>
            <a:r>
              <a:rPr lang="en-US" b="1" dirty="0" smtClean="0"/>
              <a:t>In Missouri</a:t>
            </a:r>
          </a:p>
          <a:p>
            <a:pPr>
              <a:lnSpc>
                <a:spcPct val="120000"/>
              </a:lnSpc>
            </a:pPr>
            <a:r>
              <a:rPr lang="en-US" dirty="0" smtClean="0"/>
              <a:t>30% of individuals with SMI present for services at CMHCs.</a:t>
            </a:r>
          </a:p>
          <a:p>
            <a:pPr>
              <a:lnSpc>
                <a:spcPct val="120000"/>
              </a:lnSpc>
            </a:pPr>
            <a:r>
              <a:rPr lang="en-US" dirty="0"/>
              <a:t>A</a:t>
            </a:r>
            <a:r>
              <a:rPr lang="en-US" dirty="0" smtClean="0"/>
              <a:t>n </a:t>
            </a:r>
            <a:r>
              <a:rPr lang="en-US" dirty="0"/>
              <a:t>estimated </a:t>
            </a:r>
            <a:r>
              <a:rPr lang="en-US" dirty="0" smtClean="0"/>
              <a:t>28% </a:t>
            </a:r>
            <a:r>
              <a:rPr lang="en-US" dirty="0"/>
              <a:t>of</a:t>
            </a:r>
            <a:r>
              <a:rPr lang="en-US" dirty="0" smtClean="0"/>
              <a:t> Deaf </a:t>
            </a:r>
            <a:r>
              <a:rPr lang="en-US" dirty="0"/>
              <a:t>with </a:t>
            </a:r>
            <a:r>
              <a:rPr lang="en-US" dirty="0" smtClean="0"/>
              <a:t>SMI present </a:t>
            </a:r>
            <a:r>
              <a:rPr lang="en-US" dirty="0"/>
              <a:t>for </a:t>
            </a:r>
            <a:r>
              <a:rPr lang="en-US" dirty="0" smtClean="0"/>
              <a:t>services at CMHCs.</a:t>
            </a:r>
          </a:p>
          <a:p>
            <a:pPr>
              <a:lnSpc>
                <a:spcPct val="120000"/>
              </a:lnSpc>
            </a:pPr>
            <a:r>
              <a:rPr lang="en-US" dirty="0"/>
              <a:t>We have a director of Deaf Services and a range of specialized services.</a:t>
            </a:r>
          </a:p>
          <a:p>
            <a:pPr>
              <a:lnSpc>
                <a:spcPct val="120000"/>
              </a:lnSpc>
            </a:pPr>
            <a:r>
              <a:rPr lang="en-US" dirty="0" smtClean="0"/>
              <a:t>This positions Missouri as a national leader in Deaf mental health care.</a:t>
            </a:r>
          </a:p>
          <a:p>
            <a:pPr>
              <a:lnSpc>
                <a:spcPct val="120000"/>
              </a:lnSpc>
            </a:pPr>
            <a:r>
              <a:rPr lang="en-US" dirty="0" smtClean="0"/>
              <a:t>Challenges remain in quality of care due to the shortage of ASL-fluent and culturally competent providers. ~61% of Deaf consumers are served by non-signing </a:t>
            </a:r>
            <a:r>
              <a:rPr lang="en-US" dirty="0"/>
              <a:t>clinicians and case managers, </a:t>
            </a:r>
            <a:r>
              <a:rPr lang="en-US" dirty="0" smtClean="0"/>
              <a:t>many </a:t>
            </a:r>
            <a:r>
              <a:rPr lang="en-US" dirty="0"/>
              <a:t>of whom have little or no training in Deaf culture or Deaf mental health.</a:t>
            </a:r>
          </a:p>
        </p:txBody>
      </p:sp>
    </p:spTree>
    <p:extLst>
      <p:ext uri="{BB962C8B-B14F-4D97-AF65-F5344CB8AC3E}">
        <p14:creationId xmlns:p14="http://schemas.microsoft.com/office/powerpoint/2010/main" val="3290755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Legal Basis for Parity </a:t>
            </a:r>
            <a:endParaRPr lang="en-US" dirty="0"/>
          </a:p>
        </p:txBody>
      </p:sp>
      <p:sp>
        <p:nvSpPr>
          <p:cNvPr id="3" name="Content Placeholder 2"/>
          <p:cNvSpPr>
            <a:spLocks noGrp="1"/>
          </p:cNvSpPr>
          <p:nvPr>
            <p:ph sz="quarter" idx="1"/>
          </p:nvPr>
        </p:nvSpPr>
        <p:spPr>
          <a:xfrm>
            <a:off x="816864" y="1600200"/>
            <a:ext cx="10994136" cy="5257800"/>
          </a:xfrm>
        </p:spPr>
        <p:txBody>
          <a:bodyPr>
            <a:normAutofit fontScale="92500" lnSpcReduction="20000"/>
          </a:bodyPr>
          <a:lstStyle/>
          <a:p>
            <a:r>
              <a:rPr lang="en-US" sz="3200" dirty="0"/>
              <a:t>Rehabilitation Act, Section 504</a:t>
            </a:r>
          </a:p>
          <a:p>
            <a:pPr lvl="1"/>
            <a:r>
              <a:rPr lang="en-US" sz="2800" dirty="0"/>
              <a:t>Requires </a:t>
            </a:r>
            <a:r>
              <a:rPr lang="en-US" sz="2800" dirty="0" smtClean="0"/>
              <a:t>nondiscrimination </a:t>
            </a:r>
            <a:r>
              <a:rPr lang="en-US" sz="2800" dirty="0"/>
              <a:t>in any program or activity receiving Federal financial assistance.</a:t>
            </a:r>
          </a:p>
          <a:p>
            <a:r>
              <a:rPr lang="en-US" sz="3200" dirty="0"/>
              <a:t>Americans with Disabilities Act, Title II</a:t>
            </a:r>
          </a:p>
          <a:p>
            <a:pPr lvl="1"/>
            <a:r>
              <a:rPr lang="en-US" sz="2800" dirty="0"/>
              <a:t>Requires </a:t>
            </a:r>
            <a:r>
              <a:rPr lang="en-US" sz="2800" dirty="0" smtClean="0"/>
              <a:t>nondiscrimination </a:t>
            </a:r>
            <a:r>
              <a:rPr lang="en-US" sz="2800" dirty="0"/>
              <a:t>in all services, programs, and activities provided or made available by public </a:t>
            </a:r>
            <a:r>
              <a:rPr lang="en-US" sz="2800" dirty="0" smtClean="0"/>
              <a:t>entities </a:t>
            </a:r>
            <a:r>
              <a:rPr lang="en-US" sz="2800" u="sng" dirty="0" smtClean="0"/>
              <a:t>including those provided by contractors</a:t>
            </a:r>
            <a:r>
              <a:rPr lang="en-US" sz="2800" dirty="0" smtClean="0"/>
              <a:t>.</a:t>
            </a:r>
            <a:endParaRPr lang="en-US" sz="2800" dirty="0"/>
          </a:p>
          <a:p>
            <a:r>
              <a:rPr lang="en-US" sz="3200" dirty="0" smtClean="0"/>
              <a:t>Americans </a:t>
            </a:r>
            <a:r>
              <a:rPr lang="en-US" sz="3200" dirty="0"/>
              <a:t>with Disabilities Act, Title III</a:t>
            </a:r>
          </a:p>
          <a:p>
            <a:pPr lvl="1"/>
            <a:r>
              <a:rPr lang="en-US" sz="2800" dirty="0"/>
              <a:t>Requires </a:t>
            </a:r>
            <a:r>
              <a:rPr lang="en-US" sz="2800" dirty="0" smtClean="0"/>
              <a:t>nondiscrimination </a:t>
            </a:r>
            <a:r>
              <a:rPr lang="en-US" sz="2800" dirty="0"/>
              <a:t>in places of public accommodation</a:t>
            </a:r>
            <a:r>
              <a:rPr lang="en-US" sz="2800" dirty="0" smtClean="0"/>
              <a:t>.</a:t>
            </a:r>
          </a:p>
          <a:p>
            <a:r>
              <a:rPr lang="en-US" sz="3200" dirty="0" smtClean="0"/>
              <a:t>Affordable Care Act, Section 1557</a:t>
            </a:r>
          </a:p>
          <a:p>
            <a:pPr lvl="1"/>
            <a:r>
              <a:rPr lang="en-US" sz="2800" dirty="0"/>
              <a:t>Requires notification of nondiscrimination and the availability of communication access.</a:t>
            </a:r>
          </a:p>
          <a:p>
            <a:pPr lvl="1"/>
            <a:r>
              <a:rPr lang="en-US" sz="2800" dirty="0" smtClean="0"/>
              <a:t>Extends ADA Title II standards for effective communication to covered private healthcare providers.</a:t>
            </a:r>
          </a:p>
        </p:txBody>
      </p:sp>
    </p:spTree>
    <p:extLst>
      <p:ext uri="{BB962C8B-B14F-4D97-AF65-F5344CB8AC3E}">
        <p14:creationId xmlns:p14="http://schemas.microsoft.com/office/powerpoint/2010/main" val="3453307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Legal Basis for Parity </a:t>
            </a:r>
            <a:endParaRPr lang="en-US" dirty="0"/>
          </a:p>
        </p:txBody>
      </p:sp>
      <p:sp>
        <p:nvSpPr>
          <p:cNvPr id="3" name="Content Placeholder 2"/>
          <p:cNvSpPr>
            <a:spLocks noGrp="1"/>
          </p:cNvSpPr>
          <p:nvPr>
            <p:ph sz="quarter" idx="1"/>
          </p:nvPr>
        </p:nvSpPr>
        <p:spPr>
          <a:xfrm>
            <a:off x="816864" y="1600200"/>
            <a:ext cx="10871200" cy="5181600"/>
          </a:xfrm>
        </p:spPr>
        <p:txBody>
          <a:bodyPr>
            <a:normAutofit/>
          </a:bodyPr>
          <a:lstStyle/>
          <a:p>
            <a:r>
              <a:rPr lang="en-US" dirty="0"/>
              <a:t>Deaf and hard of hearing individuals must receive equal opportunity to gain the same benefit or obtain the same result as others.</a:t>
            </a:r>
          </a:p>
          <a:p>
            <a:r>
              <a:rPr lang="en-US" dirty="0" smtClean="0"/>
              <a:t>Communication </a:t>
            </a:r>
            <a:r>
              <a:rPr lang="en-US" dirty="0"/>
              <a:t>with deaf </a:t>
            </a:r>
            <a:r>
              <a:rPr lang="en-US" dirty="0" smtClean="0"/>
              <a:t>and hard of hearing individuals </a:t>
            </a:r>
            <a:r>
              <a:rPr lang="en-US" dirty="0"/>
              <a:t>must be as effective as communication with others.</a:t>
            </a:r>
          </a:p>
          <a:p>
            <a:r>
              <a:rPr lang="en-US" dirty="0" smtClean="0"/>
              <a:t>Auxiliary </a:t>
            </a:r>
            <a:r>
              <a:rPr lang="en-US" dirty="0"/>
              <a:t>aids and services must be provided when needed for effective </a:t>
            </a:r>
            <a:r>
              <a:rPr lang="en-US" dirty="0" smtClean="0"/>
              <a:t>communication.</a:t>
            </a:r>
          </a:p>
          <a:p>
            <a:r>
              <a:rPr lang="en-US" dirty="0" smtClean="0"/>
              <a:t>Phone calls from individuals using telecommunications relay services (TTY/TDD, Video Relay Service, CapTel, etc.) must be answered and treated the same as other calls.</a:t>
            </a:r>
          </a:p>
        </p:txBody>
      </p:sp>
    </p:spTree>
    <p:extLst>
      <p:ext uri="{BB962C8B-B14F-4D97-AF65-F5344CB8AC3E}">
        <p14:creationId xmlns:p14="http://schemas.microsoft.com/office/powerpoint/2010/main" val="4030007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Examples of Auxiliary </a:t>
            </a:r>
            <a:r>
              <a:rPr lang="en-US" dirty="0"/>
              <a:t>Aids and Services</a:t>
            </a:r>
          </a:p>
        </p:txBody>
      </p:sp>
      <p:sp>
        <p:nvSpPr>
          <p:cNvPr id="3" name="Content Placeholder 2"/>
          <p:cNvSpPr>
            <a:spLocks noGrp="1"/>
          </p:cNvSpPr>
          <p:nvPr>
            <p:ph sz="quarter" idx="1"/>
          </p:nvPr>
        </p:nvSpPr>
        <p:spPr>
          <a:xfrm>
            <a:off x="816864" y="1600200"/>
            <a:ext cx="10871200" cy="5257800"/>
          </a:xfrm>
        </p:spPr>
        <p:txBody>
          <a:bodyPr>
            <a:normAutofit lnSpcReduction="10000"/>
          </a:bodyPr>
          <a:lstStyle/>
          <a:p>
            <a:pPr marL="0" indent="0">
              <a:spcAft>
                <a:spcPts val="1200"/>
              </a:spcAft>
              <a:buNone/>
            </a:pPr>
            <a:r>
              <a:rPr lang="en-US" sz="2400" dirty="0"/>
              <a:t>“The type of auxiliary aid or service necessary to ensure effective communication will vary in accordance with the method of communication used by the individual; the nature, length, and complexity of the communication involved; and the context in which the communication is taking place (</a:t>
            </a:r>
            <a:r>
              <a:rPr lang="en-US" sz="2400" dirty="0" smtClean="0"/>
              <a:t>ADA Title </a:t>
            </a:r>
            <a:r>
              <a:rPr lang="en-US" sz="2400" dirty="0"/>
              <a:t>II </a:t>
            </a:r>
            <a:r>
              <a:rPr lang="en-US" sz="2400" dirty="0" smtClean="0"/>
              <a:t>and Title III regulations).”</a:t>
            </a:r>
            <a:endParaRPr lang="en-US" sz="2400" dirty="0"/>
          </a:p>
          <a:p>
            <a:r>
              <a:rPr lang="en-US" sz="2800" dirty="0" smtClean="0"/>
              <a:t>ASL-fluent provider</a:t>
            </a:r>
          </a:p>
          <a:p>
            <a:r>
              <a:rPr lang="en-US" sz="2800" dirty="0" smtClean="0"/>
              <a:t>On-Site </a:t>
            </a:r>
            <a:r>
              <a:rPr lang="en-US" sz="2800" dirty="0"/>
              <a:t>Interpreting</a:t>
            </a:r>
          </a:p>
          <a:p>
            <a:r>
              <a:rPr lang="en-US" sz="2800" dirty="0"/>
              <a:t>Video Remote Interpreting (VRI)</a:t>
            </a:r>
          </a:p>
          <a:p>
            <a:r>
              <a:rPr lang="en-US" sz="2800" dirty="0"/>
              <a:t>Computer-Aided Real-time Transcription (CART)</a:t>
            </a:r>
          </a:p>
          <a:p>
            <a:pPr>
              <a:spcAft>
                <a:spcPts val="1200"/>
              </a:spcAft>
            </a:pPr>
            <a:r>
              <a:rPr lang="en-US" sz="2800" dirty="0"/>
              <a:t>Written Materials and Exchanging Written Notes</a:t>
            </a:r>
          </a:p>
          <a:p>
            <a:pPr marL="0" indent="0" algn="ctr">
              <a:spcAft>
                <a:spcPts val="600"/>
              </a:spcAft>
              <a:buNone/>
            </a:pPr>
            <a:r>
              <a:rPr lang="en-US" sz="2100" b="1" dirty="0"/>
              <a:t>See </a:t>
            </a:r>
            <a:r>
              <a:rPr lang="en-US" sz="2100" b="1" i="1" dirty="0" smtClean="0"/>
              <a:t>ADA </a:t>
            </a:r>
            <a:r>
              <a:rPr lang="en-US" sz="2100" b="1" i="1" dirty="0"/>
              <a:t>Guide to </a:t>
            </a:r>
            <a:r>
              <a:rPr lang="en-US" sz="2100" b="1" i="1" dirty="0" smtClean="0"/>
              <a:t>Effective </a:t>
            </a:r>
            <a:r>
              <a:rPr lang="en-US" sz="2100" b="1" i="1" dirty="0"/>
              <a:t>Communication </a:t>
            </a:r>
            <a:r>
              <a:rPr lang="en-US" sz="2100" b="1" dirty="0"/>
              <a:t>at </a:t>
            </a:r>
            <a:r>
              <a:rPr lang="en-US" sz="2100" b="1" dirty="0" smtClean="0"/>
              <a:t>www.ada.gov/effective-comm.htm and</a:t>
            </a:r>
          </a:p>
          <a:p>
            <a:pPr marL="0" indent="0" algn="ctr">
              <a:spcAft>
                <a:spcPts val="1200"/>
              </a:spcAft>
              <a:buNone/>
            </a:pPr>
            <a:r>
              <a:rPr lang="en-US" sz="2100" b="1" dirty="0" smtClean="0"/>
              <a:t>E</a:t>
            </a:r>
            <a:r>
              <a:rPr lang="en-US" sz="2100" b="1" i="1" dirty="0" smtClean="0"/>
              <a:t>ffective Communication under ADA Title II and Section 1557 </a:t>
            </a:r>
            <a:r>
              <a:rPr lang="en-US" sz="2100" b="1" dirty="0" smtClean="0"/>
              <a:t>at dmh.mo.gov/</a:t>
            </a:r>
            <a:r>
              <a:rPr lang="en-US" sz="2100" b="1" dirty="0" err="1" smtClean="0"/>
              <a:t>deafservices</a:t>
            </a:r>
            <a:r>
              <a:rPr lang="en-US" sz="2100" b="1" dirty="0" smtClean="0"/>
              <a:t>/providers</a:t>
            </a:r>
            <a:endParaRPr lang="en-US" sz="2100" b="1" dirty="0"/>
          </a:p>
        </p:txBody>
      </p:sp>
    </p:spTree>
    <p:extLst>
      <p:ext uri="{BB962C8B-B14F-4D97-AF65-F5344CB8AC3E}">
        <p14:creationId xmlns:p14="http://schemas.microsoft.com/office/powerpoint/2010/main" val="1815324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Determining Which Auxiliary Aid or Service</a:t>
            </a:r>
          </a:p>
        </p:txBody>
      </p:sp>
      <p:sp>
        <p:nvSpPr>
          <p:cNvPr id="5" name="Text Placeholder 4"/>
          <p:cNvSpPr>
            <a:spLocks noGrp="1"/>
          </p:cNvSpPr>
          <p:nvPr>
            <p:ph type="body" idx="1"/>
          </p:nvPr>
        </p:nvSpPr>
        <p:spPr/>
        <p:txBody>
          <a:bodyPr/>
          <a:lstStyle/>
          <a:p>
            <a:r>
              <a:rPr lang="en-US" sz="2600" dirty="0"/>
              <a:t>ADA Title II &amp; </a:t>
            </a:r>
            <a:r>
              <a:rPr lang="en-US" sz="2600" dirty="0" smtClean="0"/>
              <a:t>ACA </a:t>
            </a:r>
            <a:r>
              <a:rPr lang="en-US" sz="2600" dirty="0"/>
              <a:t>Section 1557</a:t>
            </a:r>
          </a:p>
        </p:txBody>
      </p:sp>
      <p:sp>
        <p:nvSpPr>
          <p:cNvPr id="6" name="Content Placeholder 5"/>
          <p:cNvSpPr>
            <a:spLocks noGrp="1"/>
          </p:cNvSpPr>
          <p:nvPr>
            <p:ph sz="half" idx="2"/>
          </p:nvPr>
        </p:nvSpPr>
        <p:spPr>
          <a:xfrm>
            <a:off x="609600" y="2438400"/>
            <a:ext cx="5386917" cy="4419600"/>
          </a:xfrm>
        </p:spPr>
        <p:txBody>
          <a:bodyPr>
            <a:normAutofit fontScale="85000" lnSpcReduction="10000"/>
          </a:bodyPr>
          <a:lstStyle/>
          <a:p>
            <a:r>
              <a:rPr lang="en-US" dirty="0"/>
              <a:t>In determining what types of auxiliary aids and services are necessary, a </a:t>
            </a:r>
            <a:r>
              <a:rPr lang="en-US" dirty="0" smtClean="0"/>
              <a:t>public or covered </a:t>
            </a:r>
            <a:r>
              <a:rPr lang="en-US" dirty="0"/>
              <a:t>entity shall give </a:t>
            </a:r>
            <a:r>
              <a:rPr lang="en-US" b="1" dirty="0"/>
              <a:t>primary consideration </a:t>
            </a:r>
            <a:r>
              <a:rPr lang="en-US" dirty="0"/>
              <a:t>to the requests of individuals with disabilities</a:t>
            </a:r>
            <a:r>
              <a:rPr lang="en-US" dirty="0" smtClean="0"/>
              <a:t>.</a:t>
            </a:r>
          </a:p>
          <a:p>
            <a:pPr marL="0" indent="0">
              <a:buNone/>
            </a:pPr>
            <a:r>
              <a:rPr lang="en-US" b="1" dirty="0" smtClean="0"/>
              <a:t>Primary consideration </a:t>
            </a:r>
            <a:r>
              <a:rPr lang="en-US" dirty="0" smtClean="0"/>
              <a:t>means that the covered entity </a:t>
            </a:r>
            <a:r>
              <a:rPr lang="en-US" u="sng" dirty="0" smtClean="0"/>
              <a:t>must honor the choice of the individual </a:t>
            </a:r>
            <a:r>
              <a:rPr lang="en-US" dirty="0" smtClean="0"/>
              <a:t>unless it can demonstrate that </a:t>
            </a:r>
            <a:r>
              <a:rPr lang="en-US" dirty="0"/>
              <a:t>another equally effective means of communication is available, or that use of the means chosen would result in a fundamental alteration </a:t>
            </a:r>
            <a:r>
              <a:rPr lang="en-US" dirty="0" smtClean="0"/>
              <a:t>or undue burden.</a:t>
            </a:r>
            <a:endParaRPr lang="en-US" dirty="0"/>
          </a:p>
        </p:txBody>
      </p:sp>
      <p:sp>
        <p:nvSpPr>
          <p:cNvPr id="7" name="Text Placeholder 6"/>
          <p:cNvSpPr>
            <a:spLocks noGrp="1"/>
          </p:cNvSpPr>
          <p:nvPr>
            <p:ph type="body" sz="quarter" idx="3"/>
          </p:nvPr>
        </p:nvSpPr>
        <p:spPr/>
        <p:txBody>
          <a:bodyPr/>
          <a:lstStyle/>
          <a:p>
            <a:r>
              <a:rPr lang="en-US" sz="2600" dirty="0" smtClean="0"/>
              <a:t>ADA Title III</a:t>
            </a:r>
            <a:endParaRPr lang="en-US" sz="2600" dirty="0"/>
          </a:p>
        </p:txBody>
      </p:sp>
      <p:sp>
        <p:nvSpPr>
          <p:cNvPr id="8" name="Content Placeholder 7"/>
          <p:cNvSpPr>
            <a:spLocks noGrp="1"/>
          </p:cNvSpPr>
          <p:nvPr>
            <p:ph sz="quarter" idx="4"/>
          </p:nvPr>
        </p:nvSpPr>
        <p:spPr/>
        <p:txBody>
          <a:bodyPr>
            <a:normAutofit fontScale="85000" lnSpcReduction="10000"/>
          </a:bodyPr>
          <a:lstStyle/>
          <a:p>
            <a:r>
              <a:rPr lang="en-US" dirty="0"/>
              <a:t>A public accommodation should consult with individuals with disabilities whenever possible to determine what type of auxiliary aid is needed to ensure effective communication, but the ultimate decision as to what measures to take rests with the public accommodation, </a:t>
            </a:r>
            <a:r>
              <a:rPr lang="en-US" u="sng" dirty="0"/>
              <a:t>provided that the method chosen results in effective communication</a:t>
            </a:r>
            <a:r>
              <a:rPr lang="en-US" dirty="0"/>
              <a:t>.</a:t>
            </a:r>
          </a:p>
        </p:txBody>
      </p:sp>
    </p:spTree>
    <p:extLst>
      <p:ext uri="{BB962C8B-B14F-4D97-AF65-F5344CB8AC3E}">
        <p14:creationId xmlns:p14="http://schemas.microsoft.com/office/powerpoint/2010/main" val="806366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524000" y="2286000"/>
            <a:ext cx="9144000" cy="4267200"/>
          </a:xfrm>
        </p:spPr>
        <p:txBody>
          <a:bodyPr anchor="ctr">
            <a:normAutofit/>
          </a:bodyPr>
          <a:lstStyle/>
          <a:p>
            <a:pPr marL="0" indent="0" algn="ctr">
              <a:buNone/>
            </a:pPr>
            <a:r>
              <a:rPr lang="en-US" sz="2800" dirty="0"/>
              <a:t>Effective communication is determined from the </a:t>
            </a:r>
            <a:r>
              <a:rPr lang="en-US" sz="2800" dirty="0" smtClean="0"/>
              <a:t>                        perspective </a:t>
            </a:r>
            <a:r>
              <a:rPr lang="en-US" sz="2800" dirty="0"/>
              <a:t>of </a:t>
            </a:r>
            <a:r>
              <a:rPr lang="en-US" sz="2800" dirty="0" smtClean="0"/>
              <a:t>both the covered entity and the consumer </a:t>
            </a:r>
            <a:r>
              <a:rPr lang="en-US" sz="2800" dirty="0"/>
              <a:t>–</a:t>
            </a:r>
          </a:p>
          <a:p>
            <a:pPr marL="0" indent="0" algn="ctr">
              <a:buNone/>
            </a:pPr>
            <a:endParaRPr lang="en-US" sz="2800" dirty="0"/>
          </a:p>
          <a:p>
            <a:pPr marL="0" indent="0" algn="ctr">
              <a:buNone/>
            </a:pPr>
            <a:r>
              <a:rPr lang="en-US" sz="2800" dirty="0"/>
              <a:t>Not </a:t>
            </a:r>
            <a:r>
              <a:rPr lang="en-US" sz="2800" dirty="0" smtClean="0"/>
              <a:t>just from </a:t>
            </a:r>
            <a:r>
              <a:rPr lang="en-US" sz="2800" dirty="0"/>
              <a:t>the perspective of the covered entity.</a:t>
            </a:r>
          </a:p>
        </p:txBody>
      </p:sp>
      <p:sp>
        <p:nvSpPr>
          <p:cNvPr id="5" name="Text Placeholder 4"/>
          <p:cNvSpPr>
            <a:spLocks noGrp="1"/>
          </p:cNvSpPr>
          <p:nvPr>
            <p:ph type="body" idx="1"/>
          </p:nvPr>
        </p:nvSpPr>
        <p:spPr/>
        <p:txBody>
          <a:bodyPr/>
          <a:lstStyle/>
          <a:p>
            <a:r>
              <a:rPr lang="en-US" sz="2600" dirty="0" smtClean="0"/>
              <a:t>ADA Title II &amp; ACA Section 1557</a:t>
            </a:r>
            <a:endParaRPr lang="en-US" sz="2600" dirty="0"/>
          </a:p>
        </p:txBody>
      </p:sp>
      <p:sp>
        <p:nvSpPr>
          <p:cNvPr id="7" name="Text Placeholder 6"/>
          <p:cNvSpPr>
            <a:spLocks noGrp="1"/>
          </p:cNvSpPr>
          <p:nvPr>
            <p:ph type="body" sz="quarter" idx="3"/>
          </p:nvPr>
        </p:nvSpPr>
        <p:spPr/>
        <p:txBody>
          <a:bodyPr/>
          <a:lstStyle/>
          <a:p>
            <a:r>
              <a:rPr lang="en-US" sz="2600" dirty="0" smtClean="0"/>
              <a:t>ADA Title III</a:t>
            </a:r>
            <a:endParaRPr lang="en-US" sz="2600" dirty="0"/>
          </a:p>
        </p:txBody>
      </p:sp>
      <p:sp>
        <p:nvSpPr>
          <p:cNvPr id="8" name="Title 3"/>
          <p:cNvSpPr>
            <a:spLocks noGrp="1"/>
          </p:cNvSpPr>
          <p:nvPr>
            <p:ph type="title"/>
          </p:nvPr>
        </p:nvSpPr>
        <p:spPr/>
        <p:txBody>
          <a:bodyPr>
            <a:normAutofit/>
          </a:bodyPr>
          <a:lstStyle/>
          <a:p>
            <a:r>
              <a:rPr lang="en-US" dirty="0"/>
              <a:t>Determining Which Auxiliary Aid or Service</a:t>
            </a:r>
          </a:p>
        </p:txBody>
      </p:sp>
    </p:spTree>
    <p:extLst>
      <p:ext uri="{BB962C8B-B14F-4D97-AF65-F5344CB8AC3E}">
        <p14:creationId xmlns:p14="http://schemas.microsoft.com/office/powerpoint/2010/main" val="3009402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3600" dirty="0"/>
              <a:t>Overcoming Barriers</a:t>
            </a:r>
          </a:p>
        </p:txBody>
      </p:sp>
      <p:sp>
        <p:nvSpPr>
          <p:cNvPr id="4" name="Title 3"/>
          <p:cNvSpPr>
            <a:spLocks noGrp="1"/>
          </p:cNvSpPr>
          <p:nvPr>
            <p:ph type="title"/>
          </p:nvPr>
        </p:nvSpPr>
        <p:spPr>
          <a:xfrm>
            <a:off x="1828801" y="1600200"/>
            <a:ext cx="8839199" cy="990600"/>
          </a:xfrm>
        </p:spPr>
        <p:txBody>
          <a:bodyPr>
            <a:noAutofit/>
          </a:bodyPr>
          <a:lstStyle/>
          <a:p>
            <a:r>
              <a:rPr lang="en-US" dirty="0" smtClean="0"/>
              <a:t>Serving Deaf Consumers</a:t>
            </a:r>
            <a:endParaRPr lang="en-US" dirty="0"/>
          </a:p>
        </p:txBody>
      </p:sp>
    </p:spTree>
    <p:extLst>
      <p:ext uri="{BB962C8B-B14F-4D97-AF65-F5344CB8AC3E}">
        <p14:creationId xmlns:p14="http://schemas.microsoft.com/office/powerpoint/2010/main" val="1810991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Barriers</a:t>
            </a:r>
            <a:endParaRPr lang="en-US" dirty="0"/>
          </a:p>
        </p:txBody>
      </p:sp>
      <p:sp>
        <p:nvSpPr>
          <p:cNvPr id="3" name="Content Placeholder 2"/>
          <p:cNvSpPr>
            <a:spLocks noGrp="1"/>
          </p:cNvSpPr>
          <p:nvPr>
            <p:ph sz="quarter" idx="1"/>
          </p:nvPr>
        </p:nvSpPr>
        <p:spPr/>
        <p:txBody>
          <a:bodyPr>
            <a:normAutofit/>
          </a:bodyPr>
          <a:lstStyle/>
          <a:p>
            <a:r>
              <a:rPr lang="en-US" dirty="0" smtClean="0"/>
              <a:t>Front line staff unaware of communication needs and available accommodations.</a:t>
            </a:r>
          </a:p>
          <a:p>
            <a:r>
              <a:rPr lang="en-US" dirty="0" smtClean="0"/>
              <a:t>Providers lack knowledge of effective communication practices and how to work with an interpreter.</a:t>
            </a:r>
          </a:p>
          <a:p>
            <a:r>
              <a:rPr lang="en-US" dirty="0" smtClean="0"/>
              <a:t>Written materials typically composed at a high-school or college reading level and not explained in person.</a:t>
            </a:r>
          </a:p>
          <a:p>
            <a:endParaRPr lang="en-US" dirty="0"/>
          </a:p>
        </p:txBody>
      </p:sp>
    </p:spTree>
    <p:extLst>
      <p:ext uri="{BB962C8B-B14F-4D97-AF65-F5344CB8AC3E}">
        <p14:creationId xmlns:p14="http://schemas.microsoft.com/office/powerpoint/2010/main" val="2488330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Effective Communication</a:t>
            </a:r>
            <a:endParaRPr lang="en-US" dirty="0"/>
          </a:p>
        </p:txBody>
      </p:sp>
      <p:sp>
        <p:nvSpPr>
          <p:cNvPr id="3" name="Content Placeholder 2"/>
          <p:cNvSpPr>
            <a:spLocks noGrp="1"/>
          </p:cNvSpPr>
          <p:nvPr>
            <p:ph sz="quarter" idx="1"/>
          </p:nvPr>
        </p:nvSpPr>
        <p:spPr/>
        <p:txBody>
          <a:bodyPr>
            <a:normAutofit/>
          </a:bodyPr>
          <a:lstStyle/>
          <a:p>
            <a:r>
              <a:rPr lang="en-US" dirty="0" smtClean="0"/>
              <a:t>Staff need to be aware of the availability of communication accommodations.</a:t>
            </a:r>
          </a:p>
          <a:p>
            <a:r>
              <a:rPr lang="en-US" dirty="0" smtClean="0"/>
              <a:t>Plan in advance for interpreters or other communication accommodations.</a:t>
            </a:r>
          </a:p>
          <a:p>
            <a:r>
              <a:rPr lang="en-US" dirty="0" smtClean="0"/>
              <a:t>Plan for effective communication to take longer, especially for assessments and treatment planning.</a:t>
            </a:r>
          </a:p>
          <a:p>
            <a:r>
              <a:rPr lang="en-US" dirty="0" smtClean="0"/>
              <a:t>Develop simplified English versions of written information and/or fully review written information with an interpreter present.</a:t>
            </a:r>
          </a:p>
        </p:txBody>
      </p:sp>
    </p:spTree>
    <p:extLst>
      <p:ext uri="{BB962C8B-B14F-4D97-AF65-F5344CB8AC3E}">
        <p14:creationId xmlns:p14="http://schemas.microsoft.com/office/powerpoint/2010/main" val="54836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600200" y="3429001"/>
            <a:ext cx="9064626" cy="2895599"/>
          </a:xfrm>
        </p:spPr>
        <p:txBody>
          <a:bodyPr>
            <a:noAutofit/>
          </a:bodyPr>
          <a:lstStyle/>
          <a:p>
            <a:pPr>
              <a:spcAft>
                <a:spcPts val="1200"/>
              </a:spcAft>
            </a:pPr>
            <a:r>
              <a:rPr lang="en-US" dirty="0" smtClean="0">
                <a:solidFill>
                  <a:schemeClr val="tx1"/>
                </a:solidFill>
              </a:rPr>
              <a:t>“The view of deafness as disability is tempered by the consideration that the vast majority of functional limitations of deafness would be overcome as effectively by hearing people learning sign language as by deaf people becoming </a:t>
            </a:r>
            <a:r>
              <a:rPr lang="en-US" dirty="0">
                <a:solidFill>
                  <a:schemeClr val="tx1"/>
                </a:solidFill>
              </a:rPr>
              <a:t>hearing</a:t>
            </a:r>
            <a:r>
              <a:rPr lang="en-US" dirty="0" smtClean="0">
                <a:solidFill>
                  <a:schemeClr val="tx1"/>
                </a:solidFill>
              </a:rPr>
              <a:t>.”</a:t>
            </a:r>
          </a:p>
          <a:p>
            <a:pPr algn="r"/>
            <a:endParaRPr lang="en-US" sz="2400" dirty="0" smtClean="0">
              <a:solidFill>
                <a:schemeClr val="tx1"/>
              </a:solidFill>
            </a:endParaRPr>
          </a:p>
          <a:p>
            <a:pPr algn="r"/>
            <a:r>
              <a:rPr lang="en-US" sz="2400" dirty="0" smtClean="0">
                <a:solidFill>
                  <a:schemeClr val="tx1"/>
                </a:solidFill>
              </a:rPr>
              <a:t>(</a:t>
            </a:r>
            <a:r>
              <a:rPr lang="en-US" sz="2400" dirty="0">
                <a:solidFill>
                  <a:schemeClr val="tx1"/>
                </a:solidFill>
              </a:rPr>
              <a:t>Kingsbury, 2011, p. 11)</a:t>
            </a:r>
          </a:p>
        </p:txBody>
      </p:sp>
      <p:sp>
        <p:nvSpPr>
          <p:cNvPr id="4" name="Title 3"/>
          <p:cNvSpPr>
            <a:spLocks noGrp="1"/>
          </p:cNvSpPr>
          <p:nvPr>
            <p:ph type="title"/>
          </p:nvPr>
        </p:nvSpPr>
        <p:spPr>
          <a:xfrm>
            <a:off x="1828800" y="1600200"/>
            <a:ext cx="8839200" cy="990600"/>
          </a:xfrm>
        </p:spPr>
        <p:txBody>
          <a:bodyPr>
            <a:noAutofit/>
          </a:bodyPr>
          <a:lstStyle/>
          <a:p>
            <a:r>
              <a:rPr lang="en-US" dirty="0" smtClean="0"/>
              <a:t>Introduction to Hearing Loss</a:t>
            </a:r>
            <a:endParaRPr lang="en-US" dirty="0"/>
          </a:p>
        </p:txBody>
      </p:sp>
    </p:spTree>
    <p:extLst>
      <p:ext uri="{BB962C8B-B14F-4D97-AF65-F5344CB8AC3E}">
        <p14:creationId xmlns:p14="http://schemas.microsoft.com/office/powerpoint/2010/main" val="2370965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Boundaries of Cultural Competence</a:t>
            </a:r>
            <a:endParaRPr lang="en-US" dirty="0"/>
          </a:p>
        </p:txBody>
      </p:sp>
      <p:sp>
        <p:nvSpPr>
          <p:cNvPr id="3" name="Content Placeholder 2"/>
          <p:cNvSpPr>
            <a:spLocks noGrp="1"/>
          </p:cNvSpPr>
          <p:nvPr>
            <p:ph sz="quarter" idx="1"/>
          </p:nvPr>
        </p:nvSpPr>
        <p:spPr>
          <a:xfrm>
            <a:off x="816864" y="1600200"/>
            <a:ext cx="10871200" cy="5105400"/>
          </a:xfrm>
        </p:spPr>
        <p:txBody>
          <a:bodyPr>
            <a:normAutofit fontScale="92500"/>
          </a:bodyPr>
          <a:lstStyle/>
          <a:p>
            <a:r>
              <a:rPr lang="en-US" dirty="0" smtClean="0"/>
              <a:t>Accreditation standards require agencies to address service access for cultural and linguistic minorities.</a:t>
            </a:r>
          </a:p>
          <a:p>
            <a:r>
              <a:rPr lang="en-US" dirty="0" smtClean="0"/>
              <a:t>Professional licensure rules and codes of ethics limit scope of practice to a provider’s boundaries of competence. This includes competence with any special population: cultural, linguistic, disability, age, religion, LGBT, etc.</a:t>
            </a:r>
          </a:p>
          <a:p>
            <a:r>
              <a:rPr lang="en-US" dirty="0" smtClean="0"/>
              <a:t>“Cultural distance” is the degree of difference between the provider’s culture and the consumer’s culture.</a:t>
            </a:r>
          </a:p>
          <a:p>
            <a:r>
              <a:rPr lang="en-US" dirty="0"/>
              <a:t>The greater the cultural distance, the more culture-specific knowledge and skills will be needed to provide competent services.</a:t>
            </a:r>
          </a:p>
          <a:p>
            <a:r>
              <a:rPr lang="en-US" dirty="0"/>
              <a:t>Recognizing limits of cultural competence requires general multicultural knowledge and skills. </a:t>
            </a:r>
            <a:r>
              <a:rPr lang="en-US" dirty="0" smtClean="0"/>
              <a:t>“I can do it all” mentality is common but unethical.</a:t>
            </a:r>
          </a:p>
        </p:txBody>
      </p:sp>
    </p:spTree>
    <p:extLst>
      <p:ext uri="{BB962C8B-B14F-4D97-AF65-F5344CB8AC3E}">
        <p14:creationId xmlns:p14="http://schemas.microsoft.com/office/powerpoint/2010/main" val="421855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Boundaries of Cultural Competence</a:t>
            </a:r>
          </a:p>
        </p:txBody>
      </p:sp>
      <p:sp>
        <p:nvSpPr>
          <p:cNvPr id="3" name="Content Placeholder 2"/>
          <p:cNvSpPr>
            <a:spLocks noGrp="1"/>
          </p:cNvSpPr>
          <p:nvPr>
            <p:ph sz="quarter" idx="1"/>
          </p:nvPr>
        </p:nvSpPr>
        <p:spPr/>
        <p:txBody>
          <a:bodyPr>
            <a:normAutofit/>
          </a:bodyPr>
          <a:lstStyle/>
          <a:p>
            <a:pPr>
              <a:lnSpc>
                <a:spcPct val="90000"/>
              </a:lnSpc>
            </a:pPr>
            <a:r>
              <a:rPr lang="en-US" dirty="0" smtClean="0"/>
              <a:t>Providers often lack adequate:</a:t>
            </a:r>
          </a:p>
          <a:p>
            <a:pPr lvl="1">
              <a:lnSpc>
                <a:spcPct val="90000"/>
              </a:lnSpc>
            </a:pPr>
            <a:r>
              <a:rPr lang="en-US" dirty="0" smtClean="0"/>
              <a:t>Conscious </a:t>
            </a:r>
            <a:r>
              <a:rPr lang="en-US" dirty="0"/>
              <a:t>awareness of their own culture.</a:t>
            </a:r>
          </a:p>
          <a:p>
            <a:pPr lvl="1">
              <a:lnSpc>
                <a:spcPct val="90000"/>
              </a:lnSpc>
            </a:pPr>
            <a:r>
              <a:rPr lang="en-US" dirty="0" smtClean="0"/>
              <a:t>Multicultural and culture-specific training.</a:t>
            </a:r>
          </a:p>
          <a:p>
            <a:pPr lvl="1">
              <a:lnSpc>
                <a:spcPct val="90000"/>
              </a:lnSpc>
            </a:pPr>
            <a:r>
              <a:rPr lang="en-US" dirty="0" smtClean="0"/>
              <a:t>ASL fluency.</a:t>
            </a:r>
          </a:p>
          <a:p>
            <a:pPr lvl="1">
              <a:lnSpc>
                <a:spcPct val="90000"/>
              </a:lnSpc>
            </a:pPr>
            <a:r>
              <a:rPr lang="en-US" dirty="0"/>
              <a:t>K</a:t>
            </a:r>
            <a:r>
              <a:rPr lang="en-US" dirty="0" smtClean="0"/>
              <a:t>nowledge </a:t>
            </a:r>
            <a:r>
              <a:rPr lang="en-US" dirty="0"/>
              <a:t>of the unique </a:t>
            </a:r>
            <a:r>
              <a:rPr lang="en-US" dirty="0" smtClean="0"/>
              <a:t>psychosocial and developmental </a:t>
            </a:r>
            <a:r>
              <a:rPr lang="en-US" dirty="0"/>
              <a:t>aspects and mental health needs of the Deaf </a:t>
            </a:r>
            <a:r>
              <a:rPr lang="en-US" dirty="0" smtClean="0"/>
              <a:t>community.</a:t>
            </a:r>
          </a:p>
          <a:p>
            <a:pPr lvl="1">
              <a:lnSpc>
                <a:spcPct val="90000"/>
              </a:lnSpc>
            </a:pPr>
            <a:r>
              <a:rPr lang="en-US" dirty="0" smtClean="0"/>
              <a:t>Understanding of Deaf culture.</a:t>
            </a:r>
          </a:p>
          <a:p>
            <a:pPr lvl="1">
              <a:lnSpc>
                <a:spcPct val="90000"/>
              </a:lnSpc>
            </a:pPr>
            <a:r>
              <a:rPr lang="en-US" dirty="0"/>
              <a:t>Understanding of how the above impact the ability to provide competent mental health assessment and treatment to deaf individuals</a:t>
            </a:r>
            <a:r>
              <a:rPr lang="en-US" dirty="0" smtClean="0"/>
              <a:t>.</a:t>
            </a:r>
            <a:endParaRPr lang="en-US" dirty="0"/>
          </a:p>
        </p:txBody>
      </p:sp>
    </p:spTree>
    <p:extLst>
      <p:ext uri="{BB962C8B-B14F-4D97-AF65-F5344CB8AC3E}">
        <p14:creationId xmlns:p14="http://schemas.microsoft.com/office/powerpoint/2010/main" val="3219427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Developing Competence in Deaf Mental Health Care</a:t>
            </a:r>
          </a:p>
        </p:txBody>
      </p:sp>
      <p:sp>
        <p:nvSpPr>
          <p:cNvPr id="3" name="Content Placeholder 2"/>
          <p:cNvSpPr>
            <a:spLocks noGrp="1"/>
          </p:cNvSpPr>
          <p:nvPr>
            <p:ph sz="quarter" idx="1"/>
          </p:nvPr>
        </p:nvSpPr>
        <p:spPr/>
        <p:txBody>
          <a:bodyPr>
            <a:normAutofit fontScale="92500" lnSpcReduction="20000"/>
          </a:bodyPr>
          <a:lstStyle/>
          <a:p>
            <a:pPr>
              <a:lnSpc>
                <a:spcPct val="120000"/>
              </a:lnSpc>
            </a:pPr>
            <a:r>
              <a:rPr lang="en-US" dirty="0" smtClean="0"/>
              <a:t>Deaf </a:t>
            </a:r>
            <a:r>
              <a:rPr lang="en-US" dirty="0"/>
              <a:t>mental health </a:t>
            </a:r>
            <a:r>
              <a:rPr lang="en-US" dirty="0" smtClean="0"/>
              <a:t>care is </a:t>
            </a:r>
            <a:r>
              <a:rPr lang="en-US" dirty="0"/>
              <a:t>an established specialized area of </a:t>
            </a:r>
            <a:r>
              <a:rPr lang="en-US" dirty="0" smtClean="0"/>
              <a:t>practice involving distinct:</a:t>
            </a:r>
          </a:p>
          <a:p>
            <a:pPr lvl="1">
              <a:lnSpc>
                <a:spcPct val="120000"/>
              </a:lnSpc>
            </a:pPr>
            <a:r>
              <a:rPr lang="en-US" dirty="0" smtClean="0"/>
              <a:t>Cultural considerations.</a:t>
            </a:r>
          </a:p>
          <a:p>
            <a:pPr lvl="1">
              <a:lnSpc>
                <a:spcPct val="120000"/>
              </a:lnSpc>
            </a:pPr>
            <a:r>
              <a:rPr lang="en-US" dirty="0" smtClean="0"/>
              <a:t>Language and communication needs.</a:t>
            </a:r>
          </a:p>
          <a:p>
            <a:pPr lvl="1">
              <a:lnSpc>
                <a:spcPct val="120000"/>
              </a:lnSpc>
            </a:pPr>
            <a:r>
              <a:rPr lang="en-US" dirty="0" smtClean="0"/>
              <a:t>Psychosocial and developmental considerations.</a:t>
            </a:r>
            <a:endParaRPr lang="en-US" dirty="0"/>
          </a:p>
          <a:p>
            <a:pPr>
              <a:lnSpc>
                <a:spcPct val="120000"/>
              </a:lnSpc>
            </a:pPr>
            <a:r>
              <a:rPr lang="en-US" dirty="0" smtClean="0"/>
              <a:t>Developing specialized competence in Deaf mental health care typically requires 1-3 years of training and practice under qualified supervision or consultation.</a:t>
            </a:r>
          </a:p>
          <a:p>
            <a:pPr>
              <a:lnSpc>
                <a:spcPct val="120000"/>
              </a:lnSpc>
            </a:pPr>
            <a:r>
              <a:rPr lang="en-US" dirty="0" smtClean="0"/>
              <a:t>Developing the fluency necessary to provide clinical services in ASL typically takes 5-7 years.</a:t>
            </a:r>
            <a:endParaRPr lang="en-US" dirty="0"/>
          </a:p>
        </p:txBody>
      </p:sp>
    </p:spTree>
    <p:extLst>
      <p:ext uri="{BB962C8B-B14F-4D97-AF65-F5344CB8AC3E}">
        <p14:creationId xmlns:p14="http://schemas.microsoft.com/office/powerpoint/2010/main" val="2699173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600" dirty="0"/>
              <a:t>Access and Standards of Care</a:t>
            </a:r>
          </a:p>
        </p:txBody>
      </p:sp>
      <p:sp>
        <p:nvSpPr>
          <p:cNvPr id="3" name="Title 2"/>
          <p:cNvSpPr>
            <a:spLocks noGrp="1"/>
          </p:cNvSpPr>
          <p:nvPr>
            <p:ph type="title"/>
          </p:nvPr>
        </p:nvSpPr>
        <p:spPr/>
        <p:txBody>
          <a:bodyPr/>
          <a:lstStyle/>
          <a:p>
            <a:r>
              <a:rPr lang="en-US" dirty="0" smtClean="0"/>
              <a:t>The DMH Deaf Services System</a:t>
            </a:r>
            <a:endParaRPr lang="en-US" dirty="0"/>
          </a:p>
        </p:txBody>
      </p:sp>
    </p:spTree>
    <p:extLst>
      <p:ext uri="{BB962C8B-B14F-4D97-AF65-F5344CB8AC3E}">
        <p14:creationId xmlns:p14="http://schemas.microsoft.com/office/powerpoint/2010/main" val="3342905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DMH Office of Deaf Services</a:t>
            </a:r>
            <a:endParaRPr lang="en-US" dirty="0"/>
          </a:p>
        </p:txBody>
      </p:sp>
      <p:sp>
        <p:nvSpPr>
          <p:cNvPr id="3" name="Content Placeholder 2"/>
          <p:cNvSpPr>
            <a:spLocks noGrp="1"/>
          </p:cNvSpPr>
          <p:nvPr>
            <p:ph sz="quarter" idx="1"/>
          </p:nvPr>
        </p:nvSpPr>
        <p:spPr>
          <a:xfrm>
            <a:off x="816864" y="1600200"/>
            <a:ext cx="10871200" cy="5105400"/>
          </a:xfrm>
        </p:spPr>
        <p:txBody>
          <a:bodyPr anchor="ctr">
            <a:normAutofit fontScale="92500" lnSpcReduction="10000"/>
          </a:bodyPr>
          <a:lstStyle/>
          <a:p>
            <a:r>
              <a:rPr lang="en-US" sz="2800" dirty="0" smtClean="0"/>
              <a:t>Agency-wide </a:t>
            </a:r>
            <a:r>
              <a:rPr lang="en-US" sz="2800" dirty="0"/>
              <a:t>(CPS, SUDT, and DD) responsibility for issues that affect deaf, hard of hearing, and deaf-blind consumers.</a:t>
            </a:r>
          </a:p>
          <a:p>
            <a:pPr>
              <a:spcBef>
                <a:spcPts val="1200"/>
              </a:spcBef>
            </a:pPr>
            <a:r>
              <a:rPr lang="en-US" dirty="0"/>
              <a:t>Program and policy development, clinical standards of care, and best practices.</a:t>
            </a:r>
          </a:p>
          <a:p>
            <a:pPr>
              <a:spcBef>
                <a:spcPts val="1200"/>
              </a:spcBef>
            </a:pPr>
            <a:r>
              <a:rPr lang="en-US" dirty="0"/>
              <a:t>Training, consultation and technical assistance for DMH facilities and contracted providers</a:t>
            </a:r>
            <a:r>
              <a:rPr lang="en-US" dirty="0" smtClean="0"/>
              <a:t>.</a:t>
            </a:r>
          </a:p>
          <a:p>
            <a:pPr marL="0" indent="0">
              <a:spcBef>
                <a:spcPts val="1200"/>
              </a:spcBef>
              <a:buNone/>
            </a:pPr>
            <a:endParaRPr lang="en-US" sz="1000" b="1" dirty="0" smtClean="0"/>
          </a:p>
          <a:p>
            <a:pPr marL="0" indent="0" algn="ctr">
              <a:buNone/>
            </a:pPr>
            <a:r>
              <a:rPr lang="en-US" dirty="0" smtClean="0"/>
              <a:t>David S. Kingsbury, MA, Director</a:t>
            </a:r>
          </a:p>
          <a:p>
            <a:pPr marL="0" indent="0" algn="ctr">
              <a:buNone/>
            </a:pPr>
            <a:r>
              <a:rPr lang="en-US" dirty="0" smtClean="0"/>
              <a:t>david.kingsbury@dmh.mo.gov</a:t>
            </a:r>
          </a:p>
          <a:p>
            <a:pPr marL="0" indent="0" algn="ctr">
              <a:buNone/>
            </a:pPr>
            <a:r>
              <a:rPr lang="en-US" dirty="0" smtClean="0"/>
              <a:t>573-526-1857</a:t>
            </a:r>
          </a:p>
          <a:p>
            <a:pPr marL="0" indent="0" algn="ctr">
              <a:buNone/>
            </a:pPr>
            <a:r>
              <a:rPr lang="en-US" dirty="0" smtClean="0"/>
              <a:t>dmh.mo.gov/</a:t>
            </a:r>
            <a:r>
              <a:rPr lang="en-US" dirty="0" err="1" smtClean="0"/>
              <a:t>deafservices</a:t>
            </a:r>
            <a:endParaRPr lang="en-US" dirty="0" smtClean="0"/>
          </a:p>
        </p:txBody>
      </p:sp>
    </p:spTree>
    <p:extLst>
      <p:ext uri="{BB962C8B-B14F-4D97-AF65-F5344CB8AC3E}">
        <p14:creationId xmlns:p14="http://schemas.microsoft.com/office/powerpoint/2010/main" val="3198837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1981200" y="2286000"/>
            <a:ext cx="4040188" cy="2133600"/>
          </a:xfrm>
        </p:spPr>
        <p:txBody>
          <a:bodyPr>
            <a:normAutofit/>
          </a:bodyPr>
          <a:lstStyle/>
          <a:p>
            <a:pPr marL="0" indent="0">
              <a:buNone/>
            </a:pPr>
            <a:r>
              <a:rPr lang="en-US" sz="1800" b="1" dirty="0"/>
              <a:t>ReDiscover Deaf Services</a:t>
            </a:r>
            <a:r>
              <a:rPr lang="en-US" sz="1800" dirty="0"/>
              <a:t/>
            </a:r>
            <a:br>
              <a:rPr lang="en-US" sz="1800" dirty="0"/>
            </a:br>
            <a:r>
              <a:rPr lang="en-US" sz="1800" dirty="0"/>
              <a:t>Brandy Haddock, MS, LPC</a:t>
            </a:r>
            <a:br>
              <a:rPr lang="en-US" sz="1800" dirty="0"/>
            </a:br>
            <a:r>
              <a:rPr lang="en-US" sz="1800" dirty="0"/>
              <a:t>1535 NE Rice Road</a:t>
            </a:r>
            <a:br>
              <a:rPr lang="en-US" sz="1800" dirty="0"/>
            </a:br>
            <a:r>
              <a:rPr lang="en-US" sz="1800" dirty="0"/>
              <a:t>Lee's Summit, MO 64086</a:t>
            </a:r>
            <a:br>
              <a:rPr lang="en-US" sz="1800" dirty="0"/>
            </a:br>
            <a:r>
              <a:rPr lang="en-US" sz="1800" dirty="0"/>
              <a:t>Voice: 816-966-0900</a:t>
            </a:r>
            <a:br>
              <a:rPr lang="en-US" sz="1800" dirty="0"/>
            </a:br>
            <a:r>
              <a:rPr lang="en-US" sz="1800" dirty="0">
                <a:hlinkClick r:id="rId2"/>
              </a:rPr>
              <a:t>bhaddock@rediscovermh.org</a:t>
            </a:r>
            <a:endParaRPr lang="en-US" sz="1800" dirty="0"/>
          </a:p>
        </p:txBody>
      </p:sp>
      <p:sp>
        <p:nvSpPr>
          <p:cNvPr id="7" name="Content Placeholder 6"/>
          <p:cNvSpPr>
            <a:spLocks noGrp="1"/>
          </p:cNvSpPr>
          <p:nvPr>
            <p:ph sz="quarter" idx="4"/>
          </p:nvPr>
        </p:nvSpPr>
        <p:spPr>
          <a:xfrm>
            <a:off x="6172201" y="2286000"/>
            <a:ext cx="4041775" cy="2133600"/>
          </a:xfrm>
        </p:spPr>
        <p:txBody>
          <a:bodyPr>
            <a:normAutofit/>
          </a:bodyPr>
          <a:lstStyle/>
          <a:p>
            <a:pPr marL="0" indent="0">
              <a:buNone/>
            </a:pPr>
            <a:r>
              <a:rPr lang="en-US" sz="1800" b="1" dirty="0"/>
              <a:t>BJC Behavioral Health Deaf Services </a:t>
            </a:r>
            <a:br>
              <a:rPr lang="en-US" sz="1800" b="1" dirty="0"/>
            </a:br>
            <a:r>
              <a:rPr lang="en-US" sz="1800" dirty="0"/>
              <a:t>Laura Shapiro, MSW, ACSW, LCSW</a:t>
            </a:r>
            <a:br>
              <a:rPr lang="en-US" sz="1800" dirty="0"/>
            </a:br>
            <a:r>
              <a:rPr lang="en-US" sz="1800" dirty="0"/>
              <a:t>3165 </a:t>
            </a:r>
            <a:r>
              <a:rPr lang="en-US" sz="1800" dirty="0" err="1"/>
              <a:t>McKelvey</a:t>
            </a:r>
            <a:r>
              <a:rPr lang="en-US" sz="1800" dirty="0"/>
              <a:t> Road, Suite 200</a:t>
            </a:r>
            <a:br>
              <a:rPr lang="en-US" sz="1800" dirty="0"/>
            </a:br>
            <a:r>
              <a:rPr lang="en-US" sz="1800" dirty="0"/>
              <a:t>Bridgeton, MO 63044</a:t>
            </a:r>
            <a:br>
              <a:rPr lang="en-US" sz="1800" dirty="0"/>
            </a:br>
            <a:r>
              <a:rPr lang="en-US" sz="1800" dirty="0"/>
              <a:t>Voice: 314-206-3499</a:t>
            </a:r>
            <a:br>
              <a:rPr lang="en-US" sz="1800" dirty="0"/>
            </a:br>
            <a:r>
              <a:rPr lang="en-US" sz="1800" dirty="0"/>
              <a:t>VP: 314-266-2636</a:t>
            </a:r>
            <a:br>
              <a:rPr lang="en-US" sz="1800" dirty="0"/>
            </a:br>
            <a:r>
              <a:rPr lang="en-US" sz="1800" dirty="0">
                <a:hlinkClick r:id="rId3"/>
              </a:rPr>
              <a:t>laura.shapiro@bjc.org</a:t>
            </a:r>
            <a:endParaRPr lang="en-US" sz="1800" dirty="0"/>
          </a:p>
        </p:txBody>
      </p:sp>
      <p:sp>
        <p:nvSpPr>
          <p:cNvPr id="4" name="Text Placeholder 3"/>
          <p:cNvSpPr>
            <a:spLocks noGrp="1"/>
          </p:cNvSpPr>
          <p:nvPr>
            <p:ph type="body" sz="quarter" idx="1"/>
          </p:nvPr>
        </p:nvSpPr>
        <p:spPr>
          <a:xfrm>
            <a:off x="1981200" y="1600200"/>
            <a:ext cx="8229600" cy="685800"/>
          </a:xfrm>
        </p:spPr>
        <p:txBody>
          <a:bodyPr anchor="ctr"/>
          <a:lstStyle/>
          <a:p>
            <a:r>
              <a:rPr lang="en-US" sz="2800" dirty="0"/>
              <a:t>Specialized Outpatient Centers (SOCs)</a:t>
            </a:r>
          </a:p>
        </p:txBody>
      </p:sp>
      <p:sp>
        <p:nvSpPr>
          <p:cNvPr id="12" name="Content Placeholder 4"/>
          <p:cNvSpPr txBox="1">
            <a:spLocks/>
          </p:cNvSpPr>
          <p:nvPr/>
        </p:nvSpPr>
        <p:spPr>
          <a:xfrm>
            <a:off x="2057400" y="4572000"/>
            <a:ext cx="8077200" cy="1981200"/>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200" b="1" i="0" u="none" strike="noStrike" kern="1200" cap="none" spc="0" normalizeH="0" baseline="0" noProof="0" dirty="0">
                <a:ln>
                  <a:noFill/>
                </a:ln>
                <a:solidFill>
                  <a:prstClr val="black"/>
                </a:solidFill>
                <a:effectLst/>
                <a:uLnTx/>
                <a:uFillTx/>
                <a:latin typeface="Tw Cen MT"/>
                <a:ea typeface="+mn-ea"/>
                <a:cs typeface="+mn-cs"/>
              </a:rPr>
              <a:t>Core CPR services provided by staff who are ASL fluent and/or have specialized training in Deaf culture and Deaf mental health care.</a:t>
            </a:r>
          </a:p>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200" b="1" i="0" u="none" strike="noStrike" kern="1200" cap="none" spc="0" normalizeH="0" baseline="0" noProof="0" dirty="0" smtClean="0">
                <a:ln>
                  <a:noFill/>
                </a:ln>
                <a:solidFill>
                  <a:prstClr val="black"/>
                </a:solidFill>
                <a:effectLst/>
                <a:uLnTx/>
                <a:uFillTx/>
                <a:latin typeface="Tw Cen MT"/>
                <a:ea typeface="+mn-ea"/>
                <a:cs typeface="+mn-cs"/>
              </a:rPr>
              <a:t>ASL-fluent QMHPs and Community Support Specialists.</a:t>
            </a:r>
            <a:endParaRPr kumimoji="0" lang="en-US" sz="2200" b="1" i="0" u="none" strike="noStrike" kern="1200" cap="none" spc="0" normalizeH="0" baseline="0" noProof="0" dirty="0">
              <a:ln>
                <a:noFill/>
              </a:ln>
              <a:solidFill>
                <a:prstClr val="black"/>
              </a:solidFill>
              <a:effectLst/>
              <a:uLnTx/>
              <a:uFillTx/>
              <a:latin typeface="Tw Cen MT"/>
              <a:ea typeface="+mn-ea"/>
              <a:cs typeface="+mn-cs"/>
            </a:endParaRPr>
          </a:p>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200" b="1" i="0" u="none" strike="noStrike" kern="1200" cap="none" spc="0" normalizeH="0" baseline="0" noProof="0" dirty="0">
                <a:ln>
                  <a:noFill/>
                </a:ln>
                <a:solidFill>
                  <a:prstClr val="black"/>
                </a:solidFill>
                <a:effectLst/>
                <a:uLnTx/>
                <a:uFillTx/>
                <a:latin typeface="Tw Cen MT"/>
                <a:ea typeface="+mn-ea"/>
                <a:cs typeface="+mn-cs"/>
              </a:rPr>
              <a:t>Regular CMHC service area boundaries do not apply.</a:t>
            </a:r>
          </a:p>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200" b="1" i="0" u="none" strike="noStrike" kern="1200" cap="none" spc="0" normalizeH="0" baseline="0" noProof="0" dirty="0">
                <a:ln>
                  <a:noFill/>
                </a:ln>
                <a:solidFill>
                  <a:prstClr val="black"/>
                </a:solidFill>
                <a:effectLst/>
                <a:uLnTx/>
                <a:uFillTx/>
                <a:latin typeface="Tw Cen MT"/>
                <a:ea typeface="+mn-ea"/>
                <a:cs typeface="+mn-cs"/>
              </a:rPr>
              <a:t>Telehealth individual counseling available statewide.</a:t>
            </a:r>
          </a:p>
        </p:txBody>
      </p:sp>
      <p:sp>
        <p:nvSpPr>
          <p:cNvPr id="3" name="Title 2"/>
          <p:cNvSpPr>
            <a:spLocks noGrp="1"/>
          </p:cNvSpPr>
          <p:nvPr>
            <p:ph type="title"/>
          </p:nvPr>
        </p:nvSpPr>
        <p:spPr/>
        <p:txBody>
          <a:bodyPr/>
          <a:lstStyle/>
          <a:p>
            <a:r>
              <a:rPr lang="en-US" dirty="0"/>
              <a:t>Specialized Deaf Services Delivery Options</a:t>
            </a:r>
          </a:p>
        </p:txBody>
      </p:sp>
    </p:spTree>
    <p:extLst>
      <p:ext uri="{BB962C8B-B14F-4D97-AF65-F5344CB8AC3E}">
        <p14:creationId xmlns:p14="http://schemas.microsoft.com/office/powerpoint/2010/main" val="3382667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Deaf Services SOC Telehealth Regions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459" r="2867" b="25786"/>
          <a:stretch/>
        </p:blipFill>
        <p:spPr>
          <a:xfrm>
            <a:off x="3617963" y="1958625"/>
            <a:ext cx="5449837" cy="4594575"/>
          </a:xfrm>
          <a:prstGeom prst="rect">
            <a:avLst/>
          </a:prstGeom>
        </p:spPr>
      </p:pic>
      <p:sp>
        <p:nvSpPr>
          <p:cNvPr id="5" name="Text Placeholder 4"/>
          <p:cNvSpPr>
            <a:spLocks noGrp="1"/>
          </p:cNvSpPr>
          <p:nvPr>
            <p:ph type="body" idx="1"/>
          </p:nvPr>
        </p:nvSpPr>
        <p:spPr>
          <a:xfrm>
            <a:off x="687388" y="4495800"/>
            <a:ext cx="3427412" cy="762000"/>
          </a:xfrm>
          <a:solidFill>
            <a:srgbClr val="0075B0"/>
          </a:solidFill>
        </p:spPr>
        <p:txBody>
          <a:bodyPr anchor="b">
            <a:normAutofit lnSpcReduction="10000"/>
          </a:bodyPr>
          <a:lstStyle/>
          <a:p>
            <a:pPr algn="ctr"/>
            <a:r>
              <a:rPr lang="en-US" dirty="0" smtClean="0"/>
              <a:t>Western: ReDiscover</a:t>
            </a:r>
          </a:p>
          <a:p>
            <a:pPr algn="ctr"/>
            <a:r>
              <a:rPr lang="en-US" b="0" dirty="0"/>
              <a:t>Brandy Haddock, MS, </a:t>
            </a:r>
            <a:r>
              <a:rPr lang="en-US" b="0" dirty="0" smtClean="0"/>
              <a:t>LPC</a:t>
            </a:r>
            <a:endParaRPr lang="en-US" b="0" dirty="0"/>
          </a:p>
        </p:txBody>
      </p:sp>
      <p:sp>
        <p:nvSpPr>
          <p:cNvPr id="7" name="Text Placeholder 6"/>
          <p:cNvSpPr>
            <a:spLocks noGrp="1"/>
          </p:cNvSpPr>
          <p:nvPr>
            <p:ph type="body" sz="quarter" idx="3"/>
          </p:nvPr>
        </p:nvSpPr>
        <p:spPr>
          <a:xfrm>
            <a:off x="7924800" y="2514600"/>
            <a:ext cx="3581400" cy="762000"/>
          </a:xfrm>
          <a:solidFill>
            <a:srgbClr val="E72582"/>
          </a:solidFill>
        </p:spPr>
        <p:txBody>
          <a:bodyPr>
            <a:normAutofit lnSpcReduction="10000"/>
          </a:bodyPr>
          <a:lstStyle/>
          <a:p>
            <a:pPr algn="ctr"/>
            <a:r>
              <a:rPr lang="en-US" dirty="0" smtClean="0"/>
              <a:t>Eastern: BJC Behavioral Health</a:t>
            </a:r>
          </a:p>
          <a:p>
            <a:pPr algn="ctr"/>
            <a:r>
              <a:rPr lang="en-US" b="0" dirty="0"/>
              <a:t>Laura Shapiro, MSW, </a:t>
            </a:r>
            <a:r>
              <a:rPr lang="en-US" b="0" dirty="0" smtClean="0"/>
              <a:t>LCSW</a:t>
            </a:r>
            <a:endParaRPr lang="en-US" b="0" dirty="0"/>
          </a:p>
        </p:txBody>
      </p:sp>
    </p:spTree>
    <p:extLst>
      <p:ext uri="{BB962C8B-B14F-4D97-AF65-F5344CB8AC3E}">
        <p14:creationId xmlns:p14="http://schemas.microsoft.com/office/powerpoint/2010/main" val="2180059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1981200" y="2286000"/>
            <a:ext cx="3733800" cy="4343400"/>
          </a:xfrm>
        </p:spPr>
        <p:txBody>
          <a:bodyPr>
            <a:normAutofit/>
          </a:bodyPr>
          <a:lstStyle/>
          <a:p>
            <a:pPr marL="0" indent="0">
              <a:buNone/>
            </a:pPr>
            <a:r>
              <a:rPr lang="en-US" sz="1800" b="1" dirty="0"/>
              <a:t>Truman Medical Center </a:t>
            </a:r>
            <a:br>
              <a:rPr lang="en-US" sz="1800" b="1" dirty="0"/>
            </a:br>
            <a:r>
              <a:rPr lang="en-US" sz="1800" b="1" dirty="0"/>
              <a:t>Behavioral Health (Acute)</a:t>
            </a:r>
            <a:r>
              <a:rPr lang="en-US" sz="1800" dirty="0"/>
              <a:t/>
            </a:r>
            <a:br>
              <a:rPr lang="en-US" sz="1800" dirty="0"/>
            </a:br>
            <a:r>
              <a:rPr lang="en-US" sz="1800" dirty="0"/>
              <a:t>Robert Ellis, Program Director</a:t>
            </a:r>
            <a:br>
              <a:rPr lang="en-US" sz="1800" dirty="0"/>
            </a:br>
            <a:r>
              <a:rPr lang="en-US" sz="1800" dirty="0"/>
              <a:t>1000 E. 24th St.</a:t>
            </a:r>
            <a:br>
              <a:rPr lang="en-US" sz="1800" dirty="0"/>
            </a:br>
            <a:r>
              <a:rPr lang="en-US" sz="1800" dirty="0"/>
              <a:t>Kansas City, MO 64108</a:t>
            </a:r>
            <a:br>
              <a:rPr lang="en-US" sz="1800" dirty="0"/>
            </a:br>
            <a:r>
              <a:rPr lang="en-US" sz="1800" dirty="0"/>
              <a:t>Voice: 816-404-3800</a:t>
            </a:r>
            <a:br>
              <a:rPr lang="en-US" sz="1800" dirty="0"/>
            </a:br>
            <a:r>
              <a:rPr lang="en-US" sz="1800" dirty="0" smtClean="0">
                <a:hlinkClick r:id="rId2"/>
              </a:rPr>
              <a:t>robert.ellis@tmcmed.org</a:t>
            </a:r>
            <a:endParaRPr lang="en-US" sz="1800" dirty="0"/>
          </a:p>
          <a:p>
            <a:r>
              <a:rPr lang="en-US" sz="1800" b="1" dirty="0"/>
              <a:t>Provides adult acute inpatient services with an interpreter. Staff are trained in Deaf culture and Deaf mental health care. </a:t>
            </a:r>
          </a:p>
          <a:p>
            <a:r>
              <a:rPr lang="en-US" sz="1800" b="1" dirty="0"/>
              <a:t>Admissions are through Truman’s emergency room or by transfer from another hospital.</a:t>
            </a:r>
          </a:p>
        </p:txBody>
      </p:sp>
      <p:sp>
        <p:nvSpPr>
          <p:cNvPr id="7" name="Content Placeholder 6"/>
          <p:cNvSpPr>
            <a:spLocks noGrp="1"/>
          </p:cNvSpPr>
          <p:nvPr>
            <p:ph sz="quarter" idx="4"/>
          </p:nvPr>
        </p:nvSpPr>
        <p:spPr>
          <a:xfrm>
            <a:off x="6172201" y="2286000"/>
            <a:ext cx="4038599" cy="4343400"/>
          </a:xfrm>
        </p:spPr>
        <p:txBody>
          <a:bodyPr>
            <a:normAutofit/>
          </a:bodyPr>
          <a:lstStyle/>
          <a:p>
            <a:pPr marL="0" indent="0">
              <a:buNone/>
            </a:pPr>
            <a:r>
              <a:rPr lang="en-US" sz="1800" b="1" dirty="0"/>
              <a:t>St. Louis Psychiatric Rehabilitation Center Deaf Services Unit (Intermediate/Long-Term)</a:t>
            </a:r>
            <a:r>
              <a:rPr lang="en-US" sz="1800" dirty="0"/>
              <a:t/>
            </a:r>
            <a:br>
              <a:rPr lang="en-US" sz="1800" dirty="0"/>
            </a:br>
            <a:r>
              <a:rPr lang="en-US" sz="1800" dirty="0"/>
              <a:t>Peter Scheers, MS, Program Director</a:t>
            </a:r>
            <a:br>
              <a:rPr lang="en-US" sz="1800" dirty="0"/>
            </a:br>
            <a:r>
              <a:rPr lang="en-US" sz="1800" dirty="0"/>
              <a:t>5300 Arsenal St.</a:t>
            </a:r>
            <a:br>
              <a:rPr lang="en-US" sz="1800" dirty="0"/>
            </a:br>
            <a:r>
              <a:rPr lang="en-US" sz="1800" dirty="0"/>
              <a:t>St. Louis, MO 63139</a:t>
            </a:r>
            <a:br>
              <a:rPr lang="en-US" sz="1800" dirty="0"/>
            </a:br>
            <a:r>
              <a:rPr lang="en-US" sz="1800" dirty="0"/>
              <a:t>Voice: 314-877-5945</a:t>
            </a:r>
            <a:br>
              <a:rPr lang="en-US" sz="1800" dirty="0"/>
            </a:br>
            <a:r>
              <a:rPr lang="en-US" sz="1800" dirty="0">
                <a:hlinkClick r:id="rId3"/>
              </a:rPr>
              <a:t>peter.scheers@dmh.mo.gov</a:t>
            </a:r>
            <a:endParaRPr lang="en-US" sz="1800" dirty="0"/>
          </a:p>
          <a:p>
            <a:r>
              <a:rPr lang="en-US" sz="1800" b="1" dirty="0"/>
              <a:t>Provides intermediate and long-term inpatient services. Some services are provided with an interpreter, and some services are available directly in American Sign Language.</a:t>
            </a:r>
          </a:p>
          <a:p>
            <a:r>
              <a:rPr lang="en-US" sz="1800" b="1" dirty="0"/>
              <a:t>Admissions are through CMHCs. </a:t>
            </a:r>
          </a:p>
        </p:txBody>
      </p:sp>
      <p:sp>
        <p:nvSpPr>
          <p:cNvPr id="6" name="Text Placeholder 5"/>
          <p:cNvSpPr>
            <a:spLocks noGrp="1"/>
          </p:cNvSpPr>
          <p:nvPr>
            <p:ph type="body" sz="quarter" idx="1"/>
          </p:nvPr>
        </p:nvSpPr>
        <p:spPr>
          <a:xfrm>
            <a:off x="1981201" y="1600200"/>
            <a:ext cx="8232775" cy="685800"/>
          </a:xfrm>
        </p:spPr>
        <p:txBody>
          <a:bodyPr anchor="ctr"/>
          <a:lstStyle/>
          <a:p>
            <a:r>
              <a:rPr lang="en-US" sz="2800" dirty="0"/>
              <a:t>Specialized Inpatient Units (SIUs)</a:t>
            </a:r>
          </a:p>
        </p:txBody>
      </p:sp>
      <p:sp>
        <p:nvSpPr>
          <p:cNvPr id="3" name="Title 2"/>
          <p:cNvSpPr>
            <a:spLocks noGrp="1"/>
          </p:cNvSpPr>
          <p:nvPr>
            <p:ph type="title"/>
          </p:nvPr>
        </p:nvSpPr>
        <p:spPr/>
        <p:txBody>
          <a:bodyPr/>
          <a:lstStyle/>
          <a:p>
            <a:r>
              <a:rPr lang="en-US" dirty="0"/>
              <a:t>Specialized Deaf Services Delivery Options</a:t>
            </a:r>
          </a:p>
        </p:txBody>
      </p:sp>
    </p:spTree>
    <p:extLst>
      <p:ext uri="{BB962C8B-B14F-4D97-AF65-F5344CB8AC3E}">
        <p14:creationId xmlns:p14="http://schemas.microsoft.com/office/powerpoint/2010/main" val="607527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Rounded MT Bold" panose="020F0704030504030204" pitchFamily="34" charset="0"/>
              </a:rPr>
              <a:t>DEAF</a:t>
            </a:r>
            <a:r>
              <a:rPr lang="en-US" dirty="0" smtClean="0">
                <a:latin typeface="Script MT Bold" panose="03040602040607080904" pitchFamily="66" charset="0"/>
              </a:rPr>
              <a:t>line</a:t>
            </a:r>
            <a:r>
              <a:rPr lang="en-US" dirty="0" smtClean="0"/>
              <a:t> </a:t>
            </a:r>
            <a:r>
              <a:rPr lang="en-US" sz="4000" dirty="0">
                <a:latin typeface="Arial Rounded MT Bold" panose="020F0704030504030204" pitchFamily="34" charset="0"/>
              </a:rPr>
              <a:t>Missouri</a:t>
            </a:r>
            <a:r>
              <a:rPr lang="en-US" dirty="0" smtClean="0"/>
              <a:t> Crisis Hotline</a:t>
            </a:r>
            <a:endParaRPr lang="en-US" dirty="0"/>
          </a:p>
        </p:txBody>
      </p:sp>
      <p:sp>
        <p:nvSpPr>
          <p:cNvPr id="7" name="Content Placeholder 6"/>
          <p:cNvSpPr>
            <a:spLocks noGrp="1"/>
          </p:cNvSpPr>
          <p:nvPr>
            <p:ph sz="quarter" idx="1"/>
          </p:nvPr>
        </p:nvSpPr>
        <p:spPr>
          <a:xfrm>
            <a:off x="5257800" y="1600200"/>
            <a:ext cx="6430264" cy="4495800"/>
          </a:xfrm>
        </p:spPr>
        <p:txBody>
          <a:bodyPr/>
          <a:lstStyle/>
          <a:p>
            <a:r>
              <a:rPr lang="en-US" dirty="0" smtClean="0"/>
              <a:t>Statewide 24-Hour crisis hotline for deaf and hard of hearing individuals.</a:t>
            </a:r>
          </a:p>
          <a:p>
            <a:pPr lvl="1"/>
            <a:r>
              <a:rPr lang="en-US" dirty="0" smtClean="0"/>
              <a:t>Text HAND to 839863</a:t>
            </a:r>
          </a:p>
          <a:p>
            <a:pPr lvl="1"/>
            <a:r>
              <a:rPr lang="en-US" dirty="0" smtClean="0"/>
              <a:t>TTY or voice call to 800-380-3323</a:t>
            </a:r>
          </a:p>
          <a:p>
            <a:pPr lvl="1"/>
            <a:r>
              <a:rPr lang="en-US" dirty="0" smtClean="0"/>
              <a:t>Videophone call to 573-303-5604</a:t>
            </a:r>
          </a:p>
        </p:txBody>
      </p:sp>
      <p:pic>
        <p:nvPicPr>
          <p:cNvPr id="4" name="Picture 3"/>
          <p:cNvPicPr>
            <a:picLocks noChangeAspect="1"/>
          </p:cNvPicPr>
          <p:nvPr/>
        </p:nvPicPr>
        <p:blipFill>
          <a:blip r:embed="rId2"/>
          <a:stretch>
            <a:fillRect/>
          </a:stretch>
        </p:blipFill>
        <p:spPr>
          <a:xfrm>
            <a:off x="885128" y="1646918"/>
            <a:ext cx="4067872" cy="5058682"/>
          </a:xfrm>
          <a:prstGeom prst="rect">
            <a:avLst/>
          </a:prstGeom>
          <a:ln>
            <a:solidFill>
              <a:schemeClr val="tx1"/>
            </a:solidFill>
          </a:ln>
        </p:spPr>
      </p:pic>
    </p:spTree>
    <p:extLst>
      <p:ext uri="{BB962C8B-B14F-4D97-AF65-F5344CB8AC3E}">
        <p14:creationId xmlns:p14="http://schemas.microsoft.com/office/powerpoint/2010/main" val="3467183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200" dirty="0"/>
              <a:t>Requirements for All </a:t>
            </a:r>
            <a:r>
              <a:rPr lang="en-US" sz="4200" dirty="0" smtClean="0"/>
              <a:t>CMHCs</a:t>
            </a:r>
            <a:endParaRPr lang="en-US" sz="4200" dirty="0"/>
          </a:p>
        </p:txBody>
      </p:sp>
      <p:sp>
        <p:nvSpPr>
          <p:cNvPr id="3" name="Content Placeholder 2"/>
          <p:cNvSpPr>
            <a:spLocks noGrp="1"/>
          </p:cNvSpPr>
          <p:nvPr>
            <p:ph sz="quarter" idx="1"/>
          </p:nvPr>
        </p:nvSpPr>
        <p:spPr/>
        <p:txBody>
          <a:bodyPr>
            <a:normAutofit/>
          </a:bodyPr>
          <a:lstStyle/>
          <a:p>
            <a:pPr lvl="0"/>
            <a:r>
              <a:rPr lang="en-US" dirty="0" smtClean="0"/>
              <a:t>Deaf consumers have choices:</a:t>
            </a:r>
            <a:endParaRPr lang="en-US" dirty="0"/>
          </a:p>
          <a:p>
            <a:pPr lvl="1"/>
            <a:r>
              <a:rPr lang="en-US" dirty="0" smtClean="0"/>
              <a:t>Access all services from SOC or all services from local CMHC;</a:t>
            </a:r>
          </a:p>
          <a:p>
            <a:pPr lvl="1"/>
            <a:r>
              <a:rPr lang="en-US" dirty="0" smtClean="0"/>
              <a:t>Access specialized services from SOC and other services from local CMHC.</a:t>
            </a:r>
            <a:endParaRPr lang="en-US" dirty="0"/>
          </a:p>
          <a:p>
            <a:pPr lvl="1"/>
            <a:r>
              <a:rPr lang="en-US" dirty="0" smtClean="0"/>
              <a:t>Access specialized counseling via telehealth or regular counseling at local CMHC;</a:t>
            </a:r>
            <a:endParaRPr lang="en-US" dirty="0"/>
          </a:p>
          <a:p>
            <a:pPr lvl="1"/>
            <a:r>
              <a:rPr lang="en-US" dirty="0" smtClean="0"/>
              <a:t>Other services (e.g. assessments) may be arranged by telehealth on a case-by-case basis.</a:t>
            </a:r>
          </a:p>
          <a:p>
            <a:pPr marL="365760" lvl="1" indent="0">
              <a:buNone/>
            </a:pPr>
            <a:r>
              <a:rPr lang="en-US" sz="2900" dirty="0" smtClean="0"/>
              <a:t>Unless a choice is clinically contraindicated.</a:t>
            </a:r>
            <a:endParaRPr lang="en-US" sz="2900" dirty="0"/>
          </a:p>
        </p:txBody>
      </p:sp>
    </p:spTree>
    <p:extLst>
      <p:ext uri="{BB962C8B-B14F-4D97-AF65-F5344CB8AC3E}">
        <p14:creationId xmlns:p14="http://schemas.microsoft.com/office/powerpoint/2010/main" val="44670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Deaf</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dirty="0" err="1"/>
              <a:t>Audiological</a:t>
            </a:r>
            <a:r>
              <a:rPr lang="en-US" dirty="0"/>
              <a:t> </a:t>
            </a:r>
            <a:r>
              <a:rPr lang="en-US" dirty="0" smtClean="0"/>
              <a:t>Definition</a:t>
            </a:r>
            <a:endParaRPr lang="en-US" dirty="0"/>
          </a:p>
          <a:p>
            <a:pPr lvl="1">
              <a:lnSpc>
                <a:spcPct val="120000"/>
              </a:lnSpc>
            </a:pPr>
            <a:r>
              <a:rPr lang="en-US" dirty="0" smtClean="0"/>
              <a:t>Usually </a:t>
            </a:r>
            <a:r>
              <a:rPr lang="en-US" dirty="0"/>
              <a:t>refers to a hearing loss in the severe to profound </a:t>
            </a:r>
            <a:r>
              <a:rPr lang="en-US" dirty="0" smtClean="0"/>
              <a:t>range, greater than 70 </a:t>
            </a:r>
            <a:r>
              <a:rPr lang="en-US" dirty="0" err="1" smtClean="0"/>
              <a:t>dB.</a:t>
            </a:r>
            <a:endParaRPr lang="en-US" dirty="0"/>
          </a:p>
          <a:p>
            <a:pPr lvl="1">
              <a:lnSpc>
                <a:spcPct val="120000"/>
              </a:lnSpc>
            </a:pPr>
            <a:r>
              <a:rPr lang="en-US" dirty="0"/>
              <a:t>Most commonly used by medical </a:t>
            </a:r>
            <a:r>
              <a:rPr lang="en-US" dirty="0" smtClean="0"/>
              <a:t>professionals.</a:t>
            </a:r>
            <a:endParaRPr lang="en-US" dirty="0"/>
          </a:p>
        </p:txBody>
      </p:sp>
    </p:spTree>
    <p:extLst>
      <p:ext uri="{BB962C8B-B14F-4D97-AF65-F5344CB8AC3E}">
        <p14:creationId xmlns:p14="http://schemas.microsoft.com/office/powerpoint/2010/main" val="2542989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200" dirty="0"/>
              <a:t>Requirements for All CMHCs and SUDT Providers</a:t>
            </a:r>
          </a:p>
        </p:txBody>
      </p:sp>
      <p:sp>
        <p:nvSpPr>
          <p:cNvPr id="3" name="Content Placeholder 2"/>
          <p:cNvSpPr>
            <a:spLocks noGrp="1"/>
          </p:cNvSpPr>
          <p:nvPr>
            <p:ph sz="quarter" idx="1"/>
          </p:nvPr>
        </p:nvSpPr>
        <p:spPr>
          <a:xfrm>
            <a:off x="816864" y="1600200"/>
            <a:ext cx="10871200" cy="5257800"/>
          </a:xfrm>
        </p:spPr>
        <p:txBody>
          <a:bodyPr>
            <a:normAutofit lnSpcReduction="10000"/>
          </a:bodyPr>
          <a:lstStyle/>
          <a:p>
            <a:pPr lvl="0"/>
            <a:r>
              <a:rPr lang="en-US" dirty="0"/>
              <a:t>For deaf consumers who use ASL, unless the consumer requests an alternative communication method, a “category of mental health service” must be delivered in </a:t>
            </a:r>
            <a:r>
              <a:rPr lang="en-US" dirty="0" smtClean="0"/>
              <a:t>ASL:</a:t>
            </a:r>
            <a:endParaRPr lang="en-US" dirty="0"/>
          </a:p>
          <a:p>
            <a:pPr lvl="1"/>
            <a:r>
              <a:rPr lang="en-US" dirty="0" smtClean="0"/>
              <a:t>Preferably by an ASL fluent staff member;</a:t>
            </a:r>
            <a:endParaRPr lang="en-US" dirty="0"/>
          </a:p>
          <a:p>
            <a:pPr lvl="1"/>
            <a:r>
              <a:rPr lang="en-US" dirty="0" smtClean="0"/>
              <a:t>Alternately with a qualified interpreter;</a:t>
            </a:r>
            <a:endParaRPr lang="en-US" dirty="0"/>
          </a:p>
          <a:p>
            <a:pPr lvl="1"/>
            <a:r>
              <a:rPr lang="en-US" dirty="0" smtClean="0"/>
              <a:t>Video Remote Interpreting (VRI) </a:t>
            </a:r>
            <a:r>
              <a:rPr lang="en-US" dirty="0"/>
              <a:t>may not be used unless an interpreter cannot be physically present in a timely manner.</a:t>
            </a:r>
          </a:p>
          <a:p>
            <a:r>
              <a:rPr lang="en-US" dirty="0"/>
              <a:t>For deaf </a:t>
            </a:r>
            <a:r>
              <a:rPr lang="en-US" dirty="0" smtClean="0"/>
              <a:t>consumers </a:t>
            </a:r>
            <a:r>
              <a:rPr lang="en-US" dirty="0"/>
              <a:t>who do not use ASL, reasonable, good faith efforts must be made to provide alternative communication methods</a:t>
            </a:r>
            <a:r>
              <a:rPr lang="en-US" dirty="0" smtClean="0"/>
              <a:t>.</a:t>
            </a:r>
          </a:p>
          <a:p>
            <a:r>
              <a:rPr lang="en-US" dirty="0" smtClean="0"/>
              <a:t>In many cases, a </a:t>
            </a:r>
            <a:r>
              <a:rPr lang="en-US" dirty="0"/>
              <a:t>requested accommodation cannot be denied </a:t>
            </a:r>
            <a:r>
              <a:rPr lang="en-US" dirty="0" smtClean="0"/>
              <a:t>unless </a:t>
            </a:r>
            <a:r>
              <a:rPr lang="en-US" dirty="0"/>
              <a:t>the decision has been made in writing by the DMH director or his/her designee</a:t>
            </a:r>
            <a:r>
              <a:rPr lang="en-US" dirty="0" smtClean="0"/>
              <a:t>. Contact the Office of Deaf Services for details.</a:t>
            </a:r>
            <a:endParaRPr lang="en-US" dirty="0"/>
          </a:p>
        </p:txBody>
      </p:sp>
    </p:spTree>
    <p:extLst>
      <p:ext uri="{BB962C8B-B14F-4D97-AF65-F5344CB8AC3E}">
        <p14:creationId xmlns:p14="http://schemas.microsoft.com/office/powerpoint/2010/main" val="276976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200" dirty="0"/>
              <a:t>Requirements for All CMHCs and SUDT Providers</a:t>
            </a:r>
          </a:p>
        </p:txBody>
      </p:sp>
      <p:sp>
        <p:nvSpPr>
          <p:cNvPr id="3" name="Content Placeholder 2"/>
          <p:cNvSpPr>
            <a:spLocks noGrp="1"/>
          </p:cNvSpPr>
          <p:nvPr>
            <p:ph sz="quarter" idx="1"/>
          </p:nvPr>
        </p:nvSpPr>
        <p:spPr/>
        <p:txBody>
          <a:bodyPr>
            <a:normAutofit/>
          </a:bodyPr>
          <a:lstStyle/>
          <a:p>
            <a:pPr lvl="0"/>
            <a:r>
              <a:rPr lang="en-US" dirty="0"/>
              <a:t>“Category of mental health service” means one of the following </a:t>
            </a:r>
            <a:r>
              <a:rPr lang="en-US" dirty="0" smtClean="0"/>
              <a:t>services funded by DMH:</a:t>
            </a:r>
            <a:endParaRPr lang="en-US" dirty="0"/>
          </a:p>
          <a:p>
            <a:pPr lvl="1"/>
            <a:r>
              <a:rPr lang="en-US" dirty="0"/>
              <a:t>An initial assessment, including diagnosis</a:t>
            </a:r>
            <a:r>
              <a:rPr lang="en-US" dirty="0" smtClean="0"/>
              <a:t>;</a:t>
            </a:r>
            <a:endParaRPr lang="en-US" dirty="0"/>
          </a:p>
          <a:p>
            <a:pPr lvl="1"/>
            <a:r>
              <a:rPr lang="en-US" dirty="0"/>
              <a:t>A periodic reassessment</a:t>
            </a:r>
            <a:r>
              <a:rPr lang="en-US" dirty="0" smtClean="0"/>
              <a:t>;</a:t>
            </a:r>
            <a:endParaRPr lang="en-US" dirty="0"/>
          </a:p>
          <a:p>
            <a:pPr lvl="1"/>
            <a:r>
              <a:rPr lang="en-US" dirty="0"/>
              <a:t>A treatment </a:t>
            </a:r>
            <a:r>
              <a:rPr lang="en-US" dirty="0" smtClean="0"/>
              <a:t>or discharge </a:t>
            </a:r>
            <a:r>
              <a:rPr lang="en-US" dirty="0"/>
              <a:t>planning meeting with the client present</a:t>
            </a:r>
            <a:r>
              <a:rPr lang="en-US" dirty="0" smtClean="0"/>
              <a:t>;</a:t>
            </a:r>
            <a:endParaRPr lang="en-US" dirty="0"/>
          </a:p>
          <a:p>
            <a:pPr lvl="1"/>
            <a:r>
              <a:rPr lang="en-US" dirty="0"/>
              <a:t>A visit with a contract or employee physician</a:t>
            </a:r>
            <a:r>
              <a:rPr lang="en-US" dirty="0" smtClean="0"/>
              <a:t>;</a:t>
            </a:r>
            <a:endParaRPr lang="en-US" dirty="0"/>
          </a:p>
          <a:p>
            <a:pPr lvl="1"/>
            <a:r>
              <a:rPr lang="en-US" dirty="0"/>
              <a:t>An individual </a:t>
            </a:r>
            <a:r>
              <a:rPr lang="en-US" dirty="0" smtClean="0"/>
              <a:t>psychotherapy/psychoeducational </a:t>
            </a:r>
            <a:r>
              <a:rPr lang="en-US" dirty="0"/>
              <a:t>session; </a:t>
            </a:r>
            <a:r>
              <a:rPr lang="en-US" dirty="0" smtClean="0"/>
              <a:t>or</a:t>
            </a:r>
            <a:endParaRPr lang="en-US" dirty="0"/>
          </a:p>
          <a:p>
            <a:pPr lvl="1"/>
            <a:r>
              <a:rPr lang="en-US" dirty="0"/>
              <a:t>A group </a:t>
            </a:r>
            <a:r>
              <a:rPr lang="en-US" dirty="0" smtClean="0"/>
              <a:t>psychotherapy/psychoeducational </a:t>
            </a:r>
            <a:r>
              <a:rPr lang="en-US" dirty="0"/>
              <a:t>session.</a:t>
            </a:r>
          </a:p>
          <a:p>
            <a:endParaRPr lang="en-US" dirty="0"/>
          </a:p>
        </p:txBody>
      </p:sp>
    </p:spTree>
    <p:extLst>
      <p:ext uri="{BB962C8B-B14F-4D97-AF65-F5344CB8AC3E}">
        <p14:creationId xmlns:p14="http://schemas.microsoft.com/office/powerpoint/2010/main" val="2656259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200" dirty="0"/>
              <a:t>Requirements for All CMHCs and SUDT Providers</a:t>
            </a:r>
          </a:p>
        </p:txBody>
      </p:sp>
      <p:sp>
        <p:nvSpPr>
          <p:cNvPr id="3" name="Content Placeholder 2"/>
          <p:cNvSpPr>
            <a:spLocks noGrp="1"/>
          </p:cNvSpPr>
          <p:nvPr>
            <p:ph sz="quarter" idx="1"/>
          </p:nvPr>
        </p:nvSpPr>
        <p:spPr>
          <a:xfrm>
            <a:off x="816864" y="1600200"/>
            <a:ext cx="10871200" cy="5181600"/>
          </a:xfrm>
        </p:spPr>
        <p:txBody>
          <a:bodyPr>
            <a:normAutofit/>
          </a:bodyPr>
          <a:lstStyle/>
          <a:p>
            <a:pPr lvl="0"/>
            <a:r>
              <a:rPr lang="en-US" dirty="0"/>
              <a:t>How do I know if a staff member is ASL fluent?</a:t>
            </a:r>
          </a:p>
          <a:p>
            <a:pPr lvl="1"/>
            <a:r>
              <a:rPr lang="en-US" dirty="0" smtClean="0"/>
              <a:t>Contact the Office of Deaf Services for criteria.</a:t>
            </a:r>
          </a:p>
          <a:p>
            <a:pPr lvl="1"/>
            <a:r>
              <a:rPr lang="en-US" dirty="0" smtClean="0"/>
              <a:t>Fluency must be documented with the Office of Deaf </a:t>
            </a:r>
            <a:r>
              <a:rPr lang="en-US" dirty="0"/>
              <a:t>Services.</a:t>
            </a:r>
          </a:p>
          <a:p>
            <a:pPr marL="0" indent="0">
              <a:buNone/>
            </a:pPr>
            <a:endParaRPr lang="en-US" sz="1800" dirty="0"/>
          </a:p>
          <a:p>
            <a:pPr marL="0" indent="0" algn="ctr">
              <a:buNone/>
            </a:pPr>
            <a:r>
              <a:rPr lang="en-US" sz="2800" b="1" dirty="0"/>
              <a:t>Under the Prospective Payment </a:t>
            </a:r>
            <a:r>
              <a:rPr lang="en-US" sz="2800" b="1" dirty="0" smtClean="0"/>
              <a:t>System (PPS), </a:t>
            </a:r>
            <a:r>
              <a:rPr lang="en-US" sz="2800" b="1" dirty="0"/>
              <a:t>Certified Community Behavioral Health Organizations can include enhanced pay for bilingual/multilingual providers in their cost reports to increase their overall daily reimbursement rate.</a:t>
            </a:r>
          </a:p>
          <a:p>
            <a:pPr marL="0" indent="0" algn="ctr">
              <a:buNone/>
            </a:pPr>
            <a:endParaRPr lang="en-US" sz="1800" b="1" dirty="0"/>
          </a:p>
          <a:p>
            <a:pPr marL="0" indent="0" algn="ctr">
              <a:buNone/>
            </a:pPr>
            <a:r>
              <a:rPr lang="en-US" sz="2800" b="1" dirty="0"/>
              <a:t>Under Fee-for-Service (FFS), enhanced billing rates are available for certain services when provided by ASL-fluent staff.</a:t>
            </a:r>
          </a:p>
        </p:txBody>
      </p:sp>
    </p:spTree>
    <p:extLst>
      <p:ext uri="{BB962C8B-B14F-4D97-AF65-F5344CB8AC3E}">
        <p14:creationId xmlns:p14="http://schemas.microsoft.com/office/powerpoint/2010/main" val="716979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200" dirty="0"/>
              <a:t>Requirements for All CMHCs and SUDT Providers</a:t>
            </a:r>
          </a:p>
        </p:txBody>
      </p:sp>
      <p:sp>
        <p:nvSpPr>
          <p:cNvPr id="3" name="Content Placeholder 2"/>
          <p:cNvSpPr>
            <a:spLocks noGrp="1"/>
          </p:cNvSpPr>
          <p:nvPr>
            <p:ph sz="quarter" idx="1"/>
          </p:nvPr>
        </p:nvSpPr>
        <p:spPr/>
        <p:txBody>
          <a:bodyPr>
            <a:normAutofit/>
          </a:bodyPr>
          <a:lstStyle/>
          <a:p>
            <a:pPr lvl="0"/>
            <a:r>
              <a:rPr lang="en-US" dirty="0" smtClean="0"/>
              <a:t>What is a “qualified interpreter?”</a:t>
            </a:r>
            <a:endParaRPr lang="en-US" dirty="0"/>
          </a:p>
          <a:p>
            <a:pPr lvl="1"/>
            <a:r>
              <a:rPr lang="en-US" dirty="0" smtClean="0"/>
              <a:t>Impartial (not family, friend, or companion);</a:t>
            </a:r>
          </a:p>
          <a:p>
            <a:pPr lvl="1"/>
            <a:r>
              <a:rPr lang="en-US" dirty="0" smtClean="0"/>
              <a:t>Can </a:t>
            </a:r>
            <a:r>
              <a:rPr lang="en-US" dirty="0"/>
              <a:t>interpret </a:t>
            </a:r>
            <a:r>
              <a:rPr lang="en-US" dirty="0" smtClean="0"/>
              <a:t>effectively and accurately, both receptively and expressively, using any necessary specialized vocabulary, terminology, or phraseology;</a:t>
            </a:r>
          </a:p>
          <a:p>
            <a:pPr lvl="1"/>
            <a:r>
              <a:rPr lang="en-US" dirty="0" smtClean="0"/>
              <a:t> Adheres to generally accepted interpreter ethics principles, including confidentiality.</a:t>
            </a:r>
          </a:p>
          <a:p>
            <a:r>
              <a:rPr lang="en-US" dirty="0" smtClean="0"/>
              <a:t>What is an “appropriately certified interpreter?”</a:t>
            </a:r>
            <a:endParaRPr lang="en-US" dirty="0"/>
          </a:p>
          <a:p>
            <a:pPr lvl="1"/>
            <a:r>
              <a:rPr lang="en-US" sz="3000" dirty="0"/>
              <a:t>Advanced or Master </a:t>
            </a:r>
            <a:r>
              <a:rPr lang="en-US" sz="3000" dirty="0" smtClean="0"/>
              <a:t>Missouri certification </a:t>
            </a:r>
            <a:r>
              <a:rPr lang="en-US" sz="3000" dirty="0"/>
              <a:t>(not Basic</a:t>
            </a:r>
            <a:r>
              <a:rPr lang="en-US" sz="3000" dirty="0" smtClean="0"/>
              <a:t>).</a:t>
            </a:r>
            <a:endParaRPr lang="en-US" dirty="0" smtClean="0"/>
          </a:p>
          <a:p>
            <a:pPr marL="0" indent="0" algn="ctr">
              <a:buNone/>
            </a:pPr>
            <a:endParaRPr lang="en-US" sz="900" b="1" dirty="0"/>
          </a:p>
        </p:txBody>
      </p:sp>
    </p:spTree>
    <p:extLst>
      <p:ext uri="{BB962C8B-B14F-4D97-AF65-F5344CB8AC3E}">
        <p14:creationId xmlns:p14="http://schemas.microsoft.com/office/powerpoint/2010/main" val="3382002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200" dirty="0"/>
              <a:t>Requirements for All CMHCs and SUDT Providers</a:t>
            </a:r>
          </a:p>
        </p:txBody>
      </p:sp>
      <p:sp>
        <p:nvSpPr>
          <p:cNvPr id="3" name="Content Placeholder 2"/>
          <p:cNvSpPr>
            <a:spLocks noGrp="1"/>
          </p:cNvSpPr>
          <p:nvPr>
            <p:ph sz="quarter" idx="1"/>
          </p:nvPr>
        </p:nvSpPr>
        <p:spPr>
          <a:xfrm>
            <a:off x="816864" y="1600200"/>
            <a:ext cx="10871200" cy="5105400"/>
          </a:xfrm>
        </p:spPr>
        <p:txBody>
          <a:bodyPr>
            <a:normAutofit/>
          </a:bodyPr>
          <a:lstStyle/>
          <a:p>
            <a:pPr lvl="0"/>
            <a:r>
              <a:rPr lang="en-US" dirty="0" smtClean="0"/>
              <a:t>How do we get reimbursed for interpreting services?</a:t>
            </a:r>
          </a:p>
          <a:p>
            <a:pPr lvl="1"/>
            <a:r>
              <a:rPr lang="en-US" b="1" dirty="0" smtClean="0"/>
              <a:t>Under </a:t>
            </a:r>
            <a:r>
              <a:rPr lang="en-US" b="1" dirty="0"/>
              <a:t>PPS</a:t>
            </a:r>
            <a:r>
              <a:rPr lang="en-US" dirty="0"/>
              <a:t>, interpreting is entered in CIMOR as a cost-only service that does not trigger a payment. Associated costs should be included in cost reports so that they are built into </a:t>
            </a:r>
            <a:r>
              <a:rPr lang="en-US" dirty="0" smtClean="0"/>
              <a:t>the </a:t>
            </a:r>
            <a:r>
              <a:rPr lang="en-US" dirty="0"/>
              <a:t>daily </a:t>
            </a:r>
            <a:r>
              <a:rPr lang="en-US" dirty="0" smtClean="0"/>
              <a:t>rate.</a:t>
            </a:r>
          </a:p>
          <a:p>
            <a:pPr lvl="1"/>
            <a:r>
              <a:rPr lang="en-US" b="1" dirty="0" smtClean="0"/>
              <a:t>Under </a:t>
            </a:r>
            <a:r>
              <a:rPr lang="en-US" b="1" dirty="0"/>
              <a:t>FFS</a:t>
            </a:r>
            <a:r>
              <a:rPr lang="en-US" dirty="0"/>
              <a:t>, interpreting </a:t>
            </a:r>
            <a:r>
              <a:rPr lang="en-US" dirty="0" smtClean="0"/>
              <a:t>is billed </a:t>
            </a:r>
            <a:r>
              <a:rPr lang="en-US" dirty="0"/>
              <a:t>in CIMOR when provided </a:t>
            </a:r>
            <a:r>
              <a:rPr lang="en-US" dirty="0" smtClean="0"/>
              <a:t>in conjunction with a </a:t>
            </a:r>
            <a:r>
              <a:rPr lang="en-US" dirty="0"/>
              <a:t>“category of mental health service” funded by DMH</a:t>
            </a:r>
            <a:r>
              <a:rPr lang="en-US" dirty="0" smtClean="0"/>
              <a:t>.</a:t>
            </a:r>
          </a:p>
          <a:p>
            <a:pPr lvl="1"/>
            <a:r>
              <a:rPr lang="en-US" dirty="0" smtClean="0"/>
              <a:t>In Medicaid managed care and private pay, interpreting costs are not reimbursable and are generally considered overhead.</a:t>
            </a:r>
          </a:p>
          <a:p>
            <a:r>
              <a:rPr lang="en-US" dirty="0"/>
              <a:t>Interpreters who have completed DMH’s </a:t>
            </a:r>
            <a:r>
              <a:rPr lang="en-US" i="1" dirty="0"/>
              <a:t>Introduction </a:t>
            </a:r>
            <a:r>
              <a:rPr lang="en-US" i="1" dirty="0" smtClean="0"/>
              <a:t>to Mental </a:t>
            </a:r>
            <a:r>
              <a:rPr lang="en-US" i="1" dirty="0"/>
              <a:t>Health Interpreting</a:t>
            </a:r>
            <a:r>
              <a:rPr lang="en-US" dirty="0"/>
              <a:t> course </a:t>
            </a:r>
            <a:r>
              <a:rPr lang="en-US" dirty="0" smtClean="0"/>
              <a:t>receive </a:t>
            </a:r>
            <a:r>
              <a:rPr lang="en-US" dirty="0"/>
              <a:t>preferential hiring.</a:t>
            </a:r>
          </a:p>
          <a:p>
            <a:pPr marL="0" indent="0" algn="ctr">
              <a:buNone/>
            </a:pPr>
            <a:endParaRPr lang="en-US" sz="900" b="1" dirty="0"/>
          </a:p>
        </p:txBody>
      </p:sp>
    </p:spTree>
    <p:extLst>
      <p:ext uri="{BB962C8B-B14F-4D97-AF65-F5344CB8AC3E}">
        <p14:creationId xmlns:p14="http://schemas.microsoft.com/office/powerpoint/2010/main" val="593619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200" dirty="0"/>
              <a:t>Requirements for All CMHCs and SUDT Providers</a:t>
            </a:r>
          </a:p>
        </p:txBody>
      </p:sp>
      <p:sp>
        <p:nvSpPr>
          <p:cNvPr id="3" name="Content Placeholder 2"/>
          <p:cNvSpPr>
            <a:spLocks noGrp="1"/>
          </p:cNvSpPr>
          <p:nvPr>
            <p:ph sz="quarter" idx="1"/>
          </p:nvPr>
        </p:nvSpPr>
        <p:spPr/>
        <p:txBody>
          <a:bodyPr>
            <a:normAutofit/>
          </a:bodyPr>
          <a:lstStyle/>
          <a:p>
            <a:pPr lvl="0"/>
            <a:r>
              <a:rPr lang="en-US" dirty="0"/>
              <a:t>What about services other than a “category of mental health service?”</a:t>
            </a:r>
          </a:p>
          <a:p>
            <a:pPr lvl="1"/>
            <a:r>
              <a:rPr lang="en-US" dirty="0" smtClean="0"/>
              <a:t>Section </a:t>
            </a:r>
            <a:r>
              <a:rPr lang="en-US" dirty="0"/>
              <a:t>1557 effective communication requirements apply.</a:t>
            </a:r>
          </a:p>
          <a:p>
            <a:pPr lvl="1"/>
            <a:r>
              <a:rPr lang="en-US" dirty="0"/>
              <a:t>For DMH services, </a:t>
            </a:r>
            <a:r>
              <a:rPr lang="en-US" i="1" u="sng" dirty="0"/>
              <a:t>both</a:t>
            </a:r>
            <a:r>
              <a:rPr lang="en-US" b="1" i="1" dirty="0"/>
              <a:t> </a:t>
            </a:r>
            <a:r>
              <a:rPr lang="en-US" dirty="0"/>
              <a:t>Title II </a:t>
            </a:r>
            <a:r>
              <a:rPr lang="en-US" i="1" u="sng" dirty="0"/>
              <a:t>and</a:t>
            </a:r>
            <a:r>
              <a:rPr lang="en-US" dirty="0"/>
              <a:t> Title III apply.</a:t>
            </a:r>
          </a:p>
          <a:p>
            <a:pPr lvl="1"/>
            <a:r>
              <a:rPr lang="en-US" dirty="0"/>
              <a:t>For non-DMH services, Title III applies.</a:t>
            </a:r>
          </a:p>
          <a:p>
            <a:pPr lvl="1"/>
            <a:r>
              <a:rPr lang="en-US" dirty="0" smtClean="0"/>
              <a:t>The appropriate </a:t>
            </a:r>
            <a:r>
              <a:rPr lang="en-US" dirty="0"/>
              <a:t>auxiliary aid or service should be determined </a:t>
            </a:r>
            <a:r>
              <a:rPr lang="en-US" dirty="0" smtClean="0"/>
              <a:t>using </a:t>
            </a:r>
            <a:r>
              <a:rPr lang="en-US" dirty="0"/>
              <a:t>the USDOJ’s ADA Guide to Effective Communication.</a:t>
            </a:r>
          </a:p>
          <a:p>
            <a:pPr lvl="1"/>
            <a:r>
              <a:rPr lang="en-US" dirty="0"/>
              <a:t>DMH typically does not reimburse interpreting costs.</a:t>
            </a:r>
          </a:p>
        </p:txBody>
      </p:sp>
    </p:spTree>
    <p:extLst>
      <p:ext uri="{BB962C8B-B14F-4D97-AF65-F5344CB8AC3E}">
        <p14:creationId xmlns:p14="http://schemas.microsoft.com/office/powerpoint/2010/main" val="1729616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Else Can I Do?</a:t>
            </a:r>
            <a:endParaRPr lang="en-US" dirty="0"/>
          </a:p>
        </p:txBody>
      </p:sp>
      <p:sp>
        <p:nvSpPr>
          <p:cNvPr id="3" name="Content Placeholder 2"/>
          <p:cNvSpPr>
            <a:spLocks noGrp="1"/>
          </p:cNvSpPr>
          <p:nvPr>
            <p:ph sz="quarter" idx="1"/>
          </p:nvPr>
        </p:nvSpPr>
        <p:spPr>
          <a:xfrm>
            <a:off x="816864" y="1600200"/>
            <a:ext cx="10871200" cy="5029200"/>
          </a:xfrm>
        </p:spPr>
        <p:txBody>
          <a:bodyPr>
            <a:noAutofit/>
          </a:bodyPr>
          <a:lstStyle/>
          <a:p>
            <a:r>
              <a:rPr lang="en-US" sz="2600" dirty="0"/>
              <a:t>Read </a:t>
            </a:r>
            <a:r>
              <a:rPr lang="en-US" sz="2600" i="1" dirty="0"/>
              <a:t>American Ways </a:t>
            </a:r>
            <a:r>
              <a:rPr lang="en-US" sz="2600" dirty="0"/>
              <a:t>(3</a:t>
            </a:r>
            <a:r>
              <a:rPr lang="en-US" sz="2600" baseline="30000" dirty="0"/>
              <a:t>rd</a:t>
            </a:r>
            <a:r>
              <a:rPr lang="en-US" sz="2600" dirty="0"/>
              <a:t> </a:t>
            </a:r>
            <a:r>
              <a:rPr lang="en-US" sz="2600" dirty="0" err="1"/>
              <a:t>ed</a:t>
            </a:r>
            <a:r>
              <a:rPr lang="en-US" sz="2600" dirty="0"/>
              <a:t>, 2011) by Gary </a:t>
            </a:r>
            <a:r>
              <a:rPr lang="en-US" sz="2600" dirty="0" err="1"/>
              <a:t>Althen</a:t>
            </a:r>
            <a:r>
              <a:rPr lang="en-US" sz="2600" dirty="0"/>
              <a:t> to develop a better conscious understanding of American culture</a:t>
            </a:r>
            <a:r>
              <a:rPr lang="en-US" sz="2600" dirty="0" smtClean="0"/>
              <a:t>.</a:t>
            </a:r>
          </a:p>
          <a:p>
            <a:r>
              <a:rPr lang="en-US" sz="2600" dirty="0" smtClean="0"/>
              <a:t>Learn about Hofstede’s Cultural Dimensions.</a:t>
            </a:r>
            <a:endParaRPr lang="en-US" sz="2600" dirty="0"/>
          </a:p>
          <a:p>
            <a:r>
              <a:rPr lang="en-US" sz="2600" dirty="0" smtClean="0"/>
              <a:t>Take </a:t>
            </a:r>
            <a:r>
              <a:rPr lang="en-US" sz="2600" dirty="0"/>
              <a:t>continuing education focused on developing basic cultural competence.</a:t>
            </a:r>
          </a:p>
          <a:p>
            <a:r>
              <a:rPr lang="en-US" sz="2600" dirty="0"/>
              <a:t>Take an Office of Deaf Services webinar.</a:t>
            </a:r>
          </a:p>
          <a:p>
            <a:r>
              <a:rPr lang="en-US" sz="2600" dirty="0"/>
              <a:t>If you provide services to a deaf consumer, take DMH’s Deaf Services Training in Relias Learning.</a:t>
            </a:r>
          </a:p>
          <a:p>
            <a:r>
              <a:rPr lang="en-US" sz="2600" dirty="0"/>
              <a:t>If you provide services to a hard of hearing consumer, take the Working with People with Hearing Loss training on the Office of Deaf Services website.</a:t>
            </a:r>
          </a:p>
          <a:p>
            <a:r>
              <a:rPr lang="en-US" sz="2600" dirty="0"/>
              <a:t>Contact the Office of Deaf Services for consultation.</a:t>
            </a:r>
          </a:p>
        </p:txBody>
      </p:sp>
    </p:spTree>
    <p:extLst>
      <p:ext uri="{BB962C8B-B14F-4D97-AF65-F5344CB8AC3E}">
        <p14:creationId xmlns:p14="http://schemas.microsoft.com/office/powerpoint/2010/main" val="39107400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DMH Office of Deaf Services Online Resources	</a:t>
            </a:r>
            <a:endParaRPr lang="en-US" dirty="0"/>
          </a:p>
        </p:txBody>
      </p:sp>
      <p:sp>
        <p:nvSpPr>
          <p:cNvPr id="3" name="Content Placeholder 2"/>
          <p:cNvSpPr>
            <a:spLocks noGrp="1"/>
          </p:cNvSpPr>
          <p:nvPr>
            <p:ph sz="quarter" idx="1"/>
          </p:nvPr>
        </p:nvSpPr>
        <p:spPr>
          <a:xfrm>
            <a:off x="816864" y="1600200"/>
            <a:ext cx="11146536" cy="4495800"/>
          </a:xfrm>
        </p:spPr>
        <p:txBody>
          <a:bodyPr/>
          <a:lstStyle/>
          <a:p>
            <a:r>
              <a:rPr lang="en-US" dirty="0" smtClean="0"/>
              <a:t>Deaf Services Homepage: </a:t>
            </a:r>
          </a:p>
          <a:p>
            <a:pPr marL="640080" lvl="2" indent="0">
              <a:buNone/>
            </a:pPr>
            <a:r>
              <a:rPr lang="en-US" sz="3200" dirty="0" smtClean="0">
                <a:solidFill>
                  <a:schemeClr val="tx2"/>
                </a:solidFill>
              </a:rPr>
              <a:t>dmh.mo.gov/</a:t>
            </a:r>
            <a:r>
              <a:rPr lang="en-US" sz="3200" dirty="0" err="1" smtClean="0">
                <a:solidFill>
                  <a:schemeClr val="tx2"/>
                </a:solidFill>
              </a:rPr>
              <a:t>deafservices</a:t>
            </a:r>
            <a:endParaRPr lang="en-US" sz="3200" dirty="0" smtClean="0">
              <a:solidFill>
                <a:schemeClr val="tx2"/>
              </a:solidFill>
            </a:endParaRPr>
          </a:p>
          <a:p>
            <a:r>
              <a:rPr lang="en-US" dirty="0" smtClean="0"/>
              <a:t>Information for Providers: </a:t>
            </a:r>
          </a:p>
          <a:p>
            <a:pPr marL="640080" lvl="2" indent="0">
              <a:buNone/>
            </a:pPr>
            <a:r>
              <a:rPr lang="en-US" sz="3200" dirty="0" smtClean="0">
                <a:solidFill>
                  <a:schemeClr val="tx2"/>
                </a:solidFill>
              </a:rPr>
              <a:t>dmh.mo.gov/</a:t>
            </a:r>
            <a:r>
              <a:rPr lang="en-US" sz="3200" dirty="0" err="1" smtClean="0">
                <a:solidFill>
                  <a:schemeClr val="tx2"/>
                </a:solidFill>
              </a:rPr>
              <a:t>deafservices</a:t>
            </a:r>
            <a:r>
              <a:rPr lang="en-US" sz="3200" dirty="0" smtClean="0">
                <a:solidFill>
                  <a:schemeClr val="tx2"/>
                </a:solidFill>
              </a:rPr>
              <a:t>/providers</a:t>
            </a:r>
          </a:p>
          <a:p>
            <a:r>
              <a:rPr lang="en-US" dirty="0" smtClean="0"/>
              <a:t>Training Resources:</a:t>
            </a:r>
          </a:p>
          <a:p>
            <a:pPr marL="640080" lvl="2" indent="0">
              <a:buNone/>
            </a:pPr>
            <a:r>
              <a:rPr lang="en-US" sz="3200" dirty="0" smtClean="0">
                <a:solidFill>
                  <a:schemeClr val="tx2"/>
                </a:solidFill>
              </a:rPr>
              <a:t>dmh.mo.gov/</a:t>
            </a:r>
            <a:r>
              <a:rPr lang="en-US" sz="3200" dirty="0" err="1" smtClean="0">
                <a:solidFill>
                  <a:schemeClr val="tx2"/>
                </a:solidFill>
              </a:rPr>
              <a:t>deafservices</a:t>
            </a:r>
            <a:r>
              <a:rPr lang="en-US" sz="3200" dirty="0" smtClean="0">
                <a:solidFill>
                  <a:schemeClr val="tx2"/>
                </a:solidFill>
              </a:rPr>
              <a:t>/training</a:t>
            </a:r>
          </a:p>
          <a:p>
            <a:r>
              <a:rPr lang="en-US" dirty="0" smtClean="0"/>
              <a:t>Deaf Services Advocates Manual:</a:t>
            </a:r>
          </a:p>
          <a:p>
            <a:pPr marL="640080" lvl="2" indent="0">
              <a:buNone/>
            </a:pPr>
            <a:r>
              <a:rPr lang="en-US" sz="3200" dirty="0" smtClean="0">
                <a:solidFill>
                  <a:schemeClr val="tx2"/>
                </a:solidFill>
              </a:rPr>
              <a:t>dmh.mo.gov/</a:t>
            </a:r>
            <a:r>
              <a:rPr lang="en-US" sz="3200" dirty="0" err="1" smtClean="0">
                <a:solidFill>
                  <a:schemeClr val="tx2"/>
                </a:solidFill>
              </a:rPr>
              <a:t>deafservices</a:t>
            </a:r>
            <a:r>
              <a:rPr lang="en-US" sz="3200" dirty="0" smtClean="0">
                <a:solidFill>
                  <a:schemeClr val="tx2"/>
                </a:solidFill>
              </a:rPr>
              <a:t>/</a:t>
            </a:r>
            <a:r>
              <a:rPr lang="en-US" sz="3200" dirty="0" err="1" smtClean="0">
                <a:solidFill>
                  <a:schemeClr val="tx2"/>
                </a:solidFill>
              </a:rPr>
              <a:t>dsamanual</a:t>
            </a:r>
            <a:endParaRPr lang="en-US" sz="3200" dirty="0">
              <a:solidFill>
                <a:schemeClr val="tx2"/>
              </a:solidFill>
            </a:endParaRPr>
          </a:p>
        </p:txBody>
      </p:sp>
    </p:spTree>
    <p:extLst>
      <p:ext uri="{BB962C8B-B14F-4D97-AF65-F5344CB8AC3E}">
        <p14:creationId xmlns:p14="http://schemas.microsoft.com/office/powerpoint/2010/main" val="2192191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895601" y="2743200"/>
            <a:ext cx="7123113" cy="3962400"/>
          </a:xfrm>
        </p:spPr>
        <p:txBody>
          <a:bodyPr anchor="ctr">
            <a:normAutofit fontScale="85000" lnSpcReduction="20000"/>
          </a:bodyPr>
          <a:lstStyle/>
          <a:p>
            <a:pPr algn="ctr"/>
            <a:r>
              <a:rPr lang="en-US" b="1" dirty="0" smtClean="0">
                <a:solidFill>
                  <a:schemeClr val="tx2">
                    <a:lumMod val="75000"/>
                  </a:schemeClr>
                </a:solidFill>
              </a:rPr>
              <a:t>[First </a:t>
            </a:r>
            <a:r>
              <a:rPr lang="en-US" b="1" dirty="0" err="1" smtClean="0">
                <a:solidFill>
                  <a:schemeClr val="tx2">
                    <a:lumMod val="75000"/>
                  </a:schemeClr>
                </a:solidFill>
              </a:rPr>
              <a:t>Lastname</a:t>
            </a:r>
            <a:r>
              <a:rPr lang="en-US" b="1" dirty="0" smtClean="0">
                <a:solidFill>
                  <a:schemeClr val="tx2">
                    <a:lumMod val="75000"/>
                  </a:schemeClr>
                </a:solidFill>
              </a:rPr>
              <a:t>]</a:t>
            </a:r>
          </a:p>
          <a:p>
            <a:pPr algn="ctr"/>
            <a:r>
              <a:rPr lang="en-US" dirty="0" smtClean="0">
                <a:solidFill>
                  <a:schemeClr val="tx2">
                    <a:lumMod val="75000"/>
                  </a:schemeClr>
                </a:solidFill>
              </a:rPr>
              <a:t>Deaf Services Advocate</a:t>
            </a:r>
          </a:p>
          <a:p>
            <a:pPr algn="ctr"/>
            <a:r>
              <a:rPr lang="en-US" dirty="0" smtClean="0">
                <a:solidFill>
                  <a:schemeClr val="tx2">
                    <a:lumMod val="75000"/>
                  </a:schemeClr>
                </a:solidFill>
              </a:rPr>
              <a:t>[</a:t>
            </a:r>
            <a:r>
              <a:rPr lang="en-US" dirty="0">
                <a:solidFill>
                  <a:schemeClr val="tx2">
                    <a:lumMod val="75000"/>
                  </a:schemeClr>
                </a:solidFill>
              </a:rPr>
              <a:t>name@organization.com</a:t>
            </a:r>
            <a:r>
              <a:rPr lang="en-US" dirty="0" smtClean="0">
                <a:solidFill>
                  <a:schemeClr val="tx2">
                    <a:lumMod val="75000"/>
                  </a:schemeClr>
                </a:solidFill>
              </a:rPr>
              <a:t>]  |  [123-456-7890]</a:t>
            </a:r>
          </a:p>
          <a:p>
            <a:pPr algn="ctr"/>
            <a:endParaRPr lang="en-US" sz="1500" b="1" dirty="0">
              <a:solidFill>
                <a:schemeClr val="tx2">
                  <a:lumMod val="75000"/>
                </a:schemeClr>
              </a:solidFill>
            </a:endParaRPr>
          </a:p>
          <a:p>
            <a:pPr algn="ctr"/>
            <a:r>
              <a:rPr lang="en-US" b="1" dirty="0" smtClean="0">
                <a:solidFill>
                  <a:schemeClr val="tx2">
                    <a:lumMod val="75000"/>
                  </a:schemeClr>
                </a:solidFill>
              </a:rPr>
              <a:t>David S. Kingsbury, MA</a:t>
            </a:r>
          </a:p>
          <a:p>
            <a:pPr algn="ctr"/>
            <a:r>
              <a:rPr lang="en-US" dirty="0" smtClean="0">
                <a:solidFill>
                  <a:schemeClr val="tx2">
                    <a:lumMod val="75000"/>
                  </a:schemeClr>
                </a:solidFill>
              </a:rPr>
              <a:t>Director, DMH Office of Deaf Services</a:t>
            </a:r>
          </a:p>
          <a:p>
            <a:pPr algn="ctr"/>
            <a:r>
              <a:rPr lang="en-US" dirty="0" smtClean="0">
                <a:solidFill>
                  <a:schemeClr val="tx2">
                    <a:lumMod val="75000"/>
                  </a:schemeClr>
                </a:solidFill>
              </a:rPr>
              <a:t>david.kingsbury@dmh.mo.gov  |  573-526-1857</a:t>
            </a:r>
          </a:p>
          <a:p>
            <a:pPr algn="ctr"/>
            <a:endParaRPr lang="en-US" sz="1500" dirty="0">
              <a:solidFill>
                <a:schemeClr val="tx2">
                  <a:lumMod val="75000"/>
                </a:schemeClr>
              </a:solidFill>
            </a:endParaRPr>
          </a:p>
          <a:p>
            <a:pPr algn="ctr"/>
            <a:r>
              <a:rPr lang="en-US" b="1" dirty="0" smtClean="0">
                <a:solidFill>
                  <a:schemeClr val="tx2">
                    <a:lumMod val="75000"/>
                  </a:schemeClr>
                </a:solidFill>
              </a:rPr>
              <a:t>dmh.mo.gov/</a:t>
            </a:r>
            <a:r>
              <a:rPr lang="en-US" b="1" dirty="0" err="1" smtClean="0">
                <a:solidFill>
                  <a:schemeClr val="tx2">
                    <a:lumMod val="75000"/>
                  </a:schemeClr>
                </a:solidFill>
              </a:rPr>
              <a:t>deafservices</a:t>
            </a:r>
            <a:endParaRPr lang="en-US" b="1" dirty="0" smtClean="0">
              <a:solidFill>
                <a:schemeClr val="tx2">
                  <a:lumMod val="75000"/>
                </a:schemeClr>
              </a:solidFill>
            </a:endParaRPr>
          </a:p>
          <a:p>
            <a:pPr algn="ctr"/>
            <a:r>
              <a:rPr lang="en-US" dirty="0" smtClean="0">
                <a:solidFill>
                  <a:schemeClr val="tx2">
                    <a:lumMod val="75000"/>
                  </a:schemeClr>
                </a:solidFill>
              </a:rPr>
              <a:t>Look for the “Information for Providers”</a:t>
            </a:r>
          </a:p>
          <a:p>
            <a:pPr algn="ctr"/>
            <a:r>
              <a:rPr lang="en-US" dirty="0" smtClean="0">
                <a:solidFill>
                  <a:schemeClr val="tx2">
                    <a:lumMod val="75000"/>
                  </a:schemeClr>
                </a:solidFill>
              </a:rPr>
              <a:t> and “Training” links on the right.</a:t>
            </a:r>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3742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Deaf</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dirty="0" smtClean="0"/>
              <a:t>Educational Definition (IDEA)</a:t>
            </a:r>
            <a:endParaRPr lang="en-US" dirty="0"/>
          </a:p>
          <a:p>
            <a:pPr lvl="1">
              <a:lnSpc>
                <a:spcPct val="120000"/>
              </a:lnSpc>
            </a:pPr>
            <a:r>
              <a:rPr lang="en-US" dirty="0" smtClean="0"/>
              <a:t>A </a:t>
            </a:r>
            <a:r>
              <a:rPr lang="en-US" dirty="0"/>
              <a:t>hearing impairment that is so severe that the child is impaired in processing linguistic information through hearing, with or without amplification, that adversely affects a child's educational performance.</a:t>
            </a:r>
          </a:p>
          <a:p>
            <a:pPr lvl="1">
              <a:lnSpc>
                <a:spcPct val="120000"/>
              </a:lnSpc>
            </a:pPr>
            <a:r>
              <a:rPr lang="en-US" dirty="0" smtClean="0"/>
              <a:t>Used by schools to determine eligibility for special education.</a:t>
            </a:r>
            <a:endParaRPr lang="en-US" dirty="0"/>
          </a:p>
        </p:txBody>
      </p:sp>
    </p:spTree>
    <p:extLst>
      <p:ext uri="{BB962C8B-B14F-4D97-AF65-F5344CB8AC3E}">
        <p14:creationId xmlns:p14="http://schemas.microsoft.com/office/powerpoint/2010/main" val="428000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Deaf</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dirty="0" smtClean="0"/>
              <a:t>Cultural Definition</a:t>
            </a:r>
            <a:endParaRPr lang="en-US" dirty="0"/>
          </a:p>
          <a:p>
            <a:pPr lvl="1">
              <a:lnSpc>
                <a:spcPct val="120000"/>
              </a:lnSpc>
            </a:pPr>
            <a:r>
              <a:rPr lang="en-US" dirty="0" smtClean="0"/>
              <a:t>Sociolinguistic identity of those in the Deaf community based on </a:t>
            </a:r>
            <a:r>
              <a:rPr lang="en-US" dirty="0"/>
              <a:t>shared language, </a:t>
            </a:r>
            <a:r>
              <a:rPr lang="en-US" dirty="0" smtClean="0"/>
              <a:t>values, behavior norms, and experiences.</a:t>
            </a:r>
            <a:endParaRPr lang="en-US" dirty="0"/>
          </a:p>
          <a:p>
            <a:pPr lvl="1">
              <a:lnSpc>
                <a:spcPct val="120000"/>
              </a:lnSpc>
            </a:pPr>
            <a:r>
              <a:rPr lang="en-US" dirty="0"/>
              <a:t>Commonly </a:t>
            </a:r>
            <a:r>
              <a:rPr lang="en-US" dirty="0" smtClean="0"/>
              <a:t>noted by </a:t>
            </a:r>
            <a:r>
              <a:rPr lang="en-US" dirty="0"/>
              <a:t>capitalizing </a:t>
            </a:r>
            <a:r>
              <a:rPr lang="en-US" u="sng" dirty="0"/>
              <a:t>D</a:t>
            </a:r>
            <a:r>
              <a:rPr lang="en-US" dirty="0"/>
              <a:t>eaf to indicate usage as a proper noun.</a:t>
            </a:r>
          </a:p>
          <a:p>
            <a:pPr lvl="1">
              <a:lnSpc>
                <a:spcPct val="120000"/>
              </a:lnSpc>
            </a:pPr>
            <a:r>
              <a:rPr lang="en-US" dirty="0" smtClean="0"/>
              <a:t>Most </a:t>
            </a:r>
            <a:r>
              <a:rPr lang="en-US" dirty="0"/>
              <a:t>commonly used by those who know ASL</a:t>
            </a:r>
            <a:r>
              <a:rPr lang="en-US" dirty="0" smtClean="0"/>
              <a:t>.</a:t>
            </a:r>
          </a:p>
        </p:txBody>
      </p:sp>
    </p:spTree>
    <p:extLst>
      <p:ext uri="{BB962C8B-B14F-4D97-AF65-F5344CB8AC3E}">
        <p14:creationId xmlns:p14="http://schemas.microsoft.com/office/powerpoint/2010/main" val="373695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Deaf</a:t>
            </a:r>
            <a:endParaRPr lang="en-US" dirty="0"/>
          </a:p>
        </p:txBody>
      </p:sp>
      <p:sp>
        <p:nvSpPr>
          <p:cNvPr id="3" name="Content Placeholder 2"/>
          <p:cNvSpPr>
            <a:spLocks noGrp="1"/>
          </p:cNvSpPr>
          <p:nvPr>
            <p:ph idx="1"/>
          </p:nvPr>
        </p:nvSpPr>
        <p:spPr/>
        <p:txBody>
          <a:bodyPr>
            <a:normAutofit/>
          </a:bodyPr>
          <a:lstStyle/>
          <a:p>
            <a:pPr>
              <a:lnSpc>
                <a:spcPct val="120000"/>
              </a:lnSpc>
            </a:pPr>
            <a:r>
              <a:rPr lang="en-US" dirty="0" smtClean="0"/>
              <a:t>Functional Definition (DMH Definition)</a:t>
            </a:r>
          </a:p>
          <a:p>
            <a:pPr lvl="1">
              <a:lnSpc>
                <a:spcPct val="120000"/>
              </a:lnSpc>
            </a:pPr>
            <a:r>
              <a:rPr lang="en-US" dirty="0"/>
              <a:t>An inability, because of a hearing loss, to discriminate speech when spoken in normal conversational tone regardless of the use of amplification devices</a:t>
            </a:r>
            <a:r>
              <a:rPr lang="en-US" dirty="0" smtClean="0"/>
              <a:t>.</a:t>
            </a:r>
            <a:endParaRPr lang="en-US" dirty="0"/>
          </a:p>
          <a:p>
            <a:pPr lvl="1">
              <a:lnSpc>
                <a:spcPct val="120000"/>
              </a:lnSpc>
            </a:pPr>
            <a:r>
              <a:rPr lang="en-US" dirty="0" smtClean="0"/>
              <a:t>Used in DMH regulations and contracts.</a:t>
            </a:r>
          </a:p>
          <a:p>
            <a:pPr lvl="1">
              <a:lnSpc>
                <a:spcPct val="120000"/>
              </a:lnSpc>
            </a:pPr>
            <a:r>
              <a:rPr lang="en-US" dirty="0" smtClean="0"/>
              <a:t>Similar definition in 209.261, 302.174, and 476.750, RSMo.</a:t>
            </a:r>
          </a:p>
          <a:p>
            <a:pPr lvl="1">
              <a:lnSpc>
                <a:spcPct val="120000"/>
              </a:lnSpc>
            </a:pPr>
            <a:r>
              <a:rPr lang="en-US" dirty="0" smtClean="0"/>
              <a:t>Variations often used in demographics research.</a:t>
            </a:r>
            <a:endParaRPr lang="en-US" dirty="0"/>
          </a:p>
        </p:txBody>
      </p:sp>
    </p:spTree>
    <p:extLst>
      <p:ext uri="{BB962C8B-B14F-4D97-AF65-F5344CB8AC3E}">
        <p14:creationId xmlns:p14="http://schemas.microsoft.com/office/powerpoint/2010/main" val="2114972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Hard of Hearing</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dirty="0" err="1"/>
              <a:t>Audiological</a:t>
            </a:r>
            <a:r>
              <a:rPr lang="en-US" dirty="0"/>
              <a:t> </a:t>
            </a:r>
            <a:r>
              <a:rPr lang="en-US" dirty="0" smtClean="0"/>
              <a:t>Definition</a:t>
            </a:r>
            <a:endParaRPr lang="en-US" dirty="0"/>
          </a:p>
          <a:p>
            <a:pPr lvl="1">
              <a:lnSpc>
                <a:spcPct val="120000"/>
              </a:lnSpc>
            </a:pPr>
            <a:r>
              <a:rPr lang="en-US" dirty="0" smtClean="0"/>
              <a:t>Usually </a:t>
            </a:r>
            <a:r>
              <a:rPr lang="en-US" dirty="0"/>
              <a:t>refers to a hearing loss in the </a:t>
            </a:r>
            <a:r>
              <a:rPr lang="en-US" dirty="0" smtClean="0"/>
              <a:t>mild, moderate, or moderately severe range, from 26 to 70 </a:t>
            </a:r>
            <a:r>
              <a:rPr lang="en-US" dirty="0" err="1" smtClean="0"/>
              <a:t>dB.</a:t>
            </a:r>
            <a:endParaRPr lang="en-US" dirty="0"/>
          </a:p>
          <a:p>
            <a:pPr lvl="1">
              <a:lnSpc>
                <a:spcPct val="120000"/>
              </a:lnSpc>
            </a:pPr>
            <a:r>
              <a:rPr lang="en-US" dirty="0"/>
              <a:t>Most commonly used by medical </a:t>
            </a:r>
            <a:r>
              <a:rPr lang="en-US" dirty="0" smtClean="0"/>
              <a:t>professionals.</a:t>
            </a:r>
            <a:endParaRPr lang="en-US" dirty="0"/>
          </a:p>
        </p:txBody>
      </p:sp>
    </p:spTree>
    <p:extLst>
      <p:ext uri="{BB962C8B-B14F-4D97-AF65-F5344CB8AC3E}">
        <p14:creationId xmlns:p14="http://schemas.microsoft.com/office/powerpoint/2010/main" val="335895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Hard of Hearing</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dirty="0" smtClean="0"/>
              <a:t>Educational Definition (IDEA)</a:t>
            </a:r>
            <a:endParaRPr lang="en-US" dirty="0"/>
          </a:p>
          <a:p>
            <a:pPr lvl="1">
              <a:lnSpc>
                <a:spcPct val="120000"/>
              </a:lnSpc>
            </a:pPr>
            <a:r>
              <a:rPr lang="en-US" dirty="0" smtClean="0"/>
              <a:t>“Hearing impairment” is </a:t>
            </a:r>
            <a:r>
              <a:rPr lang="en-US" dirty="0"/>
              <a:t>an impairment in hearing, whether permanent or fluctuating, that adversely affects a child's educational performance but that is not included under the definition of </a:t>
            </a:r>
            <a:r>
              <a:rPr lang="en-US" dirty="0" smtClean="0"/>
              <a:t>deafness.</a:t>
            </a:r>
            <a:endParaRPr lang="en-US" dirty="0"/>
          </a:p>
          <a:p>
            <a:pPr lvl="1">
              <a:lnSpc>
                <a:spcPct val="120000"/>
              </a:lnSpc>
            </a:pPr>
            <a:r>
              <a:rPr lang="en-US" dirty="0" smtClean="0"/>
              <a:t>Used by schools to determine eligibility for special education.</a:t>
            </a:r>
            <a:endParaRPr lang="en-US" dirty="0"/>
          </a:p>
        </p:txBody>
      </p:sp>
    </p:spTree>
    <p:extLst>
      <p:ext uri="{BB962C8B-B14F-4D97-AF65-F5344CB8AC3E}">
        <p14:creationId xmlns:p14="http://schemas.microsoft.com/office/powerpoint/2010/main" val="76549396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MH Powerpoint Template Widescreen" id="{D7726BEE-6846-4CAB-8B52-3A6222222FB9}" vid="{DDBF6CE9-479A-45AE-BE1F-B0F2825B56C4}"/>
    </a:ext>
  </a:ext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DMH ODS Powerpoint Template Widescreen</Template>
  <TotalTime>50171</TotalTime>
  <Words>2851</Words>
  <Application>Microsoft Office PowerPoint</Application>
  <PresentationFormat>Widescreen</PresentationFormat>
  <Paragraphs>299</Paragraphs>
  <Slides>48</Slides>
  <Notes>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vt:lpstr>
      <vt:lpstr>Arial Rounded MT Bold</vt:lpstr>
      <vt:lpstr>Calibri</vt:lpstr>
      <vt:lpstr>Palatino Linotype</vt:lpstr>
      <vt:lpstr>Script MT Bold</vt:lpstr>
      <vt:lpstr>Tw Cen MT</vt:lpstr>
      <vt:lpstr>Webdings</vt:lpstr>
      <vt:lpstr>Wingdings</vt:lpstr>
      <vt:lpstr>Wingdings 2</vt:lpstr>
      <vt:lpstr>Wingdings 3</vt:lpstr>
      <vt:lpstr>1_Office Theme</vt:lpstr>
      <vt:lpstr>Median</vt:lpstr>
      <vt:lpstr>Meeting the Mental Health Needs of Deaf and Hard of Hearing Consumers</vt:lpstr>
      <vt:lpstr>Overview</vt:lpstr>
      <vt:lpstr>Introduction to Hearing Loss</vt:lpstr>
      <vt:lpstr>Defining Deaf</vt:lpstr>
      <vt:lpstr>Defining Deaf</vt:lpstr>
      <vt:lpstr>Defining Deaf</vt:lpstr>
      <vt:lpstr>Defining Deaf</vt:lpstr>
      <vt:lpstr>Defining Hard of Hearing</vt:lpstr>
      <vt:lpstr>Defining Hard of Hearing</vt:lpstr>
      <vt:lpstr>Defining Hard of Hearing</vt:lpstr>
      <vt:lpstr>A Note on Offensive Terms</vt:lpstr>
      <vt:lpstr>Estimated Prevalence of Hearing Loss by Type</vt:lpstr>
      <vt:lpstr>Estimated Prevalence of Hearing Loss by Type</vt:lpstr>
      <vt:lpstr>Assistive Technologies</vt:lpstr>
      <vt:lpstr>Cochlear Implant Simulation</vt:lpstr>
      <vt:lpstr>Common Methods of Communicating</vt:lpstr>
      <vt:lpstr>Language and Communication</vt:lpstr>
      <vt:lpstr>Language Fluency/Dysfluency</vt:lpstr>
      <vt:lpstr>Deaf Mental Health Services Parity</vt:lpstr>
      <vt:lpstr>Deaf Mental Health</vt:lpstr>
      <vt:lpstr>The Deaf Services Parity Gap</vt:lpstr>
      <vt:lpstr>The Legal Basis for Parity </vt:lpstr>
      <vt:lpstr>The Legal Basis for Parity </vt:lpstr>
      <vt:lpstr>Examples of Auxiliary Aids and Services</vt:lpstr>
      <vt:lpstr>Determining Which Auxiliary Aid or Service</vt:lpstr>
      <vt:lpstr>Determining Which Auxiliary Aid or Service</vt:lpstr>
      <vt:lpstr>Serving Deaf Consumers</vt:lpstr>
      <vt:lpstr>Communication Barriers</vt:lpstr>
      <vt:lpstr>Effective Communication</vt:lpstr>
      <vt:lpstr>Boundaries of Cultural Competence</vt:lpstr>
      <vt:lpstr>Boundaries of Cultural Competence</vt:lpstr>
      <vt:lpstr>Developing Competence in Deaf Mental Health Care</vt:lpstr>
      <vt:lpstr>The DMH Deaf Services System</vt:lpstr>
      <vt:lpstr>DMH Office of Deaf Services</vt:lpstr>
      <vt:lpstr>Specialized Deaf Services Delivery Options</vt:lpstr>
      <vt:lpstr>Deaf Services SOC Telehealth Regions</vt:lpstr>
      <vt:lpstr>Specialized Deaf Services Delivery Options</vt:lpstr>
      <vt:lpstr>DEAFline Missouri Crisis Hotline</vt:lpstr>
      <vt:lpstr>Requirements for All CMHCs</vt:lpstr>
      <vt:lpstr>Requirements for All CMHCs and SUDT Providers</vt:lpstr>
      <vt:lpstr>Requirements for All CMHCs and SUDT Providers</vt:lpstr>
      <vt:lpstr>Requirements for All CMHCs and SUDT Providers</vt:lpstr>
      <vt:lpstr>Requirements for All CMHCs and SUDT Providers</vt:lpstr>
      <vt:lpstr>Requirements for All CMHCs and SUDT Providers</vt:lpstr>
      <vt:lpstr>Requirements for All CMHCs and SUDT Providers</vt:lpstr>
      <vt:lpstr>What Else Can I Do?</vt:lpstr>
      <vt:lpstr>DMH Office of Deaf Services Online Resources </vt:lpstr>
      <vt:lpstr>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Mental Health Needs of Deaf Consumers - Deaf Services Model Training</dc:title>
  <dc:creator>Office of Deaf Services</dc:creator>
  <cp:lastModifiedBy>David Kingsbury</cp:lastModifiedBy>
  <cp:revision>367</cp:revision>
  <cp:lastPrinted>2019-11-22T13:54:30Z</cp:lastPrinted>
  <dcterms:created xsi:type="dcterms:W3CDTF">2017-11-27T21:44:34Z</dcterms:created>
  <dcterms:modified xsi:type="dcterms:W3CDTF">2019-12-09T17:35:07Z</dcterms:modified>
</cp:coreProperties>
</file>