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y="5143500" cx="9144000"/>
  <p:notesSz cx="6858000" cy="9144000"/>
  <p:embeddedFontLst>
    <p:embeddedFont>
      <p:font typeface="Oswald"/>
      <p:regular r:id="rId43"/>
      <p:bold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Oswald-bold.fntdata"/><Relationship Id="rId21" Type="http://schemas.openxmlformats.org/officeDocument/2006/relationships/slide" Target="slides/slide16.xml"/><Relationship Id="rId43" Type="http://schemas.openxmlformats.org/officeDocument/2006/relationships/font" Target="fonts/Oswald-regular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64e35d9c53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64e35d9c53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64e35d9c53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64e35d9c53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64e35d9c53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64e35d9c53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64e35d9c53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64e35d9c53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64e35d9c53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64e35d9c53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4e35d9c53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4e35d9c53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64e35d9c53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64e35d9c53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64e35d9c53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64e35d9c53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64e35d9c53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64e35d9c53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4e35d9c53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4e35d9c53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64e35d9c53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64e35d9c53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64e35d9c53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64e35d9c53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64e35d9c53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64e35d9c53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64e35d9c53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64e35d9c53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64e35d9c53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64e35d9c53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4e35d9c53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4e35d9c53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64e35d9c53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64e35d9c53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64e35d9c53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64e35d9c53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64e35d9c53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64e35d9c53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64e35d9c53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64e35d9c53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64e35d9c53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64e35d9c53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64e35d9c5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64e35d9c5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64e35d9c53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64e35d9c53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64e35d9c53_0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64e35d9c53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64e35d9c53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64e35d9c53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64e35d9c53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64e35d9c53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64e35d9c53_0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64e35d9c53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64e35d9c53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64e35d9c53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64e35d9c53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64e35d9c53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64e35d9c53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64e35d9c53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64e35d9c53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64e35d9c5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64e35d9c53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64e35d9c53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4e35d9c5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4e35d9c5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64e35d9c5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64e35d9c5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64e35d9c53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64e35d9c53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64e35d9c53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64e35d9c53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www.archcitydefenders.org/wp-content/uploads/2019/10/Tenant-Conditions-Checklist.pdf" TargetMode="External"/><Relationship Id="rId4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://www.justice.gov/crt/housing/housing_coverage.php#race#race" TargetMode="External"/><Relationship Id="rId4" Type="http://schemas.openxmlformats.org/officeDocument/2006/relationships/hyperlink" Target="http://www.justice.gov/crt/housing/housing_coverage.php#relig#relig" TargetMode="External"/><Relationship Id="rId5" Type="http://schemas.openxmlformats.org/officeDocument/2006/relationships/hyperlink" Target="http://www.justice.gov/crt/housing/housing_coverage.php#famil#famil" TargetMode="External"/><Relationship Id="rId6" Type="http://schemas.openxmlformats.org/officeDocument/2006/relationships/image" Target="../media/image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hyperlink" Target="https://en.wikipedia.org/wiki/Egalitarianism" TargetMode="External"/><Relationship Id="rId10" Type="http://schemas.openxmlformats.org/officeDocument/2006/relationships/hyperlink" Target="https://en.wikipedia.org/wiki/Universality_(philosophy)" TargetMode="External"/><Relationship Id="rId13" Type="http://schemas.openxmlformats.org/officeDocument/2006/relationships/hyperlink" Target="https://en.wikipedia.org/wiki/Due_process" TargetMode="External"/><Relationship Id="rId12" Type="http://schemas.openxmlformats.org/officeDocument/2006/relationships/hyperlink" Target="https://en.wikipedia.org/wiki/Rule_of_law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en.wikipedia.org/wiki/Morality" TargetMode="External"/><Relationship Id="rId4" Type="http://schemas.openxmlformats.org/officeDocument/2006/relationships/hyperlink" Target="https://en.wikipedia.org/wiki/Norm_(social)" TargetMode="External"/><Relationship Id="rId9" Type="http://schemas.openxmlformats.org/officeDocument/2006/relationships/hyperlink" Target="https://en.wikipedia.org/wiki/Rights" TargetMode="External"/><Relationship Id="rId14" Type="http://schemas.openxmlformats.org/officeDocument/2006/relationships/image" Target="../media/image1.png"/><Relationship Id="rId5" Type="http://schemas.openxmlformats.org/officeDocument/2006/relationships/hyperlink" Target="https://en.wikipedia.org/wiki/Human" TargetMode="External"/><Relationship Id="rId6" Type="http://schemas.openxmlformats.org/officeDocument/2006/relationships/hyperlink" Target="https://en.wikipedia.org/wiki/Natural_and_legal_rights" TargetMode="External"/><Relationship Id="rId7" Type="http://schemas.openxmlformats.org/officeDocument/2006/relationships/hyperlink" Target="https://en.wikipedia.org/wiki/Municipal_law" TargetMode="External"/><Relationship Id="rId8" Type="http://schemas.openxmlformats.org/officeDocument/2006/relationships/hyperlink" Target="https://en.wikipedia.org/wiki/International_law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158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Working with Tenants</a:t>
            </a:r>
            <a:endParaRPr sz="6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3333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2019 DMH RENT Conference</a:t>
            </a:r>
            <a:endParaRPr sz="4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ctrTitle"/>
          </p:nvPr>
        </p:nvSpPr>
        <p:spPr>
          <a:xfrm>
            <a:off x="311700" y="744575"/>
            <a:ext cx="8520600" cy="281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Looking for a home → Location</a:t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600"/>
              <a:buFont typeface="Oswald"/>
              <a:buChar char="●"/>
            </a:pPr>
            <a:r>
              <a:rPr lang="en" sz="3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Drive/walk/bike around the neighborhood at different times</a:t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600"/>
              <a:buFont typeface="Oswald"/>
              <a:buChar char="●"/>
            </a:pPr>
            <a:r>
              <a:rPr lang="en" sz="3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Where does your client need to be?</a:t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08" name="Google Shape;10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>
            <p:ph type="ctrTitle"/>
          </p:nvPr>
        </p:nvSpPr>
        <p:spPr>
          <a:xfrm>
            <a:off x="311700" y="744575"/>
            <a:ext cx="8520600" cy="281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Looking for a home → Size</a:t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600"/>
              <a:buFont typeface="Oswald"/>
              <a:buChar char="●"/>
            </a:pPr>
            <a:r>
              <a:rPr lang="en" sz="3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Does your client need an occupancy permit or inspection? Should they get one? Who will pay?</a:t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600"/>
              <a:buFont typeface="Oswald"/>
              <a:buChar char="●"/>
            </a:pPr>
            <a:r>
              <a:rPr lang="en" sz="3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What is the occupancy load?</a:t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14" name="Google Shape;11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 txBox="1"/>
          <p:nvPr>
            <p:ph type="ctrTitle"/>
          </p:nvPr>
        </p:nvSpPr>
        <p:spPr>
          <a:xfrm>
            <a:off x="311700" y="744575"/>
            <a:ext cx="8520600" cy="281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Looking for a home → Habitability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600"/>
              <a:buFont typeface="Oswald"/>
              <a:buChar char="●"/>
            </a:pPr>
            <a:r>
              <a:rPr lang="en" sz="2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Inspect every room - bugs/rodents, closets, storage areas</a:t>
            </a:r>
            <a:endParaRPr sz="2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600"/>
              <a:buFont typeface="Oswald"/>
              <a:buChar char="●"/>
            </a:pPr>
            <a:r>
              <a:rPr lang="en" sz="2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Make sure everything works - windows, doors, faucets, appliances, drains, toilets, air conditioning</a:t>
            </a:r>
            <a:endParaRPr sz="2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600"/>
              <a:buFont typeface="Oswald"/>
              <a:buChar char="●"/>
            </a:pPr>
            <a:r>
              <a:rPr lang="en" sz="2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NEVER let a tenant rent a property they have not seen</a:t>
            </a:r>
            <a:endParaRPr sz="2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600"/>
              <a:buFont typeface="Oswald"/>
              <a:buChar char="●"/>
            </a:pPr>
            <a:r>
              <a:rPr lang="en" sz="2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NEVER let a tenant enter into a lease for a property that already needs repairs</a:t>
            </a:r>
            <a:endParaRPr sz="2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20" name="Google Shape;12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/>
          <p:nvPr>
            <p:ph type="ctrTitle"/>
          </p:nvPr>
        </p:nvSpPr>
        <p:spPr>
          <a:xfrm>
            <a:off x="311700" y="744575"/>
            <a:ext cx="8520600" cy="313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Looking for a home → Homework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Call the city - are there existing code violations or condemnations? Last valid occupancy permit?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Property taxes paid?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Property lookup - who owns the place?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Lead hazards?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Court records?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Utility costs?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Nuisance/problem property?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26" name="Google Shape;12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 txBox="1"/>
          <p:nvPr>
            <p:ph type="ctrTitle"/>
          </p:nvPr>
        </p:nvSpPr>
        <p:spPr>
          <a:xfrm>
            <a:off x="311700" y="744575"/>
            <a:ext cx="8520600" cy="259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Looking for a home → Costs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Occupancy permit(s)?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Security deposit?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Monthly rent?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Utility responsibilities?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7"/>
          <p:cNvSpPr txBox="1"/>
          <p:nvPr>
            <p:ph type="ctrTitle"/>
          </p:nvPr>
        </p:nvSpPr>
        <p:spPr>
          <a:xfrm>
            <a:off x="311700" y="744575"/>
            <a:ext cx="8520600" cy="318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Security Deposit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600"/>
              <a:buFont typeface="Oswald"/>
              <a:buChar char="●"/>
            </a:pPr>
            <a:r>
              <a:rPr lang="en" sz="2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Payment intended to cover the expenses of damages exceeding normal wear and tear after the tenant moves out</a:t>
            </a:r>
            <a:endParaRPr sz="2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600"/>
              <a:buFont typeface="Oswald"/>
              <a:buChar char="●"/>
            </a:pPr>
            <a:r>
              <a:rPr lang="en" sz="2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Landlord can charge no more than 2 months rent</a:t>
            </a:r>
            <a:endParaRPr sz="2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600"/>
              <a:buFont typeface="Oswald"/>
              <a:buChar char="●"/>
            </a:pPr>
            <a:r>
              <a:rPr lang="en" sz="2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Give/get a receipt – and don’t pay cash</a:t>
            </a:r>
            <a:endParaRPr sz="2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600"/>
              <a:buFont typeface="Oswald"/>
              <a:buChar char="●"/>
            </a:pPr>
            <a:r>
              <a:rPr lang="en" sz="2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Non-refundable security deposits are illegal (unless pet deposit)</a:t>
            </a:r>
            <a:endParaRPr sz="2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38" name="Google Shape;1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/>
          <p:nvPr>
            <p:ph type="ctrTitle"/>
          </p:nvPr>
        </p:nvSpPr>
        <p:spPr>
          <a:xfrm>
            <a:off x="311700" y="744575"/>
            <a:ext cx="8520600" cy="320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Signing a Lease</a:t>
            </a: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→ 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b="1"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Lease:  </a:t>
            </a:r>
            <a:endParaRPr b="1"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○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 lease is an agreement between a tenant and a landlord regarding the tenant’s right to use a piece of property.  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○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 lease is both a contract (an agreement between two or more parties) and a conveyance (a transfer of a property interest).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b="1"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Types of Leases:    	</a:t>
            </a:r>
            <a:endParaRPr b="1"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○"/>
            </a:pPr>
            <a:r>
              <a:rPr b="1"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Oral Lease:  </a:t>
            </a: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 lease that is not in writing, often month to month.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○"/>
            </a:pPr>
            <a:r>
              <a:rPr b="1"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Written Lease:  </a:t>
            </a: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 lease for more than one year must be in writing. 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44" name="Google Shape;14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/>
          <p:nvPr>
            <p:ph type="ctrTitle"/>
          </p:nvPr>
        </p:nvSpPr>
        <p:spPr>
          <a:xfrm>
            <a:off x="311700" y="744575"/>
            <a:ext cx="8520600" cy="32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Signing a Lease → </a:t>
            </a: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What Terms Should be Discussed in Every Lease?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Name of the landlord and tenant.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Address of property being rented.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The term of the lease.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The amount of rent and the date the rent is due.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Where the rent payment is made.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The amount of security deposit.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Who pays each utility (gas, electric, water, sewer, trash).</a:t>
            </a:r>
            <a:endParaRPr b="1"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50" name="Google Shape;15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0"/>
          <p:cNvSpPr txBox="1"/>
          <p:nvPr>
            <p:ph type="ctrTitle"/>
          </p:nvPr>
        </p:nvSpPr>
        <p:spPr>
          <a:xfrm>
            <a:off x="311700" y="744575"/>
            <a:ext cx="8520600" cy="32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Signing a Lease → </a:t>
            </a: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What Terms Should be Discussed in Every Lease?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What repairs the landlord will make.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What repairs the tenant will make.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Who is allowed to live in the property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Whether the landlord will provide any appliances, and if so, who is responsible for repair?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The phone number and address for the landlord.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When the landlord may enter the property and for what purposes. </a:t>
            </a:r>
            <a:endParaRPr b="1"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56" name="Google Shape;15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1"/>
          <p:cNvSpPr txBox="1"/>
          <p:nvPr>
            <p:ph type="ctrTitle"/>
          </p:nvPr>
        </p:nvSpPr>
        <p:spPr>
          <a:xfrm>
            <a:off x="311700" y="744575"/>
            <a:ext cx="8520600" cy="2456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ONLY sign a lease in a location where the tenant can immediately get their own photocopy of the original lease agreement signed by both parties.</a:t>
            </a:r>
            <a:endParaRPr b="1"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62" name="Google Shape;16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311700" y="744575"/>
            <a:ext cx="8520600" cy="271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The law is subject to change. 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We provide this information as a public service but it is NOT legal advice. 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We encourage you and your clients to consult with a lawyer.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2"/>
          <p:cNvSpPr txBox="1"/>
          <p:nvPr>
            <p:ph type="ctrTitle"/>
          </p:nvPr>
        </p:nvSpPr>
        <p:spPr>
          <a:xfrm>
            <a:off x="311700" y="342725"/>
            <a:ext cx="8520600" cy="3576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LIVIN → 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Take photos of the unit before the tenant moves in to document its condition.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Notify the landlord of defects by making a written list of repairs needed. </a:t>
            </a:r>
            <a:r>
              <a:rPr lang="en" sz="2400" u="sng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  <a:hlinkClick r:id="rId3"/>
              </a:rPr>
              <a:t>https://www.archcitydefenders.org/wp-content/uploads/2019/10/Tenant-Conditions-Checklist.pdf</a:t>
            </a:r>
            <a:endParaRPr b="1"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68" name="Google Shape;16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3"/>
          <p:cNvSpPr txBox="1"/>
          <p:nvPr>
            <p:ph type="ctrTitle"/>
          </p:nvPr>
        </p:nvSpPr>
        <p:spPr>
          <a:xfrm>
            <a:off x="311700" y="744575"/>
            <a:ext cx="8520600" cy="3174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LIVIN → 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Get and keep all rent receipts - DON’T PAY CASH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Renter’s Insurance!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Notify the landlord when something breaks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Confirm side agreements in writing and make sure each party has its own photocopy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Confirm repair requests in writing and keep a photocopy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Tenants CAN have guests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74" name="Google Shape;17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4"/>
          <p:cNvSpPr txBox="1"/>
          <p:nvPr>
            <p:ph type="ctrTitle"/>
          </p:nvPr>
        </p:nvSpPr>
        <p:spPr>
          <a:xfrm>
            <a:off x="311700" y="744575"/>
            <a:ext cx="8520600" cy="32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LIVIN →  </a:t>
            </a: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General Tenant Duties: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Follow the terms of the lease.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Pay rent when it is due. 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Throw out trash and clean the home so it does not attract rodents or bugs.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Take care of the home and do not purposely damage the home.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80" name="Google Shape;18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5"/>
          <p:cNvSpPr txBox="1"/>
          <p:nvPr>
            <p:ph type="ctrTitle"/>
          </p:nvPr>
        </p:nvSpPr>
        <p:spPr>
          <a:xfrm>
            <a:off x="311700" y="744575"/>
            <a:ext cx="8520600" cy="32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LIVIN →</a:t>
            </a: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 </a:t>
            </a: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General Tenant Duties: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Do not bother other tenants.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Follow local municipal (city) and county codes.  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Obtain an occupancy permit if the city or county requires a tenant  to apply for it.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Allow the landlord entry into the home to make repairs provided landlord gives reasonable notice. 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86" name="Google Shape;18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6"/>
          <p:cNvSpPr txBox="1"/>
          <p:nvPr>
            <p:ph type="ctrTitle"/>
          </p:nvPr>
        </p:nvSpPr>
        <p:spPr>
          <a:xfrm>
            <a:off x="311700" y="744575"/>
            <a:ext cx="8520600" cy="32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LIVIN →  Tenants should...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Cashier’s check or money order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Rent receipts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Always communicate or confirm in writing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Pictures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Side agreements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92" name="Google Shape;19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7"/>
          <p:cNvSpPr txBox="1"/>
          <p:nvPr>
            <p:ph type="ctrTitle"/>
          </p:nvPr>
        </p:nvSpPr>
        <p:spPr>
          <a:xfrm>
            <a:off x="311700" y="744575"/>
            <a:ext cx="8520600" cy="32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LIVIN →  Tenants can...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Repair and deduct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Terminate lease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Ask for help!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98" name="Google Shape;19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8"/>
          <p:cNvSpPr txBox="1"/>
          <p:nvPr>
            <p:ph type="ctrTitle"/>
          </p:nvPr>
        </p:nvSpPr>
        <p:spPr>
          <a:xfrm>
            <a:off x="311700" y="744575"/>
            <a:ext cx="8520600" cy="32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LIVIN →  </a:t>
            </a: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General Landlord Duties: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Make the property habitable (safe and healthy to live in) before the tenant moves in and maintain property in habitable condition (implied warranty of habitability).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Make repairs as required by lease, local, state or federal law.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Follow the terms of lease such as paying certain utilities and providing working keys to the home.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Provide appropriate notice if the landlord is terminating the lease.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04" name="Google Shape;20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9"/>
          <p:cNvSpPr txBox="1"/>
          <p:nvPr>
            <p:ph type="ctrTitle"/>
          </p:nvPr>
        </p:nvSpPr>
        <p:spPr>
          <a:xfrm>
            <a:off x="311700" y="744575"/>
            <a:ext cx="8520600" cy="32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LIVIN →  </a:t>
            </a: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General Landlord Duties: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If required by the municipality, obtain necessary permits and inspections before renting the home.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Give reasonable notice before entering home to make repairs, etc.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Not interfere with or interrupt utilities such as water, electric, gas, etc.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Provide his or her business address to the tenant 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10" name="Google Shape;21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0"/>
          <p:cNvSpPr txBox="1"/>
          <p:nvPr>
            <p:ph type="ctrTitle"/>
          </p:nvPr>
        </p:nvSpPr>
        <p:spPr>
          <a:xfrm>
            <a:off x="311700" y="744575"/>
            <a:ext cx="8520600" cy="32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Lease Termination/Eviction →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What is a Lease Termination?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If the landlord thinks tenant violated the lease, the landlord may send a notice of lease termination asking them to move.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The type of notice and time given to may vary depending upon the lease and the law.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If lease has expired, the landlord may or may not have to ask tenant to move.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16" name="Google Shape;21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1"/>
          <p:cNvSpPr txBox="1"/>
          <p:nvPr>
            <p:ph type="ctrTitle"/>
          </p:nvPr>
        </p:nvSpPr>
        <p:spPr>
          <a:xfrm>
            <a:off x="311700" y="931750"/>
            <a:ext cx="8520600" cy="301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Lease Termination/Eviction →</a:t>
            </a:r>
            <a:endParaRPr sz="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What is an Eviction? 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An eviction is a legal procedure a landlord uses to remove a tenant from rental property.  If tenant fail to perform their duties under the law or the lease, landlord may use the failure to perform as a reason to evict.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 landlord who wants to evict a tenant </a:t>
            </a:r>
            <a:r>
              <a:rPr lang="en" sz="1800" u="sng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must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file a lawsuit, obtain a judgment for possession, and request a sheriff to remove you and your belongings.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Depending upon the type of lawsuit, the landlord may ask for possession of the unit, rent, late fees, double rent, double damages, court costs, and attorney’s fees.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22" name="Google Shape;22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ctrTitle"/>
          </p:nvPr>
        </p:nvSpPr>
        <p:spPr>
          <a:xfrm>
            <a:off x="311700" y="744575"/>
            <a:ext cx="8520600" cy="271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Remember: </a:t>
            </a:r>
            <a:endParaRPr sz="4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1. Tenants Have Rights</a:t>
            </a:r>
            <a:endParaRPr sz="4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2. Housing is a Human Right</a:t>
            </a:r>
            <a:endParaRPr sz="4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2"/>
          <p:cNvSpPr txBox="1"/>
          <p:nvPr>
            <p:ph type="ctrTitle"/>
          </p:nvPr>
        </p:nvSpPr>
        <p:spPr>
          <a:xfrm>
            <a:off x="311700" y="931750"/>
            <a:ext cx="8520600" cy="301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Lease Termination/Eviction →</a:t>
            </a:r>
            <a:endParaRPr sz="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Lockouts and Utility Shut Offs </a:t>
            </a:r>
            <a:endParaRPr sz="2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683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200"/>
              <a:buFont typeface="Oswald"/>
              <a:buChar char="●"/>
            </a:pPr>
            <a:r>
              <a:rPr lang="en" sz="22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Missouri law prohibits “self- help” evictions by landlords. </a:t>
            </a:r>
            <a:endParaRPr sz="2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683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200"/>
              <a:buFont typeface="Oswald"/>
              <a:buChar char="●"/>
            </a:pPr>
            <a:r>
              <a:rPr lang="en" sz="22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It is illegal for a landlord to change the locks, remove doors, shut off utilities or throw a tenant’s belongings out of the unit.  It is also illegal for a landlord to threaten “self-help” eviction.  </a:t>
            </a:r>
            <a:endParaRPr sz="2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200"/>
              <a:buFont typeface="Oswald"/>
              <a:buChar char="●"/>
            </a:pPr>
            <a:r>
              <a:rPr lang="en" sz="22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St. Louis City Ordinance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28" name="Google Shape;22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3"/>
          <p:cNvSpPr txBox="1"/>
          <p:nvPr>
            <p:ph type="ctrTitle"/>
          </p:nvPr>
        </p:nvSpPr>
        <p:spPr>
          <a:xfrm>
            <a:off x="311700" y="931750"/>
            <a:ext cx="8520600" cy="301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Moving Out</a:t>
            </a: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→</a:t>
            </a:r>
            <a:endParaRPr sz="2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Leave the unit clean and empty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Pictures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Schedule a walk-thru inspection with both the landlord and tenant present.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Tell the landlord where to send security refund and/or statement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34" name="Google Shape;23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4"/>
          <p:cNvSpPr txBox="1"/>
          <p:nvPr>
            <p:ph type="ctrTitle"/>
          </p:nvPr>
        </p:nvSpPr>
        <p:spPr>
          <a:xfrm>
            <a:off x="311700" y="931750"/>
            <a:ext cx="8520600" cy="301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Moving Out → Security Deposit</a:t>
            </a:r>
            <a:endParaRPr sz="2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Once a tenant moves out, a landlord has 30 days to either return the deposit or give the tenant an itemized statement of any amounts withheld.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Landlord does not have to return deposit before a tenant moves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Landlord can apply deposit to unpaid rent and/or damages after tenant vacates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40" name="Google Shape;24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 txBox="1"/>
          <p:nvPr>
            <p:ph type="ctrTitle"/>
          </p:nvPr>
        </p:nvSpPr>
        <p:spPr>
          <a:xfrm>
            <a:off x="311700" y="744575"/>
            <a:ext cx="8520600" cy="301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Fair Housing Act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Prohibits discrimination by direct providers of housing (landlords, real estate companies, property managers, banks, lenders, municipalities, insurance companies, etc.) whose discriminatory practices make housing unavailable to persons because of: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3"/>
              </a:rPr>
              <a:t>Race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4"/>
              </a:rPr>
              <a:t>Religion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Sex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National origin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5"/>
              </a:rPr>
              <a:t>Familial</a:t>
            </a: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status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Disability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46" name="Google Shape;24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6"/>
          <p:cNvSpPr txBox="1"/>
          <p:nvPr>
            <p:ph type="ctrTitle"/>
          </p:nvPr>
        </p:nvSpPr>
        <p:spPr>
          <a:xfrm>
            <a:off x="311700" y="744575"/>
            <a:ext cx="8520600" cy="237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Fair Housing Act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Also…..</a:t>
            </a:r>
            <a:endParaRPr b="1"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Source of Income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Sexual Orientation</a:t>
            </a:r>
            <a:endParaRPr sz="2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52" name="Google Shape;25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7"/>
          <p:cNvSpPr txBox="1"/>
          <p:nvPr>
            <p:ph type="ctrTitle"/>
          </p:nvPr>
        </p:nvSpPr>
        <p:spPr>
          <a:xfrm>
            <a:off x="311700" y="744575"/>
            <a:ext cx="8520600" cy="32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Fair Housing Act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Disparate impact v. disparate treatment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Treatment: treated victim differently than other tenants in a similar situation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2000"/>
              <a:buFont typeface="Oswald"/>
              <a:buChar char="●"/>
            </a:pPr>
            <a:r>
              <a:rPr lang="en" sz="2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Impact: housing providers policy has a greater impact on one group over another based on statistics (i.e. victims of domestic violence statistically women, thus, sex discrimination)</a:t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58" name="Google Shape;25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8"/>
          <p:cNvSpPr txBox="1"/>
          <p:nvPr>
            <p:ph type="ctrTitle"/>
          </p:nvPr>
        </p:nvSpPr>
        <p:spPr>
          <a:xfrm>
            <a:off x="311700" y="744575"/>
            <a:ext cx="8520600" cy="32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ArchCity Defenders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Legal Services of Eastern Missouri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EHOC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ACLU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Macarthur Justice Center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SLU Law Clinic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CLAM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64" name="Google Shape;26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9"/>
          <p:cNvSpPr txBox="1"/>
          <p:nvPr>
            <p:ph type="ctrTitle"/>
          </p:nvPr>
        </p:nvSpPr>
        <p:spPr>
          <a:xfrm>
            <a:off x="311700" y="744575"/>
            <a:ext cx="8520600" cy="220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ArchCity Defenders</a:t>
            </a:r>
            <a:endParaRPr sz="4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www.archcitydefenders.org</a:t>
            </a:r>
            <a:endParaRPr sz="4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70" name="Google Shape;27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ctrTitle"/>
          </p:nvPr>
        </p:nvSpPr>
        <p:spPr>
          <a:xfrm>
            <a:off x="311700" y="744575"/>
            <a:ext cx="8520600" cy="303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Human rights are </a:t>
            </a:r>
            <a:r>
              <a:rPr lang="en" sz="18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3"/>
              </a:rPr>
              <a:t>moral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principles or </a:t>
            </a:r>
            <a:r>
              <a:rPr lang="en" sz="18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4"/>
              </a:rPr>
              <a:t>norms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that describe certain standards of </a:t>
            </a:r>
            <a:r>
              <a:rPr lang="en" sz="18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5"/>
              </a:rPr>
              <a:t>human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behavior and are regularly protected as </a:t>
            </a:r>
            <a:r>
              <a:rPr lang="en" sz="18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6"/>
              </a:rPr>
              <a:t>natural and legal rights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in </a:t>
            </a:r>
            <a:r>
              <a:rPr lang="en" sz="18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7"/>
              </a:rPr>
              <a:t>municipal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and </a:t>
            </a:r>
            <a:r>
              <a:rPr lang="en" sz="18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8"/>
              </a:rPr>
              <a:t>international law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.</a:t>
            </a:r>
            <a:r>
              <a:rPr baseline="30000"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baseline="30000"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They are commonly understood as inalienable, fundamental </a:t>
            </a:r>
            <a:r>
              <a:rPr lang="en" sz="18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9"/>
              </a:rPr>
              <a:t>rights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"to which a person is inherently entitled simply because she or he is a human being" and which are "inherent in all human beings",</a:t>
            </a:r>
            <a:r>
              <a:rPr baseline="30000"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regardless of their nation, location, language, religion, ethnic origin, or any other status.</a:t>
            </a:r>
            <a:r>
              <a:rPr baseline="30000"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They are applicable everywhere and at every time in the sense of being </a:t>
            </a:r>
            <a:r>
              <a:rPr lang="en" sz="18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10"/>
              </a:rPr>
              <a:t>universal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,</a:t>
            </a:r>
            <a:r>
              <a:rPr baseline="30000"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and they are </a:t>
            </a:r>
            <a:r>
              <a:rPr lang="en" sz="18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11"/>
              </a:rPr>
              <a:t>egalitarian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in the sense of being the same for everyone.</a:t>
            </a:r>
            <a:r>
              <a:rPr baseline="30000"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baseline="30000"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They are regarded as requiring empathy and the </a:t>
            </a:r>
            <a:r>
              <a:rPr lang="en" sz="18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12"/>
              </a:rPr>
              <a:t>rule of law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and imposing an obligation on persons to respect the human rights of others,</a:t>
            </a:r>
            <a:r>
              <a:rPr baseline="30000"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and it is generally considered that they should not be taken away except as a result of </a:t>
            </a:r>
            <a:r>
              <a:rPr lang="en" sz="1800">
                <a:solidFill>
                  <a:srgbClr val="073250"/>
                </a:solidFill>
                <a:uFill>
                  <a:noFill/>
                </a:uFill>
                <a:latin typeface="Oswald"/>
                <a:ea typeface="Oswald"/>
                <a:cs typeface="Oswald"/>
                <a:sym typeface="Oswald"/>
                <a:hlinkClick r:id="rId13"/>
              </a:rPr>
              <a:t>due process</a:t>
            </a: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based on specific circumstances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ctrTitle"/>
          </p:nvPr>
        </p:nvSpPr>
        <p:spPr>
          <a:xfrm>
            <a:off x="311700" y="744575"/>
            <a:ext cx="8520600" cy="322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sz="14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Access to adequate housing directly affects the realization of other human rights: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114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Employment is difficult to secure and maintain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114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Health is threatened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114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Education is impeded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114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Violence is more easily perpetrated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114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Privacy is impaired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114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●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Places vulnerable groups in the impossible position of having to choose between the most basic of human necessities: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1143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○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between housing and food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1143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○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between housing and health care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1143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1800"/>
              <a:buFont typeface="Oswald"/>
              <a:buChar char="○"/>
            </a:pPr>
            <a:r>
              <a:rPr lang="en" sz="18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between housing and clothing </a:t>
            </a:r>
            <a:endParaRPr sz="18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5800" y="152400"/>
            <a:ext cx="6261849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8666"/>
            <a:ext cx="9143998" cy="27043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ctrTitle"/>
          </p:nvPr>
        </p:nvSpPr>
        <p:spPr>
          <a:xfrm>
            <a:off x="311700" y="744575"/>
            <a:ext cx="8520600" cy="281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Looking for a home → </a:t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Signing a lease → </a:t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LIVIN → </a:t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Lease Termination/Eviction → </a:t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Moving Out</a:t>
            </a:r>
            <a:endParaRPr sz="36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96" name="Google Shape;9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ctrTitle"/>
          </p:nvPr>
        </p:nvSpPr>
        <p:spPr>
          <a:xfrm>
            <a:off x="311700" y="744575"/>
            <a:ext cx="8520600" cy="281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Looking for a home → 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6858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Location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6858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Size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6858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Habitability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6858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Homework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19100" lvl="0" marL="685800" rtl="0" algn="l">
              <a:spcBef>
                <a:spcPts val="0"/>
              </a:spcBef>
              <a:spcAft>
                <a:spcPts val="0"/>
              </a:spcAft>
              <a:buClr>
                <a:srgbClr val="073250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rgbClr val="073250"/>
                </a:solidFill>
                <a:latin typeface="Oswald"/>
                <a:ea typeface="Oswald"/>
                <a:cs typeface="Oswald"/>
                <a:sym typeface="Oswald"/>
              </a:rPr>
              <a:t>Cost</a:t>
            </a:r>
            <a:endParaRPr sz="3000">
              <a:solidFill>
                <a:srgbClr val="07325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02" name="Google Shape;10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27375"/>
            <a:ext cx="100012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