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575" r:id="rId3"/>
    <p:sldId id="576" r:id="rId4"/>
    <p:sldId id="577" r:id="rId5"/>
    <p:sldId id="578" r:id="rId6"/>
    <p:sldId id="579" r:id="rId7"/>
    <p:sldId id="322" r:id="rId8"/>
    <p:sldId id="327" r:id="rId9"/>
    <p:sldId id="548" r:id="rId10"/>
    <p:sldId id="561" r:id="rId11"/>
    <p:sldId id="571" r:id="rId12"/>
    <p:sldId id="572" r:id="rId13"/>
    <p:sldId id="553" r:id="rId14"/>
    <p:sldId id="554" r:id="rId15"/>
    <p:sldId id="562" r:id="rId16"/>
    <p:sldId id="574" r:id="rId17"/>
    <p:sldId id="569" r:id="rId18"/>
    <p:sldId id="570" r:id="rId19"/>
    <p:sldId id="564" r:id="rId20"/>
    <p:sldId id="565" r:id="rId21"/>
    <p:sldId id="566" r:id="rId22"/>
    <p:sldId id="567" r:id="rId23"/>
    <p:sldId id="568" r:id="rId24"/>
    <p:sldId id="265" r:id="rId25"/>
    <p:sldId id="300" r:id="rId26"/>
    <p:sldId id="549" r:id="rId27"/>
    <p:sldId id="286" r:id="rId28"/>
    <p:sldId id="304" r:id="rId29"/>
    <p:sldId id="305" r:id="rId30"/>
    <p:sldId id="306" r:id="rId31"/>
    <p:sldId id="550" r:id="rId32"/>
    <p:sldId id="320" r:id="rId33"/>
    <p:sldId id="552" r:id="rId34"/>
    <p:sldId id="316" r:id="rId35"/>
    <p:sldId id="563" r:id="rId36"/>
    <p:sldId id="555" r:id="rId37"/>
    <p:sldId id="556" r:id="rId38"/>
    <p:sldId id="557" r:id="rId39"/>
    <p:sldId id="551" r:id="rId40"/>
    <p:sldId id="317" r:id="rId41"/>
    <p:sldId id="573" r:id="rId42"/>
    <p:sldId id="321" r:id="rId43"/>
    <p:sldId id="558" r:id="rId44"/>
    <p:sldId id="559" r:id="rId45"/>
    <p:sldId id="560" r:id="rId46"/>
    <p:sldId id="27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522" autoAdjust="0"/>
  </p:normalViewPr>
  <p:slideViewPr>
    <p:cSldViewPr snapToGrid="0">
      <p:cViewPr varScale="1">
        <p:scale>
          <a:sx n="57" d="100"/>
          <a:sy n="5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l.umsl.edu\mimh\projects\OpioidSTR\Evaluation%20and%20Research\Reporting\STR%20Barometer\STR%20Barometer_6%20mont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l.umsl.edu\mimh\projects\OpioidSTR\Evaluation%20and%20Research\Reporting\STR%20Barometer\STR%20Barometer_6%20months_5.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l.umsl.edu\mimh\projects\OpioidSTR\Evaluation%20and%20Research\Reporting\STR%20Barometer\STR%20Barometer_6%20months_5.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Sheet1!$C$1:$D$2</c:f>
              <c:multiLvlStrCache>
                <c:ptCount val="2"/>
                <c:lvl>
                  <c:pt idx="0">
                    <c:v>In Tx</c:v>
                  </c:pt>
                  <c:pt idx="1">
                    <c:v>Out of Tx</c:v>
                  </c:pt>
                </c:lvl>
                <c:lvl>
                  <c:pt idx="0">
                    <c:v>n=15,831, 1-5 years</c:v>
                  </c:pt>
                </c:lvl>
              </c:multiLvlStrCache>
            </c:multiLvl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4.3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1-4D23-8E9F-68FC04BC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57376"/>
        <c:axId val="180001024"/>
      </c:barChart>
      <c:catAx>
        <c:axId val="14915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0001024"/>
        <c:crosses val="autoZero"/>
        <c:auto val="1"/>
        <c:lblAlgn val="ctr"/>
        <c:lblOffset val="100"/>
        <c:noMultiLvlLbl val="0"/>
      </c:catAx>
      <c:valAx>
        <c:axId val="180001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 1000 person 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157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196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70-4D54-8A48-2780FF985E4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169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70-4D54-8A48-2780FF985E4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189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70-4D54-8A48-2780FF985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Statewide!$F$45:$F$50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Statewide!$G$45:$G$50</c:f>
              <c:numCache>
                <c:formatCode>General</c:formatCode>
                <c:ptCount val="6"/>
                <c:pt idx="0">
                  <c:v>42</c:v>
                </c:pt>
                <c:pt idx="1">
                  <c:v>105</c:v>
                </c:pt>
                <c:pt idx="2">
                  <c:v>136</c:v>
                </c:pt>
                <c:pt idx="3">
                  <c:v>195</c:v>
                </c:pt>
                <c:pt idx="4">
                  <c:v>167</c:v>
                </c:pt>
                <c:pt idx="5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425-8864-84247E66C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780224"/>
        <c:axId val="221782016"/>
      </c:barChart>
      <c:catAx>
        <c:axId val="2217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82016"/>
        <c:crosses val="autoZero"/>
        <c:auto val="1"/>
        <c:lblAlgn val="ctr"/>
        <c:lblOffset val="100"/>
        <c:noMultiLvlLbl val="0"/>
      </c:catAx>
      <c:valAx>
        <c:axId val="22178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178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Sex</a:t>
            </a:r>
          </a:p>
        </c:rich>
      </c:tx>
      <c:layout>
        <c:manualLayout>
          <c:xMode val="edge"/>
          <c:yMode val="edge"/>
          <c:x val="0.38129224321175292"/>
          <c:y val="9.08130384069076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1-4158-9F1F-36F2A354A11D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1-4158-9F1F-36F2A354A11D}"/>
              </c:ext>
            </c:extLst>
          </c:dPt>
          <c:dLbls>
            <c:dLbl>
              <c:idx val="0"/>
              <c:layout>
                <c:manualLayout>
                  <c:x val="-0.1707099246391621"/>
                  <c:y val="3.2857825721307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11-4158-9F1F-36F2A354A11D}"/>
                </c:ext>
              </c:extLst>
            </c:dLbl>
            <c:dLbl>
              <c:idx val="1"/>
              <c:layout>
                <c:manualLayout>
                  <c:x val="0.22260314216375013"/>
                  <c:y val="-8.101075352779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11-4158-9F1F-36F2A354A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Sheet2!$A$1:$A$2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Sheet2!$B$1:$B$2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1-4158-9F1F-36F2A354A1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154749435858143"/>
          <c:y val="0.6695417308139413"/>
          <c:w val="0.3020172234257964"/>
          <c:h val="0.31029307434541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Ever Homeless</a:t>
            </a:r>
          </a:p>
        </c:rich>
      </c:tx>
      <c:layout>
        <c:manualLayout>
          <c:xMode val="edge"/>
          <c:yMode val="edge"/>
          <c:x val="0.16037620790544993"/>
          <c:y val="7.45104885114762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20"/>
          <c:dPt>
            <c:idx val="0"/>
            <c:bubble3D val="0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76-442B-BEC9-D86311CFD91D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76-442B-BEC9-D86311CFD9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76-442B-BEC9-D86311CFD91D}"/>
                </c:ext>
              </c:extLst>
            </c:dLbl>
            <c:dLbl>
              <c:idx val="1"/>
              <c:layout>
                <c:manualLayout>
                  <c:x val="0.31866490341593323"/>
                  <c:y val="-9.90566121520504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91%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25910600022894"/>
                      <c:h val="0.11458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E76-442B-BEC9-D86311CFD9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Sheet2!$A$17:$A$18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Sheet2!$B$17:$B$18</c:f>
              <c:numCache>
                <c:formatCode>0.00%</c:formatCode>
                <c:ptCount val="2"/>
                <c:pt idx="0">
                  <c:v>9.5000000000000001E-2</c:v>
                </c:pt>
                <c:pt idx="1">
                  <c:v>0.90500000000000003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76-442B-BEC9-D86311CFD9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81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2331328685178"/>
          <c:y val="0.80917585078681276"/>
          <c:w val="0.4477381426635948"/>
          <c:h val="0.10435112370527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90974991259209"/>
          <c:y val="3.6215703588955157E-2"/>
          <c:w val="0.50376896568095197"/>
          <c:h val="0.873545887543355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Sheet2!$A$5:$A$11</c:f>
              <c:strCache>
                <c:ptCount val="7"/>
                <c:pt idx="0">
                  <c:v>White</c:v>
                </c:pt>
                <c:pt idx="1">
                  <c:v>Black</c:v>
                </c:pt>
                <c:pt idx="2">
                  <c:v>Multiracial</c:v>
                </c:pt>
                <c:pt idx="3">
                  <c:v>American Indian or Alaska Native</c:v>
                </c:pt>
                <c:pt idx="4">
                  <c:v>Asian</c:v>
                </c:pt>
                <c:pt idx="5">
                  <c:v>Native Hawaiian or Pacific Islander</c:v>
                </c:pt>
                <c:pt idx="6">
                  <c:v>Other</c:v>
                </c:pt>
              </c:strCache>
            </c:strRef>
          </c:cat>
          <c:val>
            <c:numRef>
              <c:f>Sheet2!$B$5:$B$11</c:f>
              <c:numCache>
                <c:formatCode>General</c:formatCode>
                <c:ptCount val="7"/>
                <c:pt idx="0">
                  <c:v>586</c:v>
                </c:pt>
                <c:pt idx="1">
                  <c:v>177</c:v>
                </c:pt>
                <c:pt idx="2">
                  <c:v>19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C-4F99-93F3-0685273D32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24784768"/>
        <c:axId val="224787456"/>
      </c:barChart>
      <c:catAx>
        <c:axId val="22478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87456"/>
        <c:crosses val="autoZero"/>
        <c:auto val="1"/>
        <c:lblAlgn val="ctr"/>
        <c:lblOffset val="100"/>
        <c:noMultiLvlLbl val="0"/>
      </c:catAx>
      <c:valAx>
        <c:axId val="224787456"/>
        <c:scaling>
          <c:orientation val="minMax"/>
          <c:max val="600"/>
        </c:scaling>
        <c:delete val="1"/>
        <c:axPos val="b"/>
        <c:numFmt formatCode="General" sourceLinked="1"/>
        <c:majorTickMark val="none"/>
        <c:minorTickMark val="none"/>
        <c:tickLblPos val="nextTo"/>
        <c:crossAx val="22478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Ethnicity</a:t>
            </a:r>
          </a:p>
        </c:rich>
      </c:tx>
      <c:layout>
        <c:manualLayout>
          <c:xMode val="edge"/>
          <c:yMode val="edge"/>
          <c:x val="0.37394711948028875"/>
          <c:y val="6.61239370296239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93-4A47-901E-5F1D7E41847C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93-4A47-901E-5F1D7E41847C}"/>
              </c:ext>
            </c:extLst>
          </c:dPt>
          <c:dLbls>
            <c:dLbl>
              <c:idx val="0"/>
              <c:layout>
                <c:manualLayout>
                  <c:x val="0.20942948667570208"/>
                  <c:y val="9.0566064754485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.8%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93-4A47-901E-5F1D7E41847C}"/>
                </c:ext>
              </c:extLst>
            </c:dLbl>
            <c:dLbl>
              <c:idx val="1"/>
              <c:layout>
                <c:manualLayout>
                  <c:x val="1.3612705797403748E-2"/>
                  <c:y val="-0.214702359922333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99.2%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E93-4A47-901E-5F1D7E418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STR_Only!$A$3:$A$4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STR_Only!$B$3:$B$4</c:f>
              <c:numCache>
                <c:formatCode>General</c:formatCode>
                <c:ptCount val="2"/>
                <c:pt idx="0">
                  <c:v>0.8</c:v>
                </c:pt>
                <c:pt idx="1">
                  <c:v>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93-4A47-901E-5F1D7E418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46266085082865"/>
          <c:y val="0.77951684733578686"/>
          <c:w val="0.88954158429005503"/>
          <c:h val="0.14858388950149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Statewide!$B$181</c:f>
              <c:strCache>
                <c:ptCount val="1"/>
                <c:pt idx="0">
                  <c:v>No Medication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Statewide!$C$180:$D$180</c:f>
              <c:strCache>
                <c:ptCount val="2"/>
                <c:pt idx="0">
                  <c:v>FY18 (Q1/Q2)</c:v>
                </c:pt>
                <c:pt idx="1">
                  <c:v>FY17 (Pre-STR)</c:v>
                </c:pt>
              </c:strCache>
            </c:strRef>
          </c:cat>
          <c:val>
            <c:numRef>
              <c:f>Statewide!$C$181:$D$181</c:f>
              <c:numCache>
                <c:formatCode>0%</c:formatCode>
                <c:ptCount val="2"/>
                <c:pt idx="0">
                  <c:v>0.59425818108813488</c:v>
                </c:pt>
                <c:pt idx="1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6-4D6C-8431-711072A5EF0E}"/>
            </c:ext>
          </c:extLst>
        </c:ser>
        <c:ser>
          <c:idx val="1"/>
          <c:order val="1"/>
          <c:tx>
            <c:strRef>
              <c:f>Statewide!$B$182</c:f>
              <c:strCache>
                <c:ptCount val="1"/>
                <c:pt idx="0">
                  <c:v>Oral Naltrexone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Statewide!$C$180:$D$180</c:f>
              <c:strCache>
                <c:ptCount val="2"/>
                <c:pt idx="0">
                  <c:v>FY18 (Q1/Q2)</c:v>
                </c:pt>
                <c:pt idx="1">
                  <c:v>FY17 (Pre-STR)</c:v>
                </c:pt>
              </c:strCache>
            </c:strRef>
          </c:cat>
          <c:val>
            <c:numRef>
              <c:f>Statewide!$C$182:$D$182</c:f>
              <c:numCache>
                <c:formatCode>0%</c:formatCode>
                <c:ptCount val="2"/>
                <c:pt idx="0">
                  <c:v>3.212206384260189E-2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6-4D6C-8431-711072A5EF0E}"/>
            </c:ext>
          </c:extLst>
        </c:ser>
        <c:ser>
          <c:idx val="2"/>
          <c:order val="2"/>
          <c:tx>
            <c:strRef>
              <c:f>Statewide!$B$183</c:f>
              <c:strCache>
                <c:ptCount val="1"/>
                <c:pt idx="0">
                  <c:v>Vivitrol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Statewide!$C$180:$D$180</c:f>
              <c:strCache>
                <c:ptCount val="2"/>
                <c:pt idx="0">
                  <c:v>FY18 (Q1/Q2)</c:v>
                </c:pt>
                <c:pt idx="1">
                  <c:v>FY17 (Pre-STR)</c:v>
                </c:pt>
              </c:strCache>
            </c:strRef>
          </c:cat>
          <c:val>
            <c:numRef>
              <c:f>Statewide!$C$183:$D$183</c:f>
              <c:numCache>
                <c:formatCode>0%</c:formatCode>
                <c:ptCount val="2"/>
                <c:pt idx="0">
                  <c:v>6.3240313190122466E-2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C6-4D6C-8431-711072A5EF0E}"/>
            </c:ext>
          </c:extLst>
        </c:ser>
        <c:ser>
          <c:idx val="3"/>
          <c:order val="3"/>
          <c:tx>
            <c:strRef>
              <c:f>Statewide!$B$184</c:f>
              <c:strCache>
                <c:ptCount val="1"/>
                <c:pt idx="0">
                  <c:v>Methadone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Statewide!$C$180:$D$180</c:f>
              <c:strCache>
                <c:ptCount val="2"/>
                <c:pt idx="0">
                  <c:v>FY18 (Q1/Q2)</c:v>
                </c:pt>
                <c:pt idx="1">
                  <c:v>FY17 (Pre-STR)</c:v>
                </c:pt>
              </c:strCache>
            </c:strRef>
          </c:cat>
          <c:val>
            <c:numRef>
              <c:f>Statewide!$C$184:$D$184</c:f>
              <c:numCache>
                <c:formatCode>0%</c:formatCode>
                <c:ptCount val="2"/>
                <c:pt idx="0">
                  <c:v>8.2513551495683596E-2</c:v>
                </c:pt>
                <c:pt idx="1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6-4D6C-8431-711072A5EF0E}"/>
            </c:ext>
          </c:extLst>
        </c:ser>
        <c:ser>
          <c:idx val="4"/>
          <c:order val="4"/>
          <c:tx>
            <c:strRef>
              <c:f>Statewide!$B$185</c:f>
              <c:strCache>
                <c:ptCount val="1"/>
                <c:pt idx="0">
                  <c:v>Buprenorphine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Statewide!$C$180:$D$180</c:f>
              <c:strCache>
                <c:ptCount val="2"/>
                <c:pt idx="0">
                  <c:v>FY18 (Q1/Q2)</c:v>
                </c:pt>
                <c:pt idx="1">
                  <c:v>FY17 (Pre-STR)</c:v>
                </c:pt>
              </c:strCache>
            </c:strRef>
          </c:cat>
          <c:val>
            <c:numRef>
              <c:f>Statewide!$C$185:$D$185</c:f>
              <c:numCache>
                <c:formatCode>0%</c:formatCode>
                <c:ptCount val="2"/>
                <c:pt idx="0">
                  <c:v>0.22786589038345714</c:v>
                </c:pt>
                <c:pt idx="1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6-4D6C-8431-711072A5EF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4"/>
        <c:overlap val="100"/>
        <c:axId val="227724672"/>
        <c:axId val="227775616"/>
      </c:barChart>
      <c:catAx>
        <c:axId val="22772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775616"/>
        <c:crosses val="autoZero"/>
        <c:auto val="1"/>
        <c:lblAlgn val="ctr"/>
        <c:lblOffset val="100"/>
        <c:noMultiLvlLbl val="0"/>
      </c:catAx>
      <c:valAx>
        <c:axId val="227775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772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Statewide!$B$188</c:f>
              <c:strCache>
                <c:ptCount val="1"/>
                <c:pt idx="0">
                  <c:v>No Medication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Statewide!$C$187:$D$187</c:f>
              <c:strCache>
                <c:ptCount val="2"/>
                <c:pt idx="0">
                  <c:v>STR</c:v>
                </c:pt>
                <c:pt idx="1">
                  <c:v>FY17 (Pre-STR)</c:v>
                </c:pt>
              </c:strCache>
            </c:strRef>
          </c:cat>
          <c:val>
            <c:numRef>
              <c:f>Statewide!$C$188:$D$188</c:f>
              <c:numCache>
                <c:formatCode>0%</c:formatCode>
                <c:ptCount val="2"/>
                <c:pt idx="0">
                  <c:v>0.13205282112845138</c:v>
                </c:pt>
                <c:pt idx="1">
                  <c:v>0.61062271062271067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A-436F-BB5A-97AB5A1D0CE2}"/>
            </c:ext>
          </c:extLst>
        </c:ser>
        <c:ser>
          <c:idx val="1"/>
          <c:order val="1"/>
          <c:tx>
            <c:strRef>
              <c:f>Statewide!$B$189</c:f>
              <c:strCache>
                <c:ptCount val="1"/>
                <c:pt idx="0">
                  <c:v>Oral Naltrexone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Statewide!$C$187:$D$187</c:f>
              <c:strCache>
                <c:ptCount val="2"/>
                <c:pt idx="0">
                  <c:v>STR</c:v>
                </c:pt>
                <c:pt idx="1">
                  <c:v>FY17 (Pre-STR)</c:v>
                </c:pt>
              </c:strCache>
            </c:strRef>
          </c:cat>
          <c:val>
            <c:numRef>
              <c:f>Statewide!$C$189:$D$189</c:f>
              <c:numCache>
                <c:formatCode>0%</c:formatCode>
                <c:ptCount val="2"/>
                <c:pt idx="0">
                  <c:v>2.4009603841536616E-2</c:v>
                </c:pt>
                <c:pt idx="1">
                  <c:v>2.4725274725274724E-2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A-436F-BB5A-97AB5A1D0CE2}"/>
            </c:ext>
          </c:extLst>
        </c:ser>
        <c:ser>
          <c:idx val="2"/>
          <c:order val="2"/>
          <c:tx>
            <c:strRef>
              <c:f>Statewide!$B$190</c:f>
              <c:strCache>
                <c:ptCount val="1"/>
                <c:pt idx="0">
                  <c:v>Vivitrol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Statewide!$C$187:$D$187</c:f>
              <c:strCache>
                <c:ptCount val="2"/>
                <c:pt idx="0">
                  <c:v>STR</c:v>
                </c:pt>
                <c:pt idx="1">
                  <c:v>FY17 (Pre-STR)</c:v>
                </c:pt>
              </c:strCache>
            </c:strRef>
          </c:cat>
          <c:val>
            <c:numRef>
              <c:f>Statewide!$C$190:$D$190</c:f>
              <c:numCache>
                <c:formatCode>0%</c:formatCode>
                <c:ptCount val="2"/>
                <c:pt idx="0">
                  <c:v>6.0024009603841535E-2</c:v>
                </c:pt>
                <c:pt idx="1">
                  <c:v>9.1208791208791204E-2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FA-436F-BB5A-97AB5A1D0CE2}"/>
            </c:ext>
          </c:extLst>
        </c:ser>
        <c:ser>
          <c:idx val="3"/>
          <c:order val="3"/>
          <c:tx>
            <c:strRef>
              <c:f>Statewide!$B$191</c:f>
              <c:strCache>
                <c:ptCount val="1"/>
                <c:pt idx="0">
                  <c:v>Methadone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Statewide!$C$187:$D$187</c:f>
              <c:strCache>
                <c:ptCount val="2"/>
                <c:pt idx="0">
                  <c:v>STR</c:v>
                </c:pt>
                <c:pt idx="1">
                  <c:v>FY17 (Pre-STR)</c:v>
                </c:pt>
              </c:strCache>
            </c:strRef>
          </c:cat>
          <c:val>
            <c:numRef>
              <c:f>Statewide!$C$191:$D$191</c:f>
              <c:numCache>
                <c:formatCode>0%</c:formatCode>
                <c:ptCount val="2"/>
                <c:pt idx="0">
                  <c:v>0.20768307322929172</c:v>
                </c:pt>
                <c:pt idx="1">
                  <c:v>8.2600732600732599E-2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FA-436F-BB5A-97AB5A1D0CE2}"/>
            </c:ext>
          </c:extLst>
        </c:ser>
        <c:ser>
          <c:idx val="4"/>
          <c:order val="4"/>
          <c:tx>
            <c:strRef>
              <c:f>Statewide!$B$192</c:f>
              <c:strCache>
                <c:ptCount val="1"/>
                <c:pt idx="0">
                  <c:v>Buprenorphine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Statewide!$C$187:$D$187</c:f>
              <c:strCache>
                <c:ptCount val="2"/>
                <c:pt idx="0">
                  <c:v>STR</c:v>
                </c:pt>
                <c:pt idx="1">
                  <c:v>FY17 (Pre-STR)</c:v>
                </c:pt>
              </c:strCache>
            </c:strRef>
          </c:cat>
          <c:val>
            <c:numRef>
              <c:f>Statewide!$C$192:$D$192</c:f>
              <c:numCache>
                <c:formatCode>0%</c:formatCode>
                <c:ptCount val="2"/>
                <c:pt idx="0">
                  <c:v>0.57623049219687872</c:v>
                </c:pt>
                <c:pt idx="1">
                  <c:v>0.19084249084249083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FA-436F-BB5A-97AB5A1D0C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4"/>
        <c:overlap val="100"/>
        <c:axId val="227814784"/>
        <c:axId val="227841152"/>
      </c:barChart>
      <c:catAx>
        <c:axId val="22781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41152"/>
        <c:crosses val="autoZero"/>
        <c:auto val="1"/>
        <c:lblAlgn val="ctr"/>
        <c:lblOffset val="100"/>
        <c:noMultiLvlLbl val="0"/>
      </c:catAx>
      <c:valAx>
        <c:axId val="227841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781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869924966882393E-2"/>
          <c:y val="0.14513669016261579"/>
          <c:w val="0.84220461826300641"/>
          <c:h val="0.10328967706866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Medians!$K$19</c:f>
              <c:strCache>
                <c:ptCount val="1"/>
                <c:pt idx="0">
                  <c:v>STR Agencies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Medians!$J$20:$J$24</c:f>
              <c:strCache>
                <c:ptCount val="5"/>
                <c:pt idx="0">
                  <c:v>No Medication</c:v>
                </c:pt>
                <c:pt idx="1">
                  <c:v>Oral Naltrexone</c:v>
                </c:pt>
                <c:pt idx="2">
                  <c:v>Vivitrol</c:v>
                </c:pt>
                <c:pt idx="3">
                  <c:v>Methadone</c:v>
                </c:pt>
                <c:pt idx="4">
                  <c:v>Buprenorphine</c:v>
                </c:pt>
              </c:strCache>
            </c:strRef>
          </c:cat>
          <c:val>
            <c:numRef>
              <c:f>Medians!$K$20:$K$24</c:f>
              <c:numCache>
                <c:formatCode>"$"#,##0.00</c:formatCode>
                <c:ptCount val="5"/>
                <c:pt idx="0">
                  <c:v>1716</c:v>
                </c:pt>
                <c:pt idx="1">
                  <c:v>1283</c:v>
                </c:pt>
                <c:pt idx="2">
                  <c:v>1809</c:v>
                </c:pt>
                <c:pt idx="3">
                  <c:v>458</c:v>
                </c:pt>
                <c:pt idx="4">
                  <c:v>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2-4121-89D2-35DE75AB5DE7}"/>
            </c:ext>
          </c:extLst>
        </c:ser>
        <c:ser>
          <c:idx val="1"/>
          <c:order val="1"/>
          <c:tx>
            <c:strRef>
              <c:f>Medians!$L$19</c:f>
              <c:strCache>
                <c:ptCount val="1"/>
                <c:pt idx="0">
                  <c:v>STR Agencies (Non-STR Consumers)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Medians!$J$20:$J$24</c:f>
              <c:strCache>
                <c:ptCount val="5"/>
                <c:pt idx="0">
                  <c:v>No Medication</c:v>
                </c:pt>
                <c:pt idx="1">
                  <c:v>Oral Naltrexone</c:v>
                </c:pt>
                <c:pt idx="2">
                  <c:v>Vivitrol</c:v>
                </c:pt>
                <c:pt idx="3">
                  <c:v>Methadone</c:v>
                </c:pt>
                <c:pt idx="4">
                  <c:v>Buprenorphine</c:v>
                </c:pt>
              </c:strCache>
            </c:strRef>
          </c:cat>
          <c:val>
            <c:numRef>
              <c:f>Medians!$L$20:$L$24</c:f>
              <c:numCache>
                <c:formatCode>"$"#,##0.00</c:formatCode>
                <c:ptCount val="5"/>
                <c:pt idx="0">
                  <c:v>936</c:v>
                </c:pt>
                <c:pt idx="1">
                  <c:v>1838</c:v>
                </c:pt>
                <c:pt idx="2">
                  <c:v>1657</c:v>
                </c:pt>
                <c:pt idx="3">
                  <c:v>447</c:v>
                </c:pt>
                <c:pt idx="4">
                  <c:v>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2-4121-89D2-35DE75AB5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2"/>
        <c:axId val="117114752"/>
        <c:axId val="117442048"/>
      </c:barChart>
      <c:catAx>
        <c:axId val="117114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442048"/>
        <c:crosses val="autoZero"/>
        <c:auto val="1"/>
        <c:lblAlgn val="ctr"/>
        <c:lblOffset val="100"/>
        <c:noMultiLvlLbl val="0"/>
      </c:catAx>
      <c:valAx>
        <c:axId val="117442048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1171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608723818332812"/>
          <c:y val="3.4500014649893732E-2"/>
          <c:w val="0.77353594555418892"/>
          <c:h val="7.4349471953797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22BB3-2166-4578-B446-020C6092BB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26AAA8E-446C-4736-BE1C-1648EA0836BE}">
      <dgm:prSet phldrT="[Text]"/>
      <dgm:spPr/>
      <dgm:t>
        <a:bodyPr/>
        <a:lstStyle/>
        <a:p>
          <a:r>
            <a:rPr lang="en-US" dirty="0"/>
            <a:t>receive medication </a:t>
          </a:r>
        </a:p>
      </dgm:t>
    </dgm:pt>
    <dgm:pt modelId="{15CA77B1-8B99-4699-AFBC-76421FAA3808}" type="parTrans" cxnId="{514F76AE-00F4-4104-804E-AEB7E1B74E29}">
      <dgm:prSet/>
      <dgm:spPr/>
      <dgm:t>
        <a:bodyPr/>
        <a:lstStyle/>
        <a:p>
          <a:endParaRPr lang="en-US"/>
        </a:p>
      </dgm:t>
    </dgm:pt>
    <dgm:pt modelId="{16AB8646-4DCC-4D91-9FF7-5EDC2DC65B41}" type="sibTrans" cxnId="{514F76AE-00F4-4104-804E-AEB7E1B74E29}">
      <dgm:prSet/>
      <dgm:spPr/>
      <dgm:t>
        <a:bodyPr/>
        <a:lstStyle/>
        <a:p>
          <a:endParaRPr lang="en-US"/>
        </a:p>
      </dgm:t>
    </dgm:pt>
    <dgm:pt modelId="{EFC2A6AD-68FB-4EA3-8985-027FDF09A067}">
      <dgm:prSet phldrT="[Text]"/>
      <dgm:spPr/>
      <dgm:t>
        <a:bodyPr/>
        <a:lstStyle/>
        <a:p>
          <a:r>
            <a:rPr lang="en-US" dirty="0"/>
            <a:t>get medication sooner </a:t>
          </a:r>
        </a:p>
      </dgm:t>
    </dgm:pt>
    <dgm:pt modelId="{169BCCDF-D9AE-46E6-BBCB-E0AB1EC8BFCD}" type="parTrans" cxnId="{CACEDAF8-01C3-48E6-BD70-05632C4D6986}">
      <dgm:prSet/>
      <dgm:spPr/>
      <dgm:t>
        <a:bodyPr/>
        <a:lstStyle/>
        <a:p>
          <a:endParaRPr lang="en-US"/>
        </a:p>
      </dgm:t>
    </dgm:pt>
    <dgm:pt modelId="{04577C19-E2FF-4F9A-9289-4C42F615AEB5}" type="sibTrans" cxnId="{CACEDAF8-01C3-48E6-BD70-05632C4D6986}">
      <dgm:prSet/>
      <dgm:spPr/>
      <dgm:t>
        <a:bodyPr/>
        <a:lstStyle/>
        <a:p>
          <a:endParaRPr lang="en-US"/>
        </a:p>
      </dgm:t>
    </dgm:pt>
    <dgm:pt modelId="{07539A27-963B-4F47-B398-21B9EA90FD69}">
      <dgm:prSet phldrT="[Text]"/>
      <dgm:spPr/>
      <dgm:t>
        <a:bodyPr/>
        <a:lstStyle/>
        <a:p>
          <a:r>
            <a:rPr lang="en-US" dirty="0"/>
            <a:t>receive fewer psychosocial services </a:t>
          </a:r>
        </a:p>
      </dgm:t>
    </dgm:pt>
    <dgm:pt modelId="{2946BB7E-3993-4634-AB1B-E3C781B842DC}" type="parTrans" cxnId="{D6776BBF-1D6A-41C5-B9FF-E332906FDBE0}">
      <dgm:prSet/>
      <dgm:spPr/>
      <dgm:t>
        <a:bodyPr/>
        <a:lstStyle/>
        <a:p>
          <a:endParaRPr lang="en-US"/>
        </a:p>
      </dgm:t>
    </dgm:pt>
    <dgm:pt modelId="{C5C598E9-4E24-4483-80F3-8C30A581BCDB}" type="sibTrans" cxnId="{D6776BBF-1D6A-41C5-B9FF-E332906FDBE0}">
      <dgm:prSet/>
      <dgm:spPr/>
      <dgm:t>
        <a:bodyPr/>
        <a:lstStyle/>
        <a:p>
          <a:endParaRPr lang="en-US"/>
        </a:p>
      </dgm:t>
    </dgm:pt>
    <dgm:pt modelId="{81CD6A8C-85E7-4165-834A-E44898694D8E}">
      <dgm:prSet/>
      <dgm:spPr/>
      <dgm:t>
        <a:bodyPr/>
        <a:lstStyle/>
        <a:p>
          <a:r>
            <a:rPr lang="en-US" dirty="0"/>
            <a:t>be engaged in treatment at 1 and 3 months </a:t>
          </a:r>
        </a:p>
      </dgm:t>
    </dgm:pt>
    <dgm:pt modelId="{4F38AAB7-54ED-41D8-A5F9-41BB58EA1F43}" type="parTrans" cxnId="{C7E1728B-DA5D-46D1-9E06-4C195B15876D}">
      <dgm:prSet/>
      <dgm:spPr/>
      <dgm:t>
        <a:bodyPr/>
        <a:lstStyle/>
        <a:p>
          <a:endParaRPr lang="en-US"/>
        </a:p>
      </dgm:t>
    </dgm:pt>
    <dgm:pt modelId="{514F0099-DF32-4F47-91FA-E2BD543B01C8}" type="sibTrans" cxnId="{C7E1728B-DA5D-46D1-9E06-4C195B15876D}">
      <dgm:prSet/>
      <dgm:spPr/>
      <dgm:t>
        <a:bodyPr/>
        <a:lstStyle/>
        <a:p>
          <a:endParaRPr lang="en-US"/>
        </a:p>
      </dgm:t>
    </dgm:pt>
    <dgm:pt modelId="{D6A361FF-BEDE-493B-BD76-77F50B54713C}" type="pres">
      <dgm:prSet presAssocID="{A0422BB3-2166-4578-B446-020C6092BB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56C92BB-FD56-456E-A925-F60180F84706}" type="pres">
      <dgm:prSet presAssocID="{A0422BB3-2166-4578-B446-020C6092BB93}" presName="Name1" presStyleCnt="0"/>
      <dgm:spPr/>
    </dgm:pt>
    <dgm:pt modelId="{FCB4D724-555B-46AC-8EE3-B9D5F3EFCC7C}" type="pres">
      <dgm:prSet presAssocID="{A0422BB3-2166-4578-B446-020C6092BB93}" presName="cycle" presStyleCnt="0"/>
      <dgm:spPr/>
    </dgm:pt>
    <dgm:pt modelId="{DF60E62A-ECCA-413D-9840-2BCBF4BA556C}" type="pres">
      <dgm:prSet presAssocID="{A0422BB3-2166-4578-B446-020C6092BB93}" presName="srcNode" presStyleLbl="node1" presStyleIdx="0" presStyleCnt="4"/>
      <dgm:spPr/>
    </dgm:pt>
    <dgm:pt modelId="{FBBEA1C1-6747-4E6B-B26F-61DFE0017131}" type="pres">
      <dgm:prSet presAssocID="{A0422BB3-2166-4578-B446-020C6092BB93}" presName="conn" presStyleLbl="parChTrans1D2" presStyleIdx="0" presStyleCnt="1"/>
      <dgm:spPr/>
      <dgm:t>
        <a:bodyPr/>
        <a:lstStyle/>
        <a:p>
          <a:endParaRPr lang="en-US"/>
        </a:p>
      </dgm:t>
    </dgm:pt>
    <dgm:pt modelId="{8C7A667B-89E2-48A4-B0B1-E73EFEA03F7B}" type="pres">
      <dgm:prSet presAssocID="{A0422BB3-2166-4578-B446-020C6092BB93}" presName="extraNode" presStyleLbl="node1" presStyleIdx="0" presStyleCnt="4"/>
      <dgm:spPr/>
    </dgm:pt>
    <dgm:pt modelId="{3DFFA75C-2E44-4E9A-8A0A-A99FD8408397}" type="pres">
      <dgm:prSet presAssocID="{A0422BB3-2166-4578-B446-020C6092BB93}" presName="dstNode" presStyleLbl="node1" presStyleIdx="0" presStyleCnt="4"/>
      <dgm:spPr/>
    </dgm:pt>
    <dgm:pt modelId="{E7885839-7575-4FC7-9B3B-5CEC8B86F452}" type="pres">
      <dgm:prSet presAssocID="{A26AAA8E-446C-4736-BE1C-1648EA0836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96EF4-3BCE-4857-B1D2-F4AE7E947260}" type="pres">
      <dgm:prSet presAssocID="{A26AAA8E-446C-4736-BE1C-1648EA0836BE}" presName="accent_1" presStyleCnt="0"/>
      <dgm:spPr/>
    </dgm:pt>
    <dgm:pt modelId="{2DA132B5-500A-4090-A86C-F7A3AA85FD42}" type="pres">
      <dgm:prSet presAssocID="{A26AAA8E-446C-4736-BE1C-1648EA0836BE}" presName="accentRepeatNode" presStyleLbl="solidFgAcc1" presStyleIdx="0" presStyleCnt="4"/>
      <dgm:spPr/>
    </dgm:pt>
    <dgm:pt modelId="{6344575F-6AFC-45B8-BD16-2ED0BD172654}" type="pres">
      <dgm:prSet presAssocID="{EFC2A6AD-68FB-4EA3-8985-027FDF09A0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37CA1-8489-4C91-AD8A-1C901552D663}" type="pres">
      <dgm:prSet presAssocID="{EFC2A6AD-68FB-4EA3-8985-027FDF09A067}" presName="accent_2" presStyleCnt="0"/>
      <dgm:spPr/>
    </dgm:pt>
    <dgm:pt modelId="{6C27EB3D-A675-434F-A238-EB7ABF492E10}" type="pres">
      <dgm:prSet presAssocID="{EFC2A6AD-68FB-4EA3-8985-027FDF09A067}" presName="accentRepeatNode" presStyleLbl="solidFgAcc1" presStyleIdx="1" presStyleCnt="4"/>
      <dgm:spPr/>
    </dgm:pt>
    <dgm:pt modelId="{5FA9904D-7AFE-4FDF-A669-3014D7531D54}" type="pres">
      <dgm:prSet presAssocID="{07539A27-963B-4F47-B398-21B9EA90FD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D1AD5-44B5-4AAD-9ACF-4DA1B56C586D}" type="pres">
      <dgm:prSet presAssocID="{07539A27-963B-4F47-B398-21B9EA90FD69}" presName="accent_3" presStyleCnt="0"/>
      <dgm:spPr/>
    </dgm:pt>
    <dgm:pt modelId="{ABB44FA8-1533-45B5-A47E-C53E4F413275}" type="pres">
      <dgm:prSet presAssocID="{07539A27-963B-4F47-B398-21B9EA90FD69}" presName="accentRepeatNode" presStyleLbl="solidFgAcc1" presStyleIdx="2" presStyleCnt="4" custLinFactNeighborY="8775"/>
      <dgm:spPr/>
    </dgm:pt>
    <dgm:pt modelId="{A80666C2-BA9C-4EB4-A93A-8E4F1334792C}" type="pres">
      <dgm:prSet presAssocID="{81CD6A8C-85E7-4165-834A-E44898694D8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2EE0D-1A20-4050-8857-987EE8E911C7}" type="pres">
      <dgm:prSet presAssocID="{81CD6A8C-85E7-4165-834A-E44898694D8E}" presName="accent_4" presStyleCnt="0"/>
      <dgm:spPr/>
    </dgm:pt>
    <dgm:pt modelId="{00FCFDAD-0E43-4E65-A61D-39A45B591553}" type="pres">
      <dgm:prSet presAssocID="{81CD6A8C-85E7-4165-834A-E44898694D8E}" presName="accentRepeatNode" presStyleLbl="solidFgAcc1" presStyleIdx="3" presStyleCnt="4"/>
      <dgm:spPr/>
    </dgm:pt>
  </dgm:ptLst>
  <dgm:cxnLst>
    <dgm:cxn modelId="{E6A71E1C-7911-43EE-BEDE-2508BC00B86A}" type="presOf" srcId="{A0422BB3-2166-4578-B446-020C6092BB93}" destId="{D6A361FF-BEDE-493B-BD76-77F50B54713C}" srcOrd="0" destOrd="0" presId="urn:microsoft.com/office/officeart/2008/layout/VerticalCurvedList"/>
    <dgm:cxn modelId="{A9815640-5C1B-453B-BB34-6FE7912248CD}" type="presOf" srcId="{07539A27-963B-4F47-B398-21B9EA90FD69}" destId="{5FA9904D-7AFE-4FDF-A669-3014D7531D54}" srcOrd="0" destOrd="0" presId="urn:microsoft.com/office/officeart/2008/layout/VerticalCurvedList"/>
    <dgm:cxn modelId="{70E2B438-7174-482A-BAA7-242F864BD091}" type="presOf" srcId="{EFC2A6AD-68FB-4EA3-8985-027FDF09A067}" destId="{6344575F-6AFC-45B8-BD16-2ED0BD172654}" srcOrd="0" destOrd="0" presId="urn:microsoft.com/office/officeart/2008/layout/VerticalCurvedList"/>
    <dgm:cxn modelId="{254BBBA1-CBAE-4BE8-9F49-B9C5A2D1B8C2}" type="presOf" srcId="{16AB8646-4DCC-4D91-9FF7-5EDC2DC65B41}" destId="{FBBEA1C1-6747-4E6B-B26F-61DFE0017131}" srcOrd="0" destOrd="0" presId="urn:microsoft.com/office/officeart/2008/layout/VerticalCurvedList"/>
    <dgm:cxn modelId="{CACEDAF8-01C3-48E6-BD70-05632C4D6986}" srcId="{A0422BB3-2166-4578-B446-020C6092BB93}" destId="{EFC2A6AD-68FB-4EA3-8985-027FDF09A067}" srcOrd="1" destOrd="0" parTransId="{169BCCDF-D9AE-46E6-BBCB-E0AB1EC8BFCD}" sibTransId="{04577C19-E2FF-4F9A-9289-4C42F615AEB5}"/>
    <dgm:cxn modelId="{CCF9DA39-FA39-4AB9-BD7D-6F66B488AA1E}" type="presOf" srcId="{81CD6A8C-85E7-4165-834A-E44898694D8E}" destId="{A80666C2-BA9C-4EB4-A93A-8E4F1334792C}" srcOrd="0" destOrd="0" presId="urn:microsoft.com/office/officeart/2008/layout/VerticalCurvedList"/>
    <dgm:cxn modelId="{D6776BBF-1D6A-41C5-B9FF-E332906FDBE0}" srcId="{A0422BB3-2166-4578-B446-020C6092BB93}" destId="{07539A27-963B-4F47-B398-21B9EA90FD69}" srcOrd="2" destOrd="0" parTransId="{2946BB7E-3993-4634-AB1B-E3C781B842DC}" sibTransId="{C5C598E9-4E24-4483-80F3-8C30A581BCDB}"/>
    <dgm:cxn modelId="{1C8DBB99-3C1F-49B9-AF74-B01F0A5D976F}" type="presOf" srcId="{A26AAA8E-446C-4736-BE1C-1648EA0836BE}" destId="{E7885839-7575-4FC7-9B3B-5CEC8B86F452}" srcOrd="0" destOrd="0" presId="urn:microsoft.com/office/officeart/2008/layout/VerticalCurvedList"/>
    <dgm:cxn modelId="{C7E1728B-DA5D-46D1-9E06-4C195B15876D}" srcId="{A0422BB3-2166-4578-B446-020C6092BB93}" destId="{81CD6A8C-85E7-4165-834A-E44898694D8E}" srcOrd="3" destOrd="0" parTransId="{4F38AAB7-54ED-41D8-A5F9-41BB58EA1F43}" sibTransId="{514F0099-DF32-4F47-91FA-E2BD543B01C8}"/>
    <dgm:cxn modelId="{514F76AE-00F4-4104-804E-AEB7E1B74E29}" srcId="{A0422BB3-2166-4578-B446-020C6092BB93}" destId="{A26AAA8E-446C-4736-BE1C-1648EA0836BE}" srcOrd="0" destOrd="0" parTransId="{15CA77B1-8B99-4699-AFBC-76421FAA3808}" sibTransId="{16AB8646-4DCC-4D91-9FF7-5EDC2DC65B41}"/>
    <dgm:cxn modelId="{05DFDA11-7E94-4164-A8DB-14504AE0EA57}" type="presParOf" srcId="{D6A361FF-BEDE-493B-BD76-77F50B54713C}" destId="{056C92BB-FD56-456E-A925-F60180F84706}" srcOrd="0" destOrd="0" presId="urn:microsoft.com/office/officeart/2008/layout/VerticalCurvedList"/>
    <dgm:cxn modelId="{56769763-9EC7-4240-A5AD-0DCB5F3FA0E1}" type="presParOf" srcId="{056C92BB-FD56-456E-A925-F60180F84706}" destId="{FCB4D724-555B-46AC-8EE3-B9D5F3EFCC7C}" srcOrd="0" destOrd="0" presId="urn:microsoft.com/office/officeart/2008/layout/VerticalCurvedList"/>
    <dgm:cxn modelId="{3C311261-9EF8-423F-80ED-1D0B490228A4}" type="presParOf" srcId="{FCB4D724-555B-46AC-8EE3-B9D5F3EFCC7C}" destId="{DF60E62A-ECCA-413D-9840-2BCBF4BA556C}" srcOrd="0" destOrd="0" presId="urn:microsoft.com/office/officeart/2008/layout/VerticalCurvedList"/>
    <dgm:cxn modelId="{0FF7D491-D1E9-4134-8E53-87A69F067CBC}" type="presParOf" srcId="{FCB4D724-555B-46AC-8EE3-B9D5F3EFCC7C}" destId="{FBBEA1C1-6747-4E6B-B26F-61DFE0017131}" srcOrd="1" destOrd="0" presId="urn:microsoft.com/office/officeart/2008/layout/VerticalCurvedList"/>
    <dgm:cxn modelId="{33F16065-7E8A-44C5-8441-9BA65538A9E8}" type="presParOf" srcId="{FCB4D724-555B-46AC-8EE3-B9D5F3EFCC7C}" destId="{8C7A667B-89E2-48A4-B0B1-E73EFEA03F7B}" srcOrd="2" destOrd="0" presId="urn:microsoft.com/office/officeart/2008/layout/VerticalCurvedList"/>
    <dgm:cxn modelId="{76ACA61F-09D6-43E8-85FB-681D5F0C1DA0}" type="presParOf" srcId="{FCB4D724-555B-46AC-8EE3-B9D5F3EFCC7C}" destId="{3DFFA75C-2E44-4E9A-8A0A-A99FD8408397}" srcOrd="3" destOrd="0" presId="urn:microsoft.com/office/officeart/2008/layout/VerticalCurvedList"/>
    <dgm:cxn modelId="{E94AAE20-F201-44D3-AFAC-F43B72E0B7B8}" type="presParOf" srcId="{056C92BB-FD56-456E-A925-F60180F84706}" destId="{E7885839-7575-4FC7-9B3B-5CEC8B86F452}" srcOrd="1" destOrd="0" presId="urn:microsoft.com/office/officeart/2008/layout/VerticalCurvedList"/>
    <dgm:cxn modelId="{4A457FDC-47C4-4995-B66C-A2DC1955B6E0}" type="presParOf" srcId="{056C92BB-FD56-456E-A925-F60180F84706}" destId="{40C96EF4-3BCE-4857-B1D2-F4AE7E947260}" srcOrd="2" destOrd="0" presId="urn:microsoft.com/office/officeart/2008/layout/VerticalCurvedList"/>
    <dgm:cxn modelId="{DC51F148-CD33-4CB1-B528-DB8202DCE8C1}" type="presParOf" srcId="{40C96EF4-3BCE-4857-B1D2-F4AE7E947260}" destId="{2DA132B5-500A-4090-A86C-F7A3AA85FD42}" srcOrd="0" destOrd="0" presId="urn:microsoft.com/office/officeart/2008/layout/VerticalCurvedList"/>
    <dgm:cxn modelId="{58750F69-80AD-4F3B-8672-C26806E9B055}" type="presParOf" srcId="{056C92BB-FD56-456E-A925-F60180F84706}" destId="{6344575F-6AFC-45B8-BD16-2ED0BD172654}" srcOrd="3" destOrd="0" presId="urn:microsoft.com/office/officeart/2008/layout/VerticalCurvedList"/>
    <dgm:cxn modelId="{B84D98FA-68C5-42B3-9941-D10C00ABDD4E}" type="presParOf" srcId="{056C92BB-FD56-456E-A925-F60180F84706}" destId="{FA037CA1-8489-4C91-AD8A-1C901552D663}" srcOrd="4" destOrd="0" presId="urn:microsoft.com/office/officeart/2008/layout/VerticalCurvedList"/>
    <dgm:cxn modelId="{19DC97A9-AB94-41F1-B52D-05F51EBFAB08}" type="presParOf" srcId="{FA037CA1-8489-4C91-AD8A-1C901552D663}" destId="{6C27EB3D-A675-434F-A238-EB7ABF492E10}" srcOrd="0" destOrd="0" presId="urn:microsoft.com/office/officeart/2008/layout/VerticalCurvedList"/>
    <dgm:cxn modelId="{4F9D52BA-B306-4CEE-A1C8-34E93270EE96}" type="presParOf" srcId="{056C92BB-FD56-456E-A925-F60180F84706}" destId="{5FA9904D-7AFE-4FDF-A669-3014D7531D54}" srcOrd="5" destOrd="0" presId="urn:microsoft.com/office/officeart/2008/layout/VerticalCurvedList"/>
    <dgm:cxn modelId="{480DED8F-3F1F-4420-8E21-6E8A8B04BF64}" type="presParOf" srcId="{056C92BB-FD56-456E-A925-F60180F84706}" destId="{C77D1AD5-44B5-4AAD-9ACF-4DA1B56C586D}" srcOrd="6" destOrd="0" presId="urn:microsoft.com/office/officeart/2008/layout/VerticalCurvedList"/>
    <dgm:cxn modelId="{AF3B624B-78CE-4A03-8DFF-444295BD1EC2}" type="presParOf" srcId="{C77D1AD5-44B5-4AAD-9ACF-4DA1B56C586D}" destId="{ABB44FA8-1533-45B5-A47E-C53E4F413275}" srcOrd="0" destOrd="0" presId="urn:microsoft.com/office/officeart/2008/layout/VerticalCurvedList"/>
    <dgm:cxn modelId="{BC39FE6A-F2A1-4B78-9FDF-BCAA29F3936A}" type="presParOf" srcId="{056C92BB-FD56-456E-A925-F60180F84706}" destId="{A80666C2-BA9C-4EB4-A93A-8E4F1334792C}" srcOrd="7" destOrd="0" presId="urn:microsoft.com/office/officeart/2008/layout/VerticalCurvedList"/>
    <dgm:cxn modelId="{17602E7E-FFF4-4D28-80C1-981B130D017D}" type="presParOf" srcId="{056C92BB-FD56-456E-A925-F60180F84706}" destId="{3DD2EE0D-1A20-4050-8857-987EE8E911C7}" srcOrd="8" destOrd="0" presId="urn:microsoft.com/office/officeart/2008/layout/VerticalCurvedList"/>
    <dgm:cxn modelId="{CD75E606-51CD-483A-B29F-33DDA43F17DC}" type="presParOf" srcId="{3DD2EE0D-1A20-4050-8857-987EE8E911C7}" destId="{00FCFDAD-0E43-4E65-A61D-39A45B5915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A1C1-6747-4E6B-B26F-61DFE001713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85839-7575-4FC7-9B3B-5CEC8B86F452}">
      <dsp:nvSpPr>
        <dsp:cNvPr id="0" name=""/>
        <dsp:cNvSpPr/>
      </dsp:nvSpPr>
      <dsp:spPr>
        <a:xfrm>
          <a:off x="610504" y="416587"/>
          <a:ext cx="541767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receive medication </a:t>
          </a:r>
        </a:p>
      </dsp:txBody>
      <dsp:txXfrm>
        <a:off x="610504" y="416587"/>
        <a:ext cx="5417676" cy="833607"/>
      </dsp:txXfrm>
    </dsp:sp>
    <dsp:sp modelId="{2DA132B5-500A-4090-A86C-F7A3AA85FD42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575F-6AFC-45B8-BD16-2ED0BD172654}">
      <dsp:nvSpPr>
        <dsp:cNvPr id="0" name=""/>
        <dsp:cNvSpPr/>
      </dsp:nvSpPr>
      <dsp:spPr>
        <a:xfrm>
          <a:off x="1088431" y="1667215"/>
          <a:ext cx="493974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get medication sooner </a:t>
          </a:r>
        </a:p>
      </dsp:txBody>
      <dsp:txXfrm>
        <a:off x="1088431" y="1667215"/>
        <a:ext cx="4939749" cy="833607"/>
      </dsp:txXfrm>
    </dsp:sp>
    <dsp:sp modelId="{6C27EB3D-A675-434F-A238-EB7ABF492E10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9904D-7AFE-4FDF-A669-3014D7531D54}">
      <dsp:nvSpPr>
        <dsp:cNvPr id="0" name=""/>
        <dsp:cNvSpPr/>
      </dsp:nvSpPr>
      <dsp:spPr>
        <a:xfrm>
          <a:off x="1088431" y="2917843"/>
          <a:ext cx="4939749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receive fewer psychosocial services </a:t>
          </a:r>
        </a:p>
      </dsp:txBody>
      <dsp:txXfrm>
        <a:off x="1088431" y="2917843"/>
        <a:ext cx="4939749" cy="833607"/>
      </dsp:txXfrm>
    </dsp:sp>
    <dsp:sp modelId="{ABB44FA8-1533-45B5-A47E-C53E4F413275}">
      <dsp:nvSpPr>
        <dsp:cNvPr id="0" name=""/>
        <dsp:cNvSpPr/>
      </dsp:nvSpPr>
      <dsp:spPr>
        <a:xfrm>
          <a:off x="567426" y="2905079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666C2-BA9C-4EB4-A93A-8E4F1334792C}">
      <dsp:nvSpPr>
        <dsp:cNvPr id="0" name=""/>
        <dsp:cNvSpPr/>
      </dsp:nvSpPr>
      <dsp:spPr>
        <a:xfrm>
          <a:off x="610504" y="4168472"/>
          <a:ext cx="541767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be engaged in treatment at 1 and 3 months </a:t>
          </a:r>
        </a:p>
      </dsp:txBody>
      <dsp:txXfrm>
        <a:off x="610504" y="4168472"/>
        <a:ext cx="5417676" cy="833607"/>
      </dsp:txXfrm>
    </dsp:sp>
    <dsp:sp modelId="{00FCFDAD-0E43-4E65-A61D-39A45B59155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6E83-ADF9-4BDF-949B-5A8C46DC7772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B46FC-19B7-45F5-9452-9AB27851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am.org/docs/default-source/practice-support/guidelines-and-consensus-docs/asam-national-practice-guideline-supplement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da.gov/Drugs/DrugSafety/ucm575307.htm" TargetMode="External"/><Relationship Id="rId5" Type="http://schemas.openxmlformats.org/officeDocument/2006/relationships/hyperlink" Target="http://www.who.int/substance_abuse/publications/opioid_dependence_guidelines.pdf" TargetMode="External"/><Relationship Id="rId4" Type="http://schemas.openxmlformats.org/officeDocument/2006/relationships/hyperlink" Target="https://www.ncbi.nlm.nih.gov/books/NBK64245/pdf/Bookshelf_NBK64245.pd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opioid-related</a:t>
            </a:r>
            <a:r>
              <a:rPr lang="en-US" baseline="0" dirty="0" smtClean="0"/>
              <a:t> overdose deaths: 672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3C666-430C-416E-8C5D-3BCABFA867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54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sign is animated – doesn’t show up until you click (view in slide show)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Compiled from guidelines within the following sources:</a:t>
            </a:r>
            <a:br>
              <a:rPr lang="en-US" b="1" dirty="0"/>
            </a:br>
            <a:r>
              <a:rPr lang="en-US" dirty="0">
                <a:hlinkClick r:id="rId3"/>
              </a:rPr>
              <a:t>American Society of Addiction Medicine (ASAM) National Practice Guidelines</a:t>
            </a:r>
            <a:r>
              <a:rPr lang="en-US" dirty="0"/>
              <a:t> (2015) </a:t>
            </a:r>
            <a:br>
              <a:rPr lang="en-US" dirty="0"/>
            </a:br>
            <a:r>
              <a:rPr lang="en-US" dirty="0">
                <a:hlinkClick r:id="rId4"/>
              </a:rPr>
              <a:t>SAMHSA’s Clinical Guidance for Buprenorphine Treatment TIPS 40</a:t>
            </a:r>
            <a:r>
              <a:rPr lang="en-US" dirty="0"/>
              <a:t> (2004) </a:t>
            </a:r>
            <a:br>
              <a:rPr lang="en-US" dirty="0"/>
            </a:br>
            <a:r>
              <a:rPr lang="en-US" dirty="0">
                <a:hlinkClick r:id="rId5"/>
              </a:rPr>
              <a:t>The World Health Organization’s (WHO) Guidelines for the Psychosocially Assisted Pharmacological Treatment of Opioid Dependence</a:t>
            </a:r>
            <a:r>
              <a:rPr lang="en-US" dirty="0"/>
              <a:t> (2009) </a:t>
            </a:r>
            <a:br>
              <a:rPr lang="en-US" dirty="0"/>
            </a:br>
            <a:r>
              <a:rPr lang="en-US" dirty="0">
                <a:hlinkClick r:id="rId6"/>
              </a:rPr>
              <a:t>The FDA Drug Safety Communication</a:t>
            </a:r>
            <a:r>
              <a:rPr lang="en-US" dirty="0"/>
              <a:t> (2017)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46FC-19B7-45F5-9452-9AB2785169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9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AF55-6440-4934-ADD4-FB2831F84A6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5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59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2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</a:p>
          <a:p>
            <a:r>
              <a:rPr lang="en-US" dirty="0"/>
              <a:t>-Does not include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 opioid-related</a:t>
            </a:r>
            <a:r>
              <a:rPr lang="en-US" baseline="0" dirty="0" smtClean="0"/>
              <a:t> overdose deaths: 672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3C666-430C-416E-8C5D-3BCABFA86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43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Claire  </a:t>
            </a:r>
            <a:r>
              <a:rPr lang="en-US" sz="1200" b="1" dirty="0" smtClean="0"/>
              <a:t>Time to </a:t>
            </a:r>
            <a:r>
              <a:rPr lang="en-US" sz="1200" b="1" dirty="0" err="1" smtClean="0"/>
              <a:t>Vivitrol</a:t>
            </a:r>
            <a:r>
              <a:rPr lang="en-US" sz="1200" b="1" dirty="0" smtClean="0"/>
              <a:t> specifically</a:t>
            </a:r>
          </a:p>
          <a:p>
            <a:pPr algn="ctr"/>
            <a:r>
              <a:rPr lang="en-US" sz="1200" b="1" dirty="0" smtClean="0"/>
              <a:t>is later than time to </a:t>
            </a:r>
            <a:r>
              <a:rPr lang="en-US" sz="1200" b="1" i="1" dirty="0" smtClean="0"/>
              <a:t>first </a:t>
            </a:r>
          </a:p>
          <a:p>
            <a:pPr algn="ctr"/>
            <a:r>
              <a:rPr lang="en-US" sz="1200" b="1" i="1" dirty="0" smtClean="0"/>
              <a:t>medication</a:t>
            </a:r>
            <a:r>
              <a:rPr lang="en-US" sz="1200" b="1" dirty="0" smtClean="0"/>
              <a:t> in the </a:t>
            </a:r>
            <a:r>
              <a:rPr lang="en-US" sz="1200" b="1" dirty="0" err="1" smtClean="0"/>
              <a:t>Vivitrol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group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Non-STR baseline </a:t>
            </a:r>
            <a:r>
              <a:rPr lang="en-US" sz="1200" b="1" dirty="0" err="1" smtClean="0"/>
              <a:t>Vivitrol</a:t>
            </a:r>
            <a:endParaRPr lang="en-US" sz="1200" b="1" dirty="0" smtClean="0"/>
          </a:p>
          <a:p>
            <a:pPr algn="ctr"/>
            <a:r>
              <a:rPr lang="en-US" sz="1200" dirty="0" smtClean="0"/>
              <a:t>Median: 22 Days</a:t>
            </a:r>
          </a:p>
          <a:p>
            <a:pPr algn="ctr"/>
            <a:r>
              <a:rPr lang="en-US" sz="1200" b="1" dirty="0" smtClean="0"/>
              <a:t> </a:t>
            </a:r>
          </a:p>
          <a:p>
            <a:pPr algn="ctr"/>
            <a:r>
              <a:rPr lang="en-US" sz="1200" b="1" dirty="0" smtClean="0"/>
              <a:t>STR </a:t>
            </a:r>
            <a:r>
              <a:rPr lang="en-US" sz="1200" b="1" dirty="0" err="1" smtClean="0"/>
              <a:t>Vivitrol</a:t>
            </a:r>
            <a:endParaRPr lang="en-US" sz="1200" b="1" dirty="0" smtClean="0"/>
          </a:p>
          <a:p>
            <a:pPr algn="ctr"/>
            <a:r>
              <a:rPr lang="en-US" sz="1200" dirty="0" smtClean="0"/>
              <a:t>Median: 16 Days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*Still</a:t>
            </a:r>
            <a:r>
              <a:rPr lang="en-US" baseline="0" dirty="0" smtClean="0"/>
              <a:t> comprised of any medication. E.g. </a:t>
            </a:r>
            <a:r>
              <a:rPr lang="en-US" baseline="0" dirty="0" err="1" smtClean="0"/>
              <a:t>Vivitrol</a:t>
            </a:r>
            <a:r>
              <a:rPr lang="en-US" baseline="0" dirty="0" smtClean="0"/>
              <a:t> may be lower because it includes people who got </a:t>
            </a:r>
            <a:r>
              <a:rPr lang="en-US" baseline="0" dirty="0" err="1" smtClean="0"/>
              <a:t>bup</a:t>
            </a:r>
            <a:r>
              <a:rPr lang="en-US" baseline="0" dirty="0" smtClean="0"/>
              <a:t> and then </a:t>
            </a:r>
            <a:r>
              <a:rPr lang="en-US" baseline="0" dirty="0" err="1" smtClean="0"/>
              <a:t>Vivitrol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3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1504F-B596-4542-B5D5-E9A6ECA9ED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6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99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641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EF9F3C-42F1-420C-BDE7-6453F804AB3F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D885A-7DF0-416C-BA3D-8AEC4F135B0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82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641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EF9F3C-42F1-420C-BDE7-6453F804AB3F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D885A-7DF0-416C-BA3D-8AEC4F135B0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31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6413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EF9F3C-42F1-420C-BDE7-6453F804AB3F}" type="datetime1">
              <a:rPr lang="en-US" smtClean="0"/>
              <a:t>8/1/2018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D885A-7DF0-416C-BA3D-8AEC4F135B0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39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1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Either 19 or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C816-0C8B-466A-AC3D-9AC196B5F4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C8FC7-27CD-49B8-B8AC-685DF9E6B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0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D4682-F040-480F-A212-589A3C5922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1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Tracks rate of </a:t>
            </a:r>
            <a:r>
              <a:rPr lang="en-US" b="1" u="sng" dirty="0"/>
              <a:t>relapses</a:t>
            </a:r>
            <a:r>
              <a:rPr lang="en-US" dirty="0"/>
              <a:t> by treatment condition  -- </a:t>
            </a:r>
          </a:p>
          <a:p>
            <a:endParaRPr lang="en-US" dirty="0"/>
          </a:p>
          <a:p>
            <a:r>
              <a:rPr lang="en-US" dirty="0"/>
              <a:t>Across 3 years in a Medicaid sample</a:t>
            </a:r>
          </a:p>
          <a:p>
            <a:endParaRPr lang="en-US" dirty="0"/>
          </a:p>
          <a:p>
            <a:r>
              <a:rPr lang="en-US" dirty="0"/>
              <a:t>Proxies for relapse events: ER visits;</a:t>
            </a:r>
            <a:r>
              <a:rPr lang="en-US" baseline="0" dirty="0"/>
              <a:t> hospitalization; medical detox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AD56C-9A50-4194-B74B-32C9B481BB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just about getting it – it’s about staying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46FC-19B7-45F5-9452-9AB2785169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1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8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3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FA15-B4CB-4369-877B-0817EEFFBF0B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9AE3-109F-4DFE-9973-E663289AA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ouriopioidstr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ouriopioidstr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9" y="2066544"/>
            <a:ext cx="3169560" cy="316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82" y="670943"/>
            <a:ext cx="9144000" cy="139560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</a:t>
            </a:r>
            <a:r>
              <a:rPr lang="en-US" sz="4000" dirty="0"/>
              <a:t>issouri’s State Targeted Response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to </a:t>
            </a:r>
            <a:r>
              <a:rPr lang="en-US" sz="4000" dirty="0"/>
              <a:t>the Opioid </a:t>
            </a:r>
            <a:r>
              <a:rPr lang="en-US" sz="4000" dirty="0" smtClean="0"/>
              <a:t>Crisis…</a:t>
            </a:r>
            <a:br>
              <a:rPr lang="en-US" sz="4000" dirty="0" smtClean="0"/>
            </a:br>
            <a:r>
              <a:rPr lang="en-US" sz="4000" dirty="0" smtClean="0"/>
              <a:t>What we’ve done and have yet to do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82" y="5236104"/>
            <a:ext cx="9144000" cy="1202646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Rachel </a:t>
            </a:r>
            <a:r>
              <a:rPr lang="en-US" sz="2000" dirty="0" err="1"/>
              <a:t>Winograd</a:t>
            </a:r>
            <a:r>
              <a:rPr lang="en-US" sz="2000" dirty="0"/>
              <a:t>, </a:t>
            </a:r>
            <a:r>
              <a:rPr lang="en-US" sz="2000" dirty="0" smtClean="0"/>
              <a:t>PhD</a:t>
            </a:r>
          </a:p>
          <a:p>
            <a:r>
              <a:rPr lang="en-US" sz="2000" dirty="0" smtClean="0"/>
              <a:t>State Targeted Response Project Director</a:t>
            </a:r>
          </a:p>
          <a:p>
            <a:r>
              <a:rPr lang="en-US" sz="2000" dirty="0" smtClean="0"/>
              <a:t>Missouri Institute of Mental Health</a:t>
            </a:r>
          </a:p>
          <a:p>
            <a:r>
              <a:rPr lang="en-US" sz="2000" dirty="0" smtClean="0"/>
              <a:t>University of Missouri, St. Louis</a:t>
            </a:r>
            <a:endParaRPr lang="en-US" sz="2000" dirty="0"/>
          </a:p>
        </p:txBody>
      </p:sp>
      <p:sp>
        <p:nvSpPr>
          <p:cNvPr id="5" name="&quot;No&quot; Symbol 4"/>
          <p:cNvSpPr/>
          <p:nvPr/>
        </p:nvSpPr>
        <p:spPr>
          <a:xfrm>
            <a:off x="3940518" y="889668"/>
            <a:ext cx="1481328" cy="66481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61" y="2624508"/>
            <a:ext cx="9144000" cy="1210235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7589" y="2719093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3916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18" y="325337"/>
            <a:ext cx="7886700" cy="994200"/>
          </a:xfrm>
        </p:spPr>
        <p:txBody>
          <a:bodyPr/>
          <a:lstStyle/>
          <a:p>
            <a:r>
              <a:rPr lang="en-US" b="1" dirty="0" smtClean="0"/>
              <a:t>Generation Rx Results - NCADA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8" y="2369906"/>
            <a:ext cx="4044176" cy="2274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99" y="1703653"/>
            <a:ext cx="44711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yriad pro"/>
                <a:cs typeface="Calibri" panose="020F0502020204030204" pitchFamily="34" charset="0"/>
              </a:rPr>
              <a:t>Year 1 Outcomes:</a:t>
            </a:r>
            <a:endParaRPr lang="en-US" sz="2400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3,152 students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educated</a:t>
            </a:r>
            <a:r>
              <a:rPr lang="en-US" b="1" dirty="0">
                <a:latin typeface="Myriad pro"/>
                <a:cs typeface="Calibri" panose="020F0502020204030204" pitchFamily="34" charset="0"/>
              </a:rPr>
              <a:t/>
            </a:r>
            <a:br>
              <a:rPr lang="en-US" b="1" dirty="0">
                <a:latin typeface="Myriad pro"/>
                <a:cs typeface="Calibri" panose="020F0502020204030204" pitchFamily="34" charset="0"/>
              </a:rPr>
            </a:br>
            <a:endParaRPr lang="en-US" b="1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38% increase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in students that correctly identified example of misusing prescription drugs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23% increase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 in students that strongly disagree with: “</a:t>
            </a:r>
            <a:r>
              <a:rPr lang="en-US" i="1" dirty="0">
                <a:latin typeface="Myriad pro"/>
                <a:cs typeface="Calibri" panose="020F0502020204030204" pitchFamily="34" charset="0"/>
              </a:rPr>
              <a:t>Prescription drugs are safer to misuse than other drugs.”</a:t>
            </a:r>
            <a:br>
              <a:rPr lang="en-US" i="1" dirty="0">
                <a:latin typeface="Myriad pro"/>
                <a:cs typeface="Calibri" panose="020F0502020204030204" pitchFamily="34" charset="0"/>
              </a:rPr>
            </a:br>
            <a:endParaRPr lang="en-US" i="1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96% of students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agreed that Gen Rx influenced them to avoid 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r>
              <a:rPr lang="en-US" dirty="0">
                <a:latin typeface="Myriad pro"/>
                <a:cs typeface="Calibri" panose="020F0502020204030204" pitchFamily="34" charset="0"/>
              </a:rPr>
              <a:t>misusing prescription drugs</a:t>
            </a:r>
          </a:p>
          <a:p>
            <a:pPr lvl="1"/>
            <a:r>
              <a:rPr lang="en-US" dirty="0">
                <a:latin typeface="Myriad pro"/>
                <a:cs typeface="Calibri" panose="020F0502020204030204" pitchFamily="34" charset="0"/>
              </a:rPr>
              <a:t/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824" y="435065"/>
            <a:ext cx="7886700" cy="994200"/>
          </a:xfrm>
        </p:spPr>
        <p:txBody>
          <a:bodyPr/>
          <a:lstStyle/>
          <a:p>
            <a:r>
              <a:rPr lang="en-US" sz="3000" b="1" dirty="0"/>
              <a:t>Generation Rx Results </a:t>
            </a:r>
            <a:br>
              <a:rPr lang="en-US" sz="3000" b="1" dirty="0"/>
            </a:br>
            <a:r>
              <a:rPr lang="en-US" sz="3000" b="1" dirty="0"/>
              <a:t>Community Partnership of the Ozarks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9" y="1868177"/>
            <a:ext cx="44711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yriad pro"/>
                <a:cs typeface="Calibri" panose="020F0502020204030204" pitchFamily="34" charset="0"/>
              </a:rPr>
              <a:t>Year 1 Outcomes:</a:t>
            </a:r>
            <a:endParaRPr lang="en-US" sz="2400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1,565 students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 educated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127 educators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trained in train-the-trainer sessions to deliver curriculum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25% knowledge gain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regarding impact of medication misuse among teens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70% gain in knowledge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regarding impact of opioid crisis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>
                <a:latin typeface="Myriad pro"/>
                <a:cs typeface="Calibri" panose="020F0502020204030204" pitchFamily="34" charset="0"/>
              </a:rPr>
              <a:t>68% gain in awareness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of 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r>
              <a:rPr lang="en-US" dirty="0">
                <a:latin typeface="Myriad pro"/>
                <a:cs typeface="Calibri" panose="020F0502020204030204" pitchFamily="34" charset="0"/>
              </a:rPr>
              <a:t>resistance skills and refusal </a:t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r>
              <a:rPr lang="en-US" dirty="0">
                <a:latin typeface="Myriad pro"/>
                <a:cs typeface="Calibri" panose="020F0502020204030204" pitchFamily="34" charset="0"/>
              </a:rPr>
              <a:t>strategies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latin typeface="Myriad pro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b="1" dirty="0">
              <a:latin typeface="Myriad pro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Myriad pro"/>
                <a:cs typeface="Calibri" panose="020F0502020204030204" pitchFamily="34" charset="0"/>
              </a:rPr>
              <a:t/>
            </a:r>
            <a:br>
              <a:rPr lang="en-US" dirty="0">
                <a:latin typeface="Myriad pro"/>
                <a:cs typeface="Calibri" panose="020F0502020204030204" pitchFamily="34" charset="0"/>
              </a:rPr>
            </a:br>
            <a:endParaRPr lang="en-US" dirty="0">
              <a:latin typeface="Myriad pro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4" y="2353178"/>
            <a:ext cx="4044176" cy="22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271" y="1617505"/>
            <a:ext cx="2970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/>
                <a:cs typeface="Calibri" panose="020F0502020204030204" pitchFamily="34" charset="0"/>
              </a:rPr>
              <a:t>*OEND training has been provided to </a:t>
            </a:r>
            <a:r>
              <a:rPr lang="en-US" b="1" dirty="0">
                <a:latin typeface="Myriad pro"/>
                <a:cs typeface="Calibri" panose="020F0502020204030204" pitchFamily="34" charset="0"/>
              </a:rPr>
              <a:t>4,061 individuals </a:t>
            </a:r>
            <a:r>
              <a:rPr lang="en-US" dirty="0">
                <a:latin typeface="Myriad pro"/>
                <a:cs typeface="Calibri" panose="020F0502020204030204" pitchFamily="34" charset="0"/>
              </a:rPr>
              <a:t>across various settings including criminal justice, pharmacy, recovery housing, and recovery support groups.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9" y="1466450"/>
            <a:ext cx="5377176" cy="4934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9" y="1576219"/>
            <a:ext cx="1752948" cy="8819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8329" y="307979"/>
            <a:ext cx="8298717" cy="994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Overdose Education and Naloxone Distribution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755" y="4122065"/>
            <a:ext cx="3089345" cy="18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6" y="0"/>
            <a:ext cx="2877503" cy="383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44" y="882881"/>
            <a:ext cx="2892198" cy="3856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16" y="1842357"/>
            <a:ext cx="2871584" cy="3828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2670048"/>
            <a:ext cx="4187952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061" y="2624508"/>
            <a:ext cx="9144000" cy="1210235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89" y="271909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6555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agonist antagonist buprenorph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02" y="0"/>
            <a:ext cx="8125067" cy="6858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5295900" y="5754975"/>
            <a:ext cx="1592580" cy="400110"/>
            <a:chOff x="4800600" y="5099655"/>
            <a:chExt cx="1592580" cy="400110"/>
          </a:xfrm>
        </p:grpSpPr>
        <p:sp>
          <p:nvSpPr>
            <p:cNvPr id="3" name="Rectangle 2"/>
            <p:cNvSpPr/>
            <p:nvPr/>
          </p:nvSpPr>
          <p:spPr>
            <a:xfrm>
              <a:off x="4869180" y="5166360"/>
              <a:ext cx="1524000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00600" y="5099655"/>
              <a:ext cx="15925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8267E"/>
                  </a:solidFill>
                </a:rPr>
                <a:t>(Naltrexone)</a:t>
              </a:r>
              <a:endParaRPr lang="en-US" sz="2000" b="1" dirty="0">
                <a:solidFill>
                  <a:srgbClr val="58267E"/>
                </a:solidFill>
              </a:endParaRPr>
            </a:p>
          </p:txBody>
        </p:sp>
      </p:grpSp>
      <p:pic>
        <p:nvPicPr>
          <p:cNvPr id="1026" name="Picture 2" descr="Image result for bright light bul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15" y="691662"/>
            <a:ext cx="1010823" cy="14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m light bu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3188677"/>
            <a:ext cx="1392115" cy="13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m light bul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2" y="48691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6292" t="29442" r="29788" b="21221"/>
          <a:stretch>
            <a:fillRect/>
          </a:stretch>
        </p:blipFill>
        <p:spPr bwMode="auto">
          <a:xfrm>
            <a:off x="0" y="296214"/>
            <a:ext cx="9144000" cy="53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" y="5934217"/>
            <a:ext cx="808928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Figure 4. Clark, Robin E., et al. "Risk factors for relapse and higher costs among Medicaid members with opioid dependence or abuse: opioid agonists, comorbidities, and treatment history." Journal of substance abuse treatment 57 (2015): 75-80.</a:t>
            </a:r>
          </a:p>
        </p:txBody>
      </p:sp>
    </p:spTree>
    <p:extLst>
      <p:ext uri="{BB962C8B-B14F-4D97-AF65-F5344CB8AC3E}">
        <p14:creationId xmlns:p14="http://schemas.microsoft.com/office/powerpoint/2010/main" val="755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1706"/>
            <a:ext cx="68580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Mortality Risk in and out of </a:t>
            </a:r>
            <a:br>
              <a:rPr lang="en-US" b="1" dirty="0"/>
            </a:br>
            <a:r>
              <a:rPr lang="en-US" b="1" dirty="0"/>
              <a:t>Buprenorphine Treatment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15207"/>
          <a:ext cx="7711889" cy="424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116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Sordo</a:t>
            </a:r>
            <a:r>
              <a:rPr lang="en-US" sz="1600" dirty="0"/>
              <a:t>, Luis, et al. "Mortality risk during and after opioid substitution treatment: systematic review and meta-analysis of cohort studies." </a:t>
            </a:r>
            <a:r>
              <a:rPr lang="en-US" sz="1600" i="1" dirty="0" err="1"/>
              <a:t>bmj</a:t>
            </a:r>
            <a:r>
              <a:rPr lang="en-US" sz="1600" dirty="0"/>
              <a:t> 357 (2017): j1550.</a:t>
            </a:r>
          </a:p>
        </p:txBody>
      </p:sp>
    </p:spTree>
    <p:extLst>
      <p:ext uri="{BB962C8B-B14F-4D97-AF65-F5344CB8AC3E}">
        <p14:creationId xmlns:p14="http://schemas.microsoft.com/office/powerpoint/2010/main" val="25305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862149"/>
          </a:xfrm>
          <a:prstGeom prst="rect">
            <a:avLst/>
          </a:prstGeom>
          <a:solidFill>
            <a:srgbClr val="B40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060"/>
            <a:ext cx="7886700" cy="7060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Prior Approach to OUD 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631" y="1306468"/>
            <a:ext cx="8470233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Detoxification model of treatment for Opioid Use Disorders (OUD)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Overreliance on residential and group therapy as treatment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Approached OUD as acute care rather than chronic care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Use of agonist/partial-agonist medication such as Buprenorphine and Methadone as last resort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When using BUP, was at low doses for short time periods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1509027" y="1306468"/>
            <a:ext cx="5577840" cy="53766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9" y="420624"/>
            <a:ext cx="8320501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862149"/>
          </a:xfrm>
          <a:prstGeom prst="rect">
            <a:avLst/>
          </a:prstGeom>
          <a:solidFill>
            <a:srgbClr val="B40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060"/>
            <a:ext cx="7886700" cy="706028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chemeClr val="bg1"/>
                </a:solidFill>
              </a:rPr>
              <a:t>Medication First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626" y="1275147"/>
            <a:ext cx="8470233" cy="1901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1) People with OUD receive pharmacotherapy treatment as quickly as possible, prior to lengthy assessments or treatment planning sessions;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627" y="2780419"/>
            <a:ext cx="8470233" cy="1470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2) Maintenance pharmacotherapy is delivered without arbitrary tapering or time limits;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631" y="3927890"/>
            <a:ext cx="8470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3) Individualized psychosocial services are offered but not required as a condition of pharmacotherapy;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631" y="5040510"/>
            <a:ext cx="8470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4) Do not discontinue medical treatment unless it is clearly worsening the patient’s condition.</a:t>
            </a:r>
          </a:p>
          <a:p>
            <a:r>
              <a:rPr lang="en-US" sz="2800" dirty="0"/>
              <a:t> 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862149"/>
          </a:xfrm>
          <a:prstGeom prst="rect">
            <a:avLst/>
          </a:prstGeom>
          <a:solidFill>
            <a:srgbClr val="B40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060"/>
            <a:ext cx="9144000" cy="706028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>
                <a:solidFill>
                  <a:schemeClr val="bg1"/>
                </a:solidFill>
              </a:rPr>
              <a:t>Missouri’s “Medication First” Model – Why?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351347"/>
            <a:ext cx="8229599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Provides fairly immediate relief from distress caused by withdrawal symptoms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Stabilizes the client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Decreases craving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Creates mental ability for patient to engage and benefit from psychosocial treatments 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prstClr val="black"/>
                </a:solidFill>
                <a:latin typeface="Calibri" panose="020F0502020204030204" pitchFamily="34" charset="0"/>
              </a:rPr>
              <a:t>Designed to: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Increase retention in treatment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Decrease deaths from overdose</a:t>
            </a:r>
          </a:p>
        </p:txBody>
      </p:sp>
    </p:spTree>
    <p:extLst>
      <p:ext uri="{BB962C8B-B14F-4D97-AF65-F5344CB8AC3E}">
        <p14:creationId xmlns:p14="http://schemas.microsoft.com/office/powerpoint/2010/main" val="26711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DBH Policy Expectations for the Use of Medications for Opioid Use Disorder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676400"/>
            <a:ext cx="7886700" cy="5041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     Do not initiate a </a:t>
            </a:r>
            <a:r>
              <a:rPr lang="en-US" u="sng" dirty="0"/>
              <a:t>taper or discontinuation</a:t>
            </a:r>
            <a:r>
              <a:rPr lang="en-US" dirty="0"/>
              <a:t> of buprenorphine or methadone in response to any client “infraction” (e.g., missing therapy sessions).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     (Other side of #1) Do not mandate </a:t>
            </a:r>
            <a:r>
              <a:rPr lang="en-US" u="sng" dirty="0"/>
              <a:t>participation</a:t>
            </a:r>
            <a:r>
              <a:rPr lang="en-US" dirty="0"/>
              <a:t> in individual or group counseling as a requirement for continued medical treatment. See #1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     Do not set a “</a:t>
            </a:r>
            <a:r>
              <a:rPr lang="en-US" u="sng" dirty="0"/>
              <a:t>time limit</a:t>
            </a:r>
            <a:r>
              <a:rPr lang="en-US" dirty="0"/>
              <a:t>” for maintenance medical treatment.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     Do not encourage ‘</a:t>
            </a:r>
            <a:r>
              <a:rPr lang="en-US" u="sng" dirty="0"/>
              <a:t>rapid’ buprenorphine taper</a:t>
            </a:r>
            <a:r>
              <a:rPr lang="en-US" dirty="0"/>
              <a:t> protocols with the goal of </a:t>
            </a:r>
            <a:r>
              <a:rPr lang="en-US" u="sng" dirty="0"/>
              <a:t>transitioning to antagonist</a:t>
            </a:r>
            <a:r>
              <a:rPr lang="en-US" dirty="0"/>
              <a:t> medications or </a:t>
            </a:r>
            <a:r>
              <a:rPr lang="en-US" u="sng" dirty="0"/>
              <a:t>no medications</a:t>
            </a:r>
            <a:r>
              <a:rPr lang="en-US" dirty="0"/>
              <a:t> at all.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     Do not </a:t>
            </a:r>
            <a:r>
              <a:rPr lang="en-US" u="sng" dirty="0"/>
              <a:t>discharge</a:t>
            </a:r>
            <a:r>
              <a:rPr lang="en-US" dirty="0"/>
              <a:t> a client </a:t>
            </a:r>
            <a:r>
              <a:rPr lang="en-US" u="sng" dirty="0"/>
              <a:t>based on positive drug test results</a:t>
            </a:r>
            <a:r>
              <a:rPr lang="en-US" dirty="0"/>
              <a:t> for illicit substances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250827"/>
            <a:ext cx="7886700" cy="371473"/>
          </a:xfrm>
        </p:spPr>
        <p:txBody>
          <a:bodyPr>
            <a:normAutofit fontScale="90000"/>
          </a:bodyPr>
          <a:lstStyle/>
          <a:p>
            <a:r>
              <a:rPr lang="en-US" dirty="0"/>
              <a:t>DBH expectations,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66800"/>
            <a:ext cx="8534400" cy="56895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6.     Do not </a:t>
            </a:r>
            <a:r>
              <a:rPr lang="en-US" sz="3200" u="sng" dirty="0"/>
              <a:t>discharge a client</a:t>
            </a:r>
            <a:r>
              <a:rPr lang="en-US" sz="3200" dirty="0"/>
              <a:t> from a residential setting </a:t>
            </a:r>
            <a:r>
              <a:rPr lang="en-US" sz="3200" u="sng" dirty="0"/>
              <a:t>without enough medication</a:t>
            </a:r>
            <a:r>
              <a:rPr lang="en-US" sz="3200" dirty="0"/>
              <a:t> to supply them to their first outpatient visit.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7.     Do not withhold medical treatment if the treatment </a:t>
            </a:r>
            <a:r>
              <a:rPr lang="en-US" sz="3200" u="sng" dirty="0"/>
              <a:t>provider does not have staffing capacity</a:t>
            </a:r>
            <a:r>
              <a:rPr lang="en-US" sz="3200" dirty="0"/>
              <a:t> to provide psychosocial services at the time the client presents.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8.     Do not </a:t>
            </a:r>
            <a:r>
              <a:rPr lang="en-US" sz="3200" u="sng" dirty="0"/>
              <a:t>switch</a:t>
            </a:r>
            <a:r>
              <a:rPr lang="en-US" sz="3200" dirty="0"/>
              <a:t> a client from </a:t>
            </a:r>
            <a:r>
              <a:rPr lang="en-US" sz="3200" dirty="0" err="1"/>
              <a:t>Vivitrol</a:t>
            </a:r>
            <a:r>
              <a:rPr lang="en-US" sz="3200" dirty="0"/>
              <a:t> to oral naltrexone solely for </a:t>
            </a:r>
            <a:r>
              <a:rPr lang="en-US" sz="3200" u="sng" dirty="0"/>
              <a:t>cost saving purposes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9.     </a:t>
            </a:r>
            <a:r>
              <a:rPr lang="en-US" sz="3200" b="1" dirty="0"/>
              <a:t>Do individualize dose decisions based on individual client factors, particularly craving intensity and environmental support</a:t>
            </a:r>
            <a:r>
              <a:rPr lang="en-US" sz="3200" dirty="0"/>
              <a:t> (i.e., be wary of </a:t>
            </a:r>
            <a:r>
              <a:rPr lang="en-US" sz="3200" dirty="0" err="1"/>
              <a:t>underdosing</a:t>
            </a:r>
            <a:r>
              <a:rPr lang="en-US" sz="3200" dirty="0"/>
              <a:t> – most clients do best when stabilized between 16mg-24mg of buprenorphine per day).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3200" dirty="0"/>
              <a:t>10.</a:t>
            </a:r>
            <a:r>
              <a:rPr lang="en-US" sz="3200" b="1" dirty="0"/>
              <a:t>Do increase client accountability measures</a:t>
            </a:r>
            <a:r>
              <a:rPr lang="en-US" sz="3200" dirty="0"/>
              <a:t> (e.g., drug testing, frequency of medication/dosing visits) -- if and when adherence to treatment protocols becomes disrupted by client behaviors described above -- </a:t>
            </a:r>
            <a:r>
              <a:rPr lang="en-US" sz="3200" b="1" dirty="0"/>
              <a:t>without discontinuing the needed medications. </a:t>
            </a:r>
            <a:r>
              <a:rPr lang="en-US" sz="3200" dirty="0"/>
              <a:t>Use motivational interviewing and make clear the rationale for the recommendation of </a:t>
            </a:r>
            <a:r>
              <a:rPr lang="en-US" sz="3200" u="sng" dirty="0"/>
              <a:t>individualized</a:t>
            </a:r>
            <a:r>
              <a:rPr lang="en-US" sz="3200" dirty="0"/>
              <a:t> psychosocial supports.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862149"/>
          </a:xfrm>
          <a:prstGeom prst="rect">
            <a:avLst/>
          </a:prstGeom>
          <a:solidFill>
            <a:srgbClr val="B40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060"/>
            <a:ext cx="9144000" cy="7060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Treatment:</a:t>
            </a:r>
            <a:r>
              <a:rPr lang="en-US" sz="4000" b="1" dirty="0">
                <a:solidFill>
                  <a:schemeClr val="bg1"/>
                </a:solidFill>
              </a:rPr>
              <a:t> Broad Goals to Accomplish Med First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25" y="2249616"/>
            <a:ext cx="4517223" cy="365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pcss-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1978"/>
            <a:ext cx="5146431" cy="11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emergency department subox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846650"/>
            <a:ext cx="3475893" cy="183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2398709"/>
            <a:ext cx="618392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*More buprenorphine prescribers</a:t>
            </a:r>
          </a:p>
          <a:p>
            <a:endParaRPr lang="en-US" sz="1600" i="1" dirty="0"/>
          </a:p>
          <a:p>
            <a:r>
              <a:rPr lang="en-US" sz="2400" i="1" dirty="0"/>
              <a:t>*OUD treated across care settings, bi-directional referrals</a:t>
            </a:r>
          </a:p>
          <a:p>
            <a:endParaRPr lang="en-US" sz="1200" i="1" dirty="0"/>
          </a:p>
          <a:p>
            <a:r>
              <a:rPr lang="en-US" sz="2400" i="1" dirty="0"/>
              <a:t>*Changing the standard of OUD care in SUD settings</a:t>
            </a:r>
          </a:p>
        </p:txBody>
      </p:sp>
    </p:spTree>
    <p:extLst>
      <p:ext uri="{BB962C8B-B14F-4D97-AF65-F5344CB8AC3E}">
        <p14:creationId xmlns:p14="http://schemas.microsoft.com/office/powerpoint/2010/main" val="2042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473" y="263285"/>
            <a:ext cx="5944877" cy="9386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STR CSTAR Treatment Update</a:t>
            </a:r>
          </a:p>
        </p:txBody>
      </p:sp>
      <p:sp>
        <p:nvSpPr>
          <p:cNvPr id="3" name="Oval 2"/>
          <p:cNvSpPr/>
          <p:nvPr/>
        </p:nvSpPr>
        <p:spPr>
          <a:xfrm>
            <a:off x="684028" y="1631338"/>
            <a:ext cx="1586839" cy="1532333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2,418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9673" y="1631337"/>
            <a:ext cx="20184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Individuals Enrolled in STR for treatment as of 7/19/18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78514" y="1485853"/>
            <a:ext cx="2545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Treatment agencies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5" y="1204423"/>
            <a:ext cx="1439459" cy="16362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34658" y="159357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17</a:t>
            </a:r>
          </a:p>
        </p:txBody>
      </p:sp>
      <p:pic>
        <p:nvPicPr>
          <p:cNvPr id="3074" name="Picture 2" descr="Image result for computer shap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6" y="3839525"/>
            <a:ext cx="1844768" cy="24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2520" y="429992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1,506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9673" y="4042844"/>
            <a:ext cx="2135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Telehealth encounters funded through STR</a:t>
            </a:r>
          </a:p>
        </p:txBody>
      </p:sp>
      <p:sp>
        <p:nvSpPr>
          <p:cNvPr id="13" name="Oval 12"/>
          <p:cNvSpPr/>
          <p:nvPr/>
        </p:nvSpPr>
        <p:spPr>
          <a:xfrm>
            <a:off x="4717530" y="4299929"/>
            <a:ext cx="1367258" cy="1532333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1405" y="4299928"/>
            <a:ext cx="2162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Telehealth units purchased for treatment agencies through STR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88" y="2600833"/>
            <a:ext cx="1439459" cy="16362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52497" y="306499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45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51122" y="2702006"/>
            <a:ext cx="25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Treatment sites</a:t>
            </a:r>
          </a:p>
        </p:txBody>
      </p:sp>
    </p:spTree>
    <p:extLst>
      <p:ext uri="{BB962C8B-B14F-4D97-AF65-F5344CB8AC3E}">
        <p14:creationId xmlns:p14="http://schemas.microsoft.com/office/powerpoint/2010/main" val="30013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761" t="16391" r="29778" b="20854"/>
          <a:stretch/>
        </p:blipFill>
        <p:spPr>
          <a:xfrm>
            <a:off x="1735494" y="1847462"/>
            <a:ext cx="5784980" cy="4590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57" y="182548"/>
            <a:ext cx="83229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hlinkClick r:id="rId3"/>
              </a:rPr>
              <a:t>www.missouriopioidstr.org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“Get Treatment”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66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730"/>
            <a:ext cx="4717317" cy="3899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18" y="2177730"/>
            <a:ext cx="4499801" cy="3861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3702" y="1688417"/>
            <a:ext cx="2194062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dirty="0">
                <a:latin typeface="Calibri" panose="020F0502020204030204" pitchFamily="34" charset="0"/>
                <a:cs typeface="Calibri" panose="020F0502020204030204" pitchFamily="34" charset="0"/>
              </a:rPr>
              <a:t>STR Treatment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3087" y="1688417"/>
            <a:ext cx="1568058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50" dirty="0">
                <a:latin typeface="Calibri" panose="020F0502020204030204" pitchFamily="34" charset="0"/>
                <a:cs typeface="Calibri" panose="020F0502020204030204" pitchFamily="34" charset="0"/>
              </a:rPr>
              <a:t>All CSTARS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39399"/>
            <a:ext cx="4717317" cy="3861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4717318" y="2139399"/>
            <a:ext cx="4410350" cy="3861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24009"/>
            <a:ext cx="76489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Treatment Admissions (first 6 months STR)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68816" y="3651630"/>
            <a:ext cx="658391" cy="605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22492" y="5241818"/>
            <a:ext cx="896890" cy="6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944568"/>
              </p:ext>
            </p:extLst>
          </p:nvPr>
        </p:nvGraphicFramePr>
        <p:xfrm>
          <a:off x="-1" y="0"/>
          <a:ext cx="5143500" cy="68533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5701">
                  <a:extLst>
                    <a:ext uri="{9D8B030D-6E8A-4147-A177-3AD203B41FA5}">
                      <a16:colId xmlns:a16="http://schemas.microsoft.com/office/drawing/2014/main" val="309453366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500556711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411246878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5399229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604314776"/>
                    </a:ext>
                  </a:extLst>
                </a:gridCol>
              </a:tblGrid>
              <a:tr h="1142225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Month</a:t>
                      </a:r>
                      <a:r>
                        <a:rPr lang="en-US" sz="1600" b="1" baseline="0" dirty="0"/>
                        <a:t> Contract Began for STR</a:t>
                      </a:r>
                      <a:endParaRPr lang="en-US" sz="1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#</a:t>
                      </a:r>
                      <a:r>
                        <a:rPr lang="en-US" sz="1600" b="1" baseline="0" dirty="0"/>
                        <a:t> of STR</a:t>
                      </a:r>
                    </a:p>
                    <a:p>
                      <a:pPr algn="ctr"/>
                      <a:r>
                        <a:rPr lang="en-US" sz="1600" b="1" baseline="0" dirty="0"/>
                        <a:t>EOCs</a:t>
                      </a:r>
                      <a:endParaRPr lang="en-US" sz="1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of STR EOCs</a:t>
                      </a:r>
                      <a:endParaRPr lang="en-US" sz="16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% of Baseline</a:t>
                      </a:r>
                      <a:r>
                        <a:rPr lang="en-US" sz="1600" b="1" baseline="0" dirty="0"/>
                        <a:t> EOCs</a:t>
                      </a:r>
                      <a:endParaRPr lang="en-US" sz="1600" b="1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43442196"/>
                  </a:ext>
                </a:extLst>
              </a:tr>
              <a:tr h="439317">
                <a:tc>
                  <a:txBody>
                    <a:bodyPr/>
                    <a:lstStyle/>
                    <a:p>
                      <a:r>
                        <a:rPr lang="en-US" sz="1600" b="1" dirty="0"/>
                        <a:t>SEMO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July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362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43.5%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28.3%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13841752"/>
                  </a:ext>
                </a:extLst>
              </a:tr>
              <a:tr h="439317">
                <a:tc>
                  <a:txBody>
                    <a:bodyPr/>
                    <a:lstStyle/>
                    <a:p>
                      <a:r>
                        <a:rPr lang="en-US" sz="1600" b="1" dirty="0"/>
                        <a:t>ARCA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July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327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39.3%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17.5%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55653483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r>
                        <a:rPr lang="en-US" sz="1600" b="1" dirty="0"/>
                        <a:t>Center</a:t>
                      </a:r>
                      <a:r>
                        <a:rPr lang="en-US" sz="1600" b="1" baseline="0" dirty="0"/>
                        <a:t> for Life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July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120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14.4%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6.0%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50682790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r>
                        <a:rPr lang="en-US" sz="1600" b="1" dirty="0"/>
                        <a:t>Queen of Peace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August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75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9%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6.6%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0418475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r>
                        <a:rPr lang="en-US" sz="1600" b="1" dirty="0"/>
                        <a:t>Westend Clinic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August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6.5%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3.6%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9194979"/>
                  </a:ext>
                </a:extLst>
              </a:tr>
              <a:tr h="1259376">
                <a:tc>
                  <a:txBody>
                    <a:bodyPr/>
                    <a:lstStyle/>
                    <a:p>
                      <a:r>
                        <a:rPr lang="en-US" sz="1600" b="1" dirty="0"/>
                        <a:t>Preferred Family Healthcare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September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138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16.6%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49.6%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43362121"/>
                  </a:ext>
                </a:extLst>
              </a:tr>
              <a:tr h="439317">
                <a:tc>
                  <a:txBody>
                    <a:bodyPr/>
                    <a:lstStyle/>
                    <a:p>
                      <a:r>
                        <a:rPr lang="en-US" sz="1600" b="1" dirty="0"/>
                        <a:t>Gateway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October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82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9.8%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4.7%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7502359"/>
                  </a:ext>
                </a:extLst>
              </a:tr>
              <a:tr h="673620">
                <a:tc>
                  <a:txBody>
                    <a:bodyPr/>
                    <a:lstStyle/>
                    <a:p>
                      <a:r>
                        <a:rPr lang="en-US" sz="1600" b="1" dirty="0"/>
                        <a:t>Truman Medical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October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0.5%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-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8005353"/>
                  </a:ext>
                </a:extLst>
              </a:tr>
              <a:tr h="439317">
                <a:tc>
                  <a:txBody>
                    <a:bodyPr/>
                    <a:lstStyle/>
                    <a:p>
                      <a:r>
                        <a:rPr lang="en-US" sz="1600" b="1" dirty="0"/>
                        <a:t>Gibson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November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3.1%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5.1%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8301874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257800" y="1569631"/>
          <a:ext cx="3858992" cy="358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3273" y="738635"/>
            <a:ext cx="3723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Overall STR Enrollment by Month</a:t>
            </a:r>
          </a:p>
          <a:p>
            <a:pPr algn="ctr"/>
            <a:r>
              <a:rPr lang="en-US" sz="2000" b="1" dirty="0"/>
              <a:t> (N = 837)</a:t>
            </a:r>
          </a:p>
        </p:txBody>
      </p:sp>
    </p:spTree>
    <p:extLst>
      <p:ext uri="{BB962C8B-B14F-4D97-AF65-F5344CB8AC3E}">
        <p14:creationId xmlns:p14="http://schemas.microsoft.com/office/powerpoint/2010/main" val="21772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66371"/>
              </p:ext>
            </p:extLst>
          </p:nvPr>
        </p:nvGraphicFramePr>
        <p:xfrm>
          <a:off x="6208125" y="3459040"/>
          <a:ext cx="2935875" cy="284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696202"/>
              </p:ext>
            </p:extLst>
          </p:nvPr>
        </p:nvGraphicFramePr>
        <p:xfrm>
          <a:off x="4101785" y="3287314"/>
          <a:ext cx="3115724" cy="318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06272" y="2749230"/>
          <a:ext cx="3901966" cy="45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1" y="1"/>
            <a:ext cx="9144001" cy="666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Demographics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44" y="2167892"/>
            <a:ext cx="5770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¾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STR consumers are White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404" y="1497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59562"/>
              </p:ext>
            </p:extLst>
          </p:nvPr>
        </p:nvGraphicFramePr>
        <p:xfrm>
          <a:off x="6061813" y="-1424"/>
          <a:ext cx="3082187" cy="328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606" y="841789"/>
            <a:ext cx="2698722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Average Age = 35</a:t>
            </a:r>
          </a:p>
        </p:txBody>
      </p:sp>
      <p:sp>
        <p:nvSpPr>
          <p:cNvPr id="10" name="Oval 9"/>
          <p:cNvSpPr/>
          <p:nvPr/>
        </p:nvSpPr>
        <p:spPr>
          <a:xfrm>
            <a:off x="5286506" y="984883"/>
            <a:ext cx="1395317" cy="140271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r>
              <a:rPr lang="en-US" sz="2400" b="1" baseline="30000" dirty="0"/>
              <a:t>th</a:t>
            </a:r>
            <a:endParaRPr lang="en-US" sz="2400" b="1" dirty="0"/>
          </a:p>
          <a:p>
            <a:pPr algn="ctr"/>
            <a:r>
              <a:rPr lang="en-US" sz="2400" b="1" dirty="0"/>
              <a:t>Grade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6615" y="103739"/>
            <a:ext cx="17751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Attainment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7583" y="795623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(N = 789)</a:t>
            </a:r>
          </a:p>
        </p:txBody>
      </p:sp>
    </p:spTree>
    <p:extLst>
      <p:ext uri="{BB962C8B-B14F-4D97-AF65-F5344CB8AC3E}">
        <p14:creationId xmlns:p14="http://schemas.microsoft.com/office/powerpoint/2010/main" val="4196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2" y="2812049"/>
            <a:ext cx="3356583" cy="2861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972" y="3557985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7200" b="1" dirty="0">
                <a:solidFill>
                  <a:srgbClr val="C00000"/>
                </a:solidFill>
                <a:latin typeface="Calibri" panose="020F0502020204030204"/>
              </a:rPr>
              <a:t>908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4658" y="857250"/>
            <a:ext cx="4539343" cy="5143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981776" y="941074"/>
            <a:ext cx="3876110" cy="486221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689" y="1663133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7200" b="1" dirty="0">
                <a:solidFill>
                  <a:srgbClr val="C00000"/>
                </a:solidFill>
                <a:latin typeface="Calibri" panose="020F0502020204030204"/>
              </a:rPr>
              <a:t>35%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5361" y="2933254"/>
            <a:ext cx="162893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C00000"/>
                </a:solidFill>
                <a:latin typeface="Calibri" panose="020F0502020204030204"/>
              </a:rPr>
              <a:t>increase </a:t>
            </a:r>
          </a:p>
          <a:p>
            <a:pPr algn="ctr" defTabSz="685800">
              <a:defRPr/>
            </a:pPr>
            <a:r>
              <a:rPr lang="en-US" sz="3300" b="1" dirty="0">
                <a:solidFill>
                  <a:srgbClr val="C00000"/>
                </a:solidFill>
                <a:latin typeface="Calibri" panose="020F0502020204030204"/>
              </a:rPr>
              <a:t>from </a:t>
            </a:r>
          </a:p>
          <a:p>
            <a:pPr algn="ctr" defTabSz="685800">
              <a:defRPr/>
            </a:pPr>
            <a:r>
              <a:rPr lang="en-US" sz="3300" b="1" dirty="0">
                <a:solidFill>
                  <a:srgbClr val="C00000"/>
                </a:solidFill>
                <a:latin typeface="Calibri" panose="020F0502020204030204"/>
              </a:rPr>
              <a:t>2015 </a:t>
            </a:r>
          </a:p>
          <a:p>
            <a:pPr algn="ctr" defTabSz="685800">
              <a:defRPr/>
            </a:pPr>
            <a:r>
              <a:rPr lang="en-US" sz="3300" b="1" dirty="0">
                <a:solidFill>
                  <a:srgbClr val="C00000"/>
                </a:solidFill>
                <a:latin typeface="Calibri" panose="020F0502020204030204"/>
              </a:rPr>
              <a:t>to </a:t>
            </a:r>
          </a:p>
          <a:p>
            <a:pPr algn="ctr" defTabSz="685800">
              <a:defRPr/>
            </a:pPr>
            <a:r>
              <a:rPr lang="en-US" sz="3300" b="1" dirty="0">
                <a:solidFill>
                  <a:srgbClr val="C00000"/>
                </a:solidFill>
                <a:latin typeface="Calibri" panose="020F0502020204030204"/>
              </a:rPr>
              <a:t>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91498"/>
            <a:ext cx="446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Total Number of </a:t>
            </a:r>
          </a:p>
          <a:p>
            <a:pPr algn="ctr" defTabSz="68580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Opioid-Related </a:t>
            </a:r>
          </a:p>
          <a:p>
            <a:pPr algn="ctr" defTabSz="68580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Overdose Deaths in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66109" y="6497455"/>
            <a:ext cx="15590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 smtClean="0"/>
              <a:t>DHSS, </a:t>
            </a:r>
            <a:r>
              <a:rPr lang="en-US" sz="135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8934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15128"/>
              </p:ext>
            </p:extLst>
          </p:nvPr>
        </p:nvGraphicFramePr>
        <p:xfrm>
          <a:off x="0" y="3777280"/>
          <a:ext cx="9117416" cy="331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040013"/>
              </p:ext>
            </p:extLst>
          </p:nvPr>
        </p:nvGraphicFramePr>
        <p:xfrm>
          <a:off x="0" y="216821"/>
          <a:ext cx="9117416" cy="341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629465"/>
            <a:ext cx="9144000" cy="295631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rmala UI" panose="020B0502040204020203" pitchFamily="34" charset="0"/>
                <a:cs typeface="Nirmala UI" panose="020B0502040204020203" pitchFamily="34" charset="0"/>
              </a:rPr>
              <a:t>All CSTARS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6584" y="1"/>
            <a:ext cx="9144000" cy="295631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rmala UI" panose="020B0502040204020203" pitchFamily="34" charset="0"/>
                <a:cs typeface="Nirmala UI" panose="020B0502040204020203" pitchFamily="34" charset="0"/>
              </a:rPr>
              <a:t>STR Agencies Only (N=7)</a:t>
            </a:r>
          </a:p>
        </p:txBody>
      </p:sp>
    </p:spTree>
    <p:extLst>
      <p:ext uri="{BB962C8B-B14F-4D97-AF65-F5344CB8AC3E}">
        <p14:creationId xmlns:p14="http://schemas.microsoft.com/office/powerpoint/2010/main" val="13103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20046" y="6440009"/>
            <a:ext cx="7583273" cy="276999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Note: Time to </a:t>
            </a:r>
            <a:r>
              <a:rPr lang="en-US" sz="1200" b="1" dirty="0" err="1"/>
              <a:t>Vivitrol</a:t>
            </a:r>
            <a:r>
              <a:rPr lang="en-US" sz="1200" b="1" dirty="0"/>
              <a:t> specifically is later than time to </a:t>
            </a:r>
            <a:r>
              <a:rPr lang="en-US" sz="1200" b="1" i="1" dirty="0"/>
              <a:t>first medication</a:t>
            </a:r>
            <a:r>
              <a:rPr lang="en-US" sz="1200" b="1" dirty="0"/>
              <a:t> in the </a:t>
            </a:r>
            <a:r>
              <a:rPr lang="en-US" sz="1200" b="1" dirty="0" err="1"/>
              <a:t>Vivitrol</a:t>
            </a:r>
            <a:r>
              <a:rPr lang="en-US" sz="1200" b="1" dirty="0"/>
              <a:t>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11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7" y="2027758"/>
            <a:ext cx="2004194" cy="2672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atin typeface="Nirmala UI" panose="020B0502040204020203" pitchFamily="34" charset="0"/>
                <a:cs typeface="Nirmala UI" panose="020B0502040204020203" pitchFamily="34" charset="0"/>
              </a:rPr>
              <a:t>Peer Support Services: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2948" y="1466065"/>
            <a:ext cx="55321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12% of STR EOCs received peer support services within the first 30 days of treatment.</a:t>
            </a:r>
            <a:r>
              <a:rPr lang="en-US" sz="2800" dirty="0"/>
              <a:t> </a:t>
            </a:r>
          </a:p>
          <a:p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012948" y="3049674"/>
            <a:ext cx="5833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Hours per day of peer support services in the first 30 days of treatment was modestly and positively </a:t>
            </a:r>
            <a:r>
              <a:rPr lang="en-US" sz="2400" b="1" dirty="0"/>
              <a:t>associated with the length of the episode of care 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= .14, p &lt; .001) </a:t>
            </a:r>
            <a:r>
              <a:rPr lang="en-US" sz="2400" b="1" dirty="0"/>
              <a:t>and retention at 1 and 3 months</a:t>
            </a:r>
          </a:p>
          <a:p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 = .10, p = .004; </a:t>
            </a:r>
            <a:r>
              <a:rPr lang="en-US" sz="2400" i="1" dirty="0"/>
              <a:t>r</a:t>
            </a:r>
            <a:r>
              <a:rPr lang="en-US" sz="2400" dirty="0"/>
              <a:t> = .13, </a:t>
            </a:r>
            <a:r>
              <a:rPr lang="en-US" sz="2400" i="1" dirty="0"/>
              <a:t>p</a:t>
            </a:r>
            <a:r>
              <a:rPr lang="en-US" sz="2400" dirty="0"/>
              <a:t> = .003, respectively).</a:t>
            </a:r>
          </a:p>
        </p:txBody>
      </p:sp>
    </p:spTree>
    <p:extLst>
      <p:ext uri="{BB962C8B-B14F-4D97-AF65-F5344CB8AC3E}">
        <p14:creationId xmlns:p14="http://schemas.microsoft.com/office/powerpoint/2010/main" val="27460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800" b="1" dirty="0" smtClean="0"/>
              <a:t>Median Price by Medication </a:t>
            </a:r>
          </a:p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Overall </a:t>
            </a:r>
            <a:r>
              <a:rPr lang="en-US" sz="2400" dirty="0"/>
              <a:t>Price of Treatment by Medication for STR Consumers and Non-STR Consumers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60" y="117852"/>
            <a:ext cx="591016" cy="743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54679"/>
            <a:ext cx="978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</a:t>
            </a:r>
            <a:r>
              <a:rPr lang="en-US" b="1" dirty="0" smtClean="0">
                <a:solidFill>
                  <a:schemeClr val="accent2"/>
                </a:solidFill>
              </a:rPr>
              <a:t>No Medication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accent4"/>
                </a:solidFill>
              </a:rPr>
              <a:t>     Oral Naltrexone            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Vivitrol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              </a:t>
            </a:r>
            <a:r>
              <a:rPr lang="en-US" b="1" dirty="0" smtClean="0">
                <a:solidFill>
                  <a:schemeClr val="accent6"/>
                </a:solidFill>
              </a:rPr>
              <a:t>Methadone </a:t>
            </a:r>
            <a:r>
              <a:rPr lang="en-US" b="1" dirty="0" smtClean="0"/>
              <a:t>        </a:t>
            </a:r>
            <a:r>
              <a:rPr lang="en-US" b="1" dirty="0" smtClean="0">
                <a:solidFill>
                  <a:schemeClr val="accent5"/>
                </a:solidFill>
              </a:rPr>
              <a:t>Buprenorphine</a:t>
            </a:r>
            <a:r>
              <a:rPr lang="en-US" b="1" dirty="0" smtClean="0"/>
              <a:t> </a:t>
            </a:r>
            <a:endParaRPr lang="en-US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26332" y="1401113"/>
          <a:ext cx="8891336" cy="515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2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67" y="2433702"/>
            <a:ext cx="2436305" cy="744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Individuals enrolled in STR are more likely to…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9808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The take-</a:t>
            </a:r>
            <a:r>
              <a:rPr lang="en-US" sz="5400" b="1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aways</a:t>
            </a:r>
            <a:endParaRPr lang="en-US" sz="5400" b="1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536317" y="1086930"/>
          <a:ext cx="61047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66644" y="15727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672" y="283054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1820" y="4216383"/>
            <a:ext cx="53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6644" y="53827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78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61" y="2624508"/>
            <a:ext cx="9144000" cy="1210235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7589" y="271909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n-lt"/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8091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994"/>
            <a:ext cx="8058150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Recovery Community Centers (RCCs)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514" y="1664208"/>
            <a:ext cx="3692950" cy="4692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Myriad pro"/>
              </a:rPr>
              <a:t>4 RCCs funded in Missouri</a:t>
            </a:r>
          </a:p>
          <a:p>
            <a:r>
              <a:rPr lang="en-US" dirty="0" smtClean="0">
                <a:latin typeface="Myriad pro"/>
              </a:rPr>
              <a:t> Over 1,100 individuals received services in Year 1</a:t>
            </a:r>
          </a:p>
          <a:p>
            <a:endParaRPr lang="en-US" dirty="0" smtClean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C166-DC75-4B37-BB3E-F558BAAF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mo network_r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34227"/>
            <a:ext cx="3251975" cy="8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l empowerment cen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960362"/>
            <a:ext cx="3251975" cy="6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ringfield R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3978648"/>
            <a:ext cx="3251975" cy="10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ealing hou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" y="5122549"/>
            <a:ext cx="3021087" cy="145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82" y="326425"/>
            <a:ext cx="805815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Recovery Housing Update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1" y="1627632"/>
            <a:ext cx="5570872" cy="455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Myriad pro"/>
              </a:rPr>
              <a:t>Year 1 Outcomes:</a:t>
            </a:r>
          </a:p>
          <a:p>
            <a:r>
              <a:rPr lang="en-US" sz="1800" dirty="0">
                <a:latin typeface="Myriad pro"/>
              </a:rPr>
              <a:t> 25 recovery houses funded in Missouri</a:t>
            </a:r>
          </a:p>
          <a:p>
            <a:pPr lvl="1"/>
            <a:r>
              <a:rPr lang="en-US" sz="1500" dirty="0">
                <a:latin typeface="Myriad pro"/>
              </a:rPr>
              <a:t> </a:t>
            </a:r>
            <a:r>
              <a:rPr lang="en-US" dirty="0" smtClean="0">
                <a:latin typeface="Myriad pro"/>
              </a:rPr>
              <a:t>Eastern region: 10 houses, 87 beds</a:t>
            </a:r>
          </a:p>
          <a:p>
            <a:pPr lvl="1"/>
            <a:r>
              <a:rPr lang="en-US" dirty="0">
                <a:latin typeface="Myriad pro"/>
              </a:rPr>
              <a:t> </a:t>
            </a:r>
            <a:r>
              <a:rPr lang="en-US" sz="1800" dirty="0">
                <a:latin typeface="Myriad pro"/>
              </a:rPr>
              <a:t>Western region: 8 houses, 103 beds</a:t>
            </a:r>
          </a:p>
          <a:p>
            <a:pPr lvl="1"/>
            <a:r>
              <a:rPr lang="en-US" dirty="0">
                <a:latin typeface="Myriad pro"/>
              </a:rPr>
              <a:t> </a:t>
            </a:r>
            <a:r>
              <a:rPr lang="en-US" dirty="0" smtClean="0">
                <a:latin typeface="Myriad pro"/>
              </a:rPr>
              <a:t>Southwest region: 7 houses, 68 beds</a:t>
            </a:r>
            <a:endParaRPr lang="en-US" sz="1800" dirty="0">
              <a:latin typeface="Myriad pro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Myriad pro"/>
              </a:rPr>
              <a:t>In Year 1, 4,066 nights of housing were provided</a:t>
            </a:r>
          </a:p>
          <a:p>
            <a:r>
              <a:rPr lang="en-US" dirty="0" smtClean="0">
                <a:latin typeface="Myriad pro"/>
              </a:rPr>
              <a:t> </a:t>
            </a:r>
            <a:r>
              <a:rPr lang="en-US" sz="1800" dirty="0">
                <a:latin typeface="Myriad pro"/>
              </a:rPr>
              <a:t>NARR accreditation and further recovery housing will be approved in STR Year 2</a:t>
            </a:r>
          </a:p>
          <a:p>
            <a:endParaRPr lang="en-US" dirty="0" smtClean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C166-DC75-4B37-BB3E-F558BAAFC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Image result for house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2" y="2002952"/>
            <a:ext cx="3477245" cy="34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7"/>
            <a:ext cx="805815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Certified Peer Specialist Trainings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826" y="1991568"/>
            <a:ext cx="5070206" cy="4009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Myriad pro"/>
              </a:rPr>
              <a:t>Year 1 Outcomes:</a:t>
            </a:r>
          </a:p>
          <a:p>
            <a:r>
              <a:rPr lang="en-US" sz="1800" dirty="0">
                <a:latin typeface="Myriad pro"/>
              </a:rPr>
              <a:t> 98 individuals have received training in the Certified Peer Specialist (CPS) credential</a:t>
            </a:r>
          </a:p>
          <a:p>
            <a:r>
              <a:rPr lang="en-US" sz="1800" dirty="0">
                <a:latin typeface="Myriad pro"/>
              </a:rPr>
              <a:t> Trainings have taken place in:</a:t>
            </a:r>
          </a:p>
          <a:p>
            <a:pPr lvl="1"/>
            <a:r>
              <a:rPr lang="en-US" dirty="0">
                <a:latin typeface="Myriad pro"/>
              </a:rPr>
              <a:t> </a:t>
            </a:r>
            <a:r>
              <a:rPr lang="en-US" dirty="0" smtClean="0">
                <a:latin typeface="Myriad pro"/>
              </a:rPr>
              <a:t>St. Louis</a:t>
            </a:r>
          </a:p>
          <a:p>
            <a:pPr lvl="1"/>
            <a:r>
              <a:rPr lang="en-US" dirty="0">
                <a:latin typeface="Myriad pro"/>
              </a:rPr>
              <a:t> </a:t>
            </a:r>
            <a:r>
              <a:rPr lang="en-US" dirty="0" smtClean="0">
                <a:latin typeface="Myriad pro"/>
              </a:rPr>
              <a:t>Jefferson City</a:t>
            </a:r>
          </a:p>
          <a:p>
            <a:r>
              <a:rPr lang="en-US" sz="1800" dirty="0">
                <a:latin typeface="Myriad pro"/>
              </a:rPr>
              <a:t> Year 2 trainings will take place in:</a:t>
            </a:r>
          </a:p>
          <a:p>
            <a:pPr lvl="1"/>
            <a:r>
              <a:rPr lang="en-US" sz="1500" dirty="0">
                <a:latin typeface="Myriad pro"/>
              </a:rPr>
              <a:t> Kansas City</a:t>
            </a:r>
          </a:p>
          <a:p>
            <a:pPr lvl="1"/>
            <a:r>
              <a:rPr lang="en-US" sz="1500" dirty="0">
                <a:latin typeface="Myriad pro"/>
              </a:rPr>
              <a:t> Springfield</a:t>
            </a:r>
          </a:p>
          <a:p>
            <a:pPr lvl="1"/>
            <a:r>
              <a:rPr lang="en-US" sz="1500" dirty="0">
                <a:latin typeface="Myriad pro"/>
              </a:rPr>
              <a:t> Cape Girardeau</a:t>
            </a:r>
          </a:p>
          <a:p>
            <a:pPr lvl="1"/>
            <a:r>
              <a:rPr lang="en-US" sz="1500" dirty="0">
                <a:latin typeface="Myriad pro"/>
              </a:rPr>
              <a:t> Kirksville</a:t>
            </a:r>
          </a:p>
          <a:p>
            <a:pPr lvl="1"/>
            <a:r>
              <a:rPr lang="en-US" sz="1500" dirty="0">
                <a:latin typeface="Myriad pro"/>
              </a:rPr>
              <a:t> Joplin</a:t>
            </a:r>
          </a:p>
          <a:p>
            <a:pPr lvl="1"/>
            <a:r>
              <a:rPr lang="en-US" sz="1500" dirty="0">
                <a:latin typeface="Myriad pro"/>
              </a:rPr>
              <a:t> Sikeston</a:t>
            </a:r>
          </a:p>
          <a:p>
            <a:endParaRPr lang="en-US" dirty="0">
              <a:latin typeface="Myriad pro"/>
            </a:endParaRPr>
          </a:p>
        </p:txBody>
      </p:sp>
      <p:pic>
        <p:nvPicPr>
          <p:cNvPr id="7170" name="Picture 2" descr="Image result for certified peer specia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66010"/>
            <a:ext cx="3007519" cy="28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2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Year 1 of STR…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160060"/>
            <a:ext cx="8598089" cy="569793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1,783 </a:t>
            </a:r>
            <a:r>
              <a:rPr lang="en-US" b="1" dirty="0"/>
              <a:t>individuals </a:t>
            </a:r>
            <a:r>
              <a:rPr lang="en-US" dirty="0"/>
              <a:t>have received evidence-based medical treatment for opioid use disorder (OUD)</a:t>
            </a:r>
          </a:p>
          <a:p>
            <a:r>
              <a:rPr lang="en-US" dirty="0"/>
              <a:t> </a:t>
            </a:r>
            <a:r>
              <a:rPr lang="en-US" b="1" dirty="0"/>
              <a:t>4,318 naloxone kits </a:t>
            </a:r>
            <a:r>
              <a:rPr lang="en-US" dirty="0"/>
              <a:t>have been distributed to at-risk individuals and their loved ones, and clinicians who work with at-risk populations</a:t>
            </a:r>
          </a:p>
          <a:p>
            <a:r>
              <a:rPr lang="en-US" dirty="0"/>
              <a:t> </a:t>
            </a:r>
            <a:r>
              <a:rPr lang="en-US" b="1" dirty="0"/>
              <a:t>4,061 individuals </a:t>
            </a:r>
            <a:r>
              <a:rPr lang="en-US" dirty="0"/>
              <a:t>have received training on what to do in the event of an opioid overdose</a:t>
            </a:r>
          </a:p>
          <a:p>
            <a:r>
              <a:rPr lang="en-US" dirty="0"/>
              <a:t> </a:t>
            </a:r>
            <a:r>
              <a:rPr lang="en-US" b="1" dirty="0"/>
              <a:t>3,066 bed nights </a:t>
            </a:r>
            <a:r>
              <a:rPr lang="en-US" dirty="0"/>
              <a:t>of recovery housing have been provided </a:t>
            </a:r>
          </a:p>
          <a:p>
            <a:r>
              <a:rPr lang="en-US" b="1" dirty="0" smtClean="0"/>
              <a:t>Over </a:t>
            </a:r>
            <a:r>
              <a:rPr lang="en-US" b="1" dirty="0"/>
              <a:t>1,100 individuals </a:t>
            </a:r>
            <a:r>
              <a:rPr lang="en-US" dirty="0"/>
              <a:t>have received recovery services at the four Recovery Community Centers (RCCs) across the state</a:t>
            </a:r>
          </a:p>
          <a:p>
            <a:r>
              <a:rPr lang="en-US" b="1" dirty="0" smtClean="0"/>
              <a:t>Over </a:t>
            </a:r>
            <a:r>
              <a:rPr lang="en-US" b="1" dirty="0"/>
              <a:t>1,000 individuals </a:t>
            </a:r>
            <a:r>
              <a:rPr lang="en-US" dirty="0"/>
              <a:t>have received peer-based post-overdose outreach in emergency rooms through the Engaging Patients in Care Coordination (EPICC) Project</a:t>
            </a:r>
          </a:p>
          <a:p>
            <a:r>
              <a:rPr lang="en-US" dirty="0"/>
              <a:t> </a:t>
            </a:r>
            <a:r>
              <a:rPr lang="en-US" b="1" dirty="0"/>
              <a:t>4,633 youth </a:t>
            </a:r>
            <a:r>
              <a:rPr lang="en-US" dirty="0"/>
              <a:t>have been engaged through the Generation Rx program, which increases public awareness about prescription medication misuse</a:t>
            </a:r>
          </a:p>
          <a:p>
            <a:r>
              <a:rPr lang="en-US" dirty="0"/>
              <a:t> </a:t>
            </a:r>
            <a:r>
              <a:rPr lang="en-US" b="1" dirty="0"/>
              <a:t>Over 10,000 individuals </a:t>
            </a:r>
            <a:r>
              <a:rPr lang="en-US" dirty="0"/>
              <a:t>have received training at </a:t>
            </a:r>
            <a:r>
              <a:rPr lang="en-US" b="1" dirty="0"/>
              <a:t>62 agencies </a:t>
            </a:r>
            <a:r>
              <a:rPr lang="en-US" dirty="0"/>
              <a:t>through </a:t>
            </a:r>
            <a:r>
              <a:rPr lang="en-US" b="1" dirty="0"/>
              <a:t>85 trainings and consultations</a:t>
            </a:r>
            <a:r>
              <a:rPr lang="en-US" dirty="0"/>
              <a:t> on topics across the spectrum of treatment, prevention and recovery. Trainings took place at a variety of settings including DMH facilities, state-funded agencies, hospitals, schools and universities, pharmacies, recovery houses, conferences, and more</a:t>
            </a:r>
          </a:p>
          <a:p>
            <a:r>
              <a:rPr lang="en-US" b="1" dirty="0" smtClean="0"/>
              <a:t>29 </a:t>
            </a:r>
            <a:r>
              <a:rPr lang="en-US" b="1" dirty="0"/>
              <a:t>total Chronic Pain Management and Opioid Use Disorder ECHO sessions </a:t>
            </a:r>
            <a:r>
              <a:rPr lang="en-US" dirty="0"/>
              <a:t>were held,</a:t>
            </a:r>
            <a:r>
              <a:rPr lang="en-US" b="1" dirty="0"/>
              <a:t> </a:t>
            </a:r>
            <a:r>
              <a:rPr lang="en-US" dirty="0"/>
              <a:t>reaching</a:t>
            </a:r>
            <a:r>
              <a:rPr lang="en-US" b="1" dirty="0"/>
              <a:t> 208 unique participants</a:t>
            </a:r>
            <a:endParaRPr lang="en-US" dirty="0"/>
          </a:p>
          <a:p>
            <a:r>
              <a:rPr lang="en-US" b="1" dirty="0" smtClean="0"/>
              <a:t>98 </a:t>
            </a:r>
            <a:r>
              <a:rPr lang="en-US" b="1" dirty="0"/>
              <a:t>individuals </a:t>
            </a:r>
            <a:r>
              <a:rPr lang="en-US" dirty="0"/>
              <a:t>received training to obtain their Certified Peer Specialist (CPS) credential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2" y="2812049"/>
            <a:ext cx="3356583" cy="2861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972" y="3557985"/>
            <a:ext cx="1588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7200" b="1" dirty="0" smtClean="0">
                <a:solidFill>
                  <a:srgbClr val="0070C0"/>
                </a:solidFill>
                <a:latin typeface="Calibri" panose="020F0502020204030204"/>
              </a:rPr>
              <a:t>951</a:t>
            </a:r>
            <a:endParaRPr lang="en-US" sz="72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4658" y="857250"/>
            <a:ext cx="4539343" cy="51435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841821" y="2661313"/>
            <a:ext cx="982644" cy="125858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689" y="1663133"/>
            <a:ext cx="2040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7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4.7%</a:t>
            </a:r>
            <a:endParaRPr lang="en-US" sz="72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5361" y="2933254"/>
            <a:ext cx="162893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increase </a:t>
            </a:r>
          </a:p>
          <a:p>
            <a:pPr algn="ctr" defTabSz="685800">
              <a:defRPr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from </a:t>
            </a:r>
          </a:p>
          <a:p>
            <a:pPr algn="ctr" defTabSz="685800">
              <a:defRPr/>
            </a:pPr>
            <a:r>
              <a:rPr lang="en-US" sz="33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2016 </a:t>
            </a:r>
            <a:endParaRPr lang="en-US" sz="33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sz="33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to </a:t>
            </a:r>
          </a:p>
          <a:p>
            <a:pPr algn="ctr" defTabSz="685800">
              <a:defRPr/>
            </a:pPr>
            <a:r>
              <a:rPr lang="en-US" sz="33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</a:rPr>
              <a:t>2017</a:t>
            </a:r>
            <a:endParaRPr lang="en-US" sz="3300" b="1" dirty="0">
              <a:solidFill>
                <a:schemeClr val="accent1">
                  <a:lumMod val="40000"/>
                  <a:lumOff val="6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1498"/>
            <a:ext cx="446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Total Number of </a:t>
            </a:r>
          </a:p>
          <a:p>
            <a:pPr algn="ctr" defTabSz="68580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Opioid-Related </a:t>
            </a:r>
          </a:p>
          <a:p>
            <a:pPr algn="ctr" defTabSz="685800"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Overdose Deaths in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</a:rPr>
              <a:t>2017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6109" y="6497455"/>
            <a:ext cx="15590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</a:t>
            </a:r>
            <a:r>
              <a:rPr lang="en-US" sz="1350" dirty="0" smtClean="0"/>
              <a:t>DHSS, 2018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907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61" y="1208314"/>
            <a:ext cx="3889092" cy="56330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MissouriOpioidSTR.org</a:t>
            </a:r>
          </a:p>
          <a:p>
            <a:r>
              <a:rPr lang="en-US" dirty="0">
                <a:solidFill>
                  <a:prstClr val="black"/>
                </a:solidFill>
              </a:rPr>
              <a:t>Opioid STR listserv</a:t>
            </a:r>
          </a:p>
          <a:p>
            <a:r>
              <a:rPr lang="en-US" dirty="0">
                <a:solidFill>
                  <a:prstClr val="black"/>
                </a:solidFill>
              </a:rPr>
              <a:t>Weekly statewide “Office Hours”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Pain and opioid brochures with DSS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Med First webinar series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ECHO sessions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STR Technical Assistance from ATTC</a:t>
            </a:r>
          </a:p>
          <a:p>
            <a:pPr marL="0" indent="0"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62150"/>
          </a:xfrm>
          <a:prstGeom prst="rect">
            <a:avLst/>
          </a:prstGeom>
          <a:solidFill>
            <a:srgbClr val="B40717"/>
          </a:solidFill>
          <a:ln>
            <a:solidFill>
              <a:srgbClr val="B40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344"/>
            <a:ext cx="9295040" cy="6214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Resources: Make best practices easy to 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9"/>
          <a:stretch/>
        </p:blipFill>
        <p:spPr>
          <a:xfrm>
            <a:off x="5131824" y="1538087"/>
            <a:ext cx="3330458" cy="228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32" y="4774118"/>
            <a:ext cx="1550441" cy="2067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6600" y="1018616"/>
            <a:ext cx="3540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Health Literate Patient Brochure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5766" y="3943121"/>
            <a:ext cx="358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Implementation Guide for the Medical Treatment of OUD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32404" y="862152"/>
            <a:ext cx="0" cy="5995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57" t="12626" r="40864" b="22374"/>
          <a:stretch/>
        </p:blipFill>
        <p:spPr>
          <a:xfrm>
            <a:off x="219455" y="676656"/>
            <a:ext cx="8357617" cy="55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up… State Opioid Response grants ($36 billion in 2 years)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01755"/>
            <a:ext cx="9115698" cy="40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course, beefing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4"/>
            <a:ext cx="8058150" cy="5032375"/>
          </a:xfrm>
        </p:spPr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High-risk youth </a:t>
            </a:r>
            <a:r>
              <a:rPr lang="en-US" dirty="0"/>
              <a:t>prevention through Boys and Girls Clubs throughout the state</a:t>
            </a:r>
          </a:p>
          <a:p>
            <a:pPr lvl="1"/>
            <a:r>
              <a:rPr lang="en-US" dirty="0"/>
              <a:t>Opioid safety public information campaign at </a:t>
            </a:r>
            <a:r>
              <a:rPr lang="en-US" b="1" dirty="0">
                <a:solidFill>
                  <a:srgbClr val="7030A0"/>
                </a:solidFill>
              </a:rPr>
              <a:t>Historically Black Colleges and Universities</a:t>
            </a:r>
          </a:p>
          <a:p>
            <a:pPr lvl="1"/>
            <a:r>
              <a:rPr lang="en-US" dirty="0"/>
              <a:t>Broad public messaging and awareness efforts on pain, suicidality, overdose risk, and harm </a:t>
            </a:r>
            <a:r>
              <a:rPr lang="en-US" dirty="0" smtClean="0"/>
              <a:t>reduction</a:t>
            </a: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Street Overdose Prevention Outreach </a:t>
            </a:r>
            <a:r>
              <a:rPr lang="en-US" dirty="0" smtClean="0"/>
              <a:t>+ Expanded </a:t>
            </a:r>
            <a:r>
              <a:rPr lang="en-US" dirty="0"/>
              <a:t>reach into </a:t>
            </a:r>
            <a:r>
              <a:rPr lang="en-US" b="1" dirty="0">
                <a:solidFill>
                  <a:srgbClr val="7030A0"/>
                </a:solidFill>
              </a:rPr>
              <a:t>church and faith communities </a:t>
            </a:r>
            <a:r>
              <a:rPr lang="en-US" dirty="0"/>
              <a:t>for training and education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be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4" y="365126"/>
            <a:ext cx="1866430" cy="13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192341"/>
            <a:ext cx="7886700" cy="1325563"/>
          </a:xfrm>
        </p:spPr>
        <p:txBody>
          <a:bodyPr/>
          <a:lstStyle/>
          <a:p>
            <a:r>
              <a:rPr lang="en-US" dirty="0"/>
              <a:t>Staying course, beefing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517904"/>
            <a:ext cx="8778240" cy="54681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Medical treatment of opioid use disorder in </a:t>
            </a:r>
            <a:r>
              <a:rPr lang="en-US" sz="2800" b="1" dirty="0">
                <a:solidFill>
                  <a:srgbClr val="7030A0"/>
                </a:solidFill>
              </a:rPr>
              <a:t>St. Louis County Jail</a:t>
            </a:r>
          </a:p>
          <a:p>
            <a:pPr lvl="1"/>
            <a:r>
              <a:rPr lang="en-US" dirty="0"/>
              <a:t>Training on </a:t>
            </a:r>
            <a:r>
              <a:rPr lang="en-US" sz="2800" b="1" dirty="0">
                <a:solidFill>
                  <a:srgbClr val="7030A0"/>
                </a:solidFill>
              </a:rPr>
              <a:t>clinical decision-making</a:t>
            </a:r>
            <a:r>
              <a:rPr lang="en-US" dirty="0"/>
              <a:t> related to PDMP utilization and opioid prescribing</a:t>
            </a:r>
          </a:p>
          <a:p>
            <a:pPr lvl="1"/>
            <a:r>
              <a:rPr lang="en-US" dirty="0"/>
              <a:t>Expanded post-overdose support services – reaching more emergency departments and expanding to </a:t>
            </a:r>
            <a:r>
              <a:rPr lang="en-US" sz="2800" b="1" dirty="0">
                <a:solidFill>
                  <a:srgbClr val="7030A0"/>
                </a:solidFill>
              </a:rPr>
              <a:t>ambulance districts </a:t>
            </a:r>
            <a:r>
              <a:rPr lang="en-US" dirty="0"/>
              <a:t>to connect with people who do not present at the hospital</a:t>
            </a:r>
          </a:p>
          <a:p>
            <a:pPr lvl="1"/>
            <a:r>
              <a:rPr lang="en-US" dirty="0"/>
              <a:t>Addiction care navigators at high volume and highly affected programs and organizations</a:t>
            </a:r>
          </a:p>
          <a:p>
            <a:pPr lvl="1"/>
            <a:r>
              <a:rPr lang="en-US" dirty="0"/>
              <a:t>The creation of an </a:t>
            </a:r>
            <a:r>
              <a:rPr lang="en-US" sz="2800" b="1" dirty="0">
                <a:solidFill>
                  <a:srgbClr val="7030A0"/>
                </a:solidFill>
              </a:rPr>
              <a:t>Addiction Medicine Fellowship </a:t>
            </a:r>
            <a:r>
              <a:rPr lang="en-US" dirty="0"/>
              <a:t>program at St Louis University medical school</a:t>
            </a:r>
          </a:p>
          <a:p>
            <a:pPr lvl="1"/>
            <a:r>
              <a:rPr lang="en-US" dirty="0"/>
              <a:t>Dissemination of a therapeutic phone application for </a:t>
            </a:r>
            <a:r>
              <a:rPr lang="en-US" sz="2800" b="1" dirty="0">
                <a:solidFill>
                  <a:srgbClr val="7030A0"/>
                </a:solidFill>
              </a:rPr>
              <a:t>pregnant and parenting women</a:t>
            </a:r>
            <a:r>
              <a:rPr lang="en-US" dirty="0"/>
              <a:t> with opioid use disorder</a:t>
            </a:r>
          </a:p>
          <a:p>
            <a:pPr lvl="1"/>
            <a:r>
              <a:rPr lang="en-US" dirty="0"/>
              <a:t>Funding for the KC Assessment and Triage Center to provide medical stabilization and treatment initiation </a:t>
            </a:r>
          </a:p>
          <a:p>
            <a:pPr lvl="1"/>
            <a:r>
              <a:rPr lang="en-US" dirty="0"/>
              <a:t>Funding for Opioid Treatment Programs in </a:t>
            </a:r>
            <a:r>
              <a:rPr lang="en-US" sz="2800" b="1" dirty="0">
                <a:solidFill>
                  <a:srgbClr val="7030A0"/>
                </a:solidFill>
              </a:rPr>
              <a:t>rural areas </a:t>
            </a:r>
            <a:r>
              <a:rPr lang="en-US" dirty="0"/>
              <a:t>to increase accessibility for low-income individuals</a:t>
            </a:r>
          </a:p>
          <a:p>
            <a:pPr lvl="1"/>
            <a:r>
              <a:rPr lang="en-US" dirty="0" smtClean="0"/>
              <a:t>Support for a Maternal and Neonatal Care Coordinator with the Missouri Hospital Association to disseminate best practices to </a:t>
            </a:r>
            <a:r>
              <a:rPr lang="en-US" sz="2800" b="1" dirty="0">
                <a:solidFill>
                  <a:srgbClr val="7030A0"/>
                </a:solidFill>
              </a:rPr>
              <a:t>reduce neonatal abstinence syndrome and </a:t>
            </a:r>
            <a:r>
              <a:rPr lang="en-US" sz="2800" b="1" dirty="0" smtClean="0">
                <a:solidFill>
                  <a:srgbClr val="7030A0"/>
                </a:solidFill>
              </a:rPr>
              <a:t>improve maternal care</a:t>
            </a:r>
          </a:p>
          <a:p>
            <a:endParaRPr lang="en-US" dirty="0"/>
          </a:p>
        </p:txBody>
      </p:sp>
      <p:pic>
        <p:nvPicPr>
          <p:cNvPr id="4" name="Picture 4" descr="Image result for be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4" y="365126"/>
            <a:ext cx="1866430" cy="13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course, beefing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Support</a:t>
            </a:r>
          </a:p>
          <a:p>
            <a:pPr lvl="1"/>
            <a:r>
              <a:rPr lang="en-US" dirty="0"/>
              <a:t>Expansion of services at Recovery Community Centers (</a:t>
            </a:r>
            <a:r>
              <a:rPr lang="en-US" b="1" dirty="0">
                <a:solidFill>
                  <a:srgbClr val="7030A0"/>
                </a:solidFill>
              </a:rPr>
              <a:t>employment training and connection; publicity of services; childcare; basic needs </a:t>
            </a:r>
            <a:r>
              <a:rPr lang="en-US" dirty="0"/>
              <a:t>– blankets, hygiene kits, etc.)</a:t>
            </a:r>
          </a:p>
          <a:p>
            <a:pPr lvl="1"/>
            <a:r>
              <a:rPr lang="en-US" dirty="0"/>
              <a:t>A second </a:t>
            </a:r>
            <a:r>
              <a:rPr lang="en-US" b="1" dirty="0">
                <a:solidFill>
                  <a:srgbClr val="7030A0"/>
                </a:solidFill>
              </a:rPr>
              <a:t>street outreach </a:t>
            </a:r>
            <a:r>
              <a:rPr lang="en-US" dirty="0"/>
              <a:t>team in St. Louis to reach people who are homeless and actively using opioids</a:t>
            </a:r>
          </a:p>
          <a:p>
            <a:pPr lvl="1"/>
            <a:r>
              <a:rPr lang="en-US" dirty="0"/>
              <a:t>Launching </a:t>
            </a:r>
            <a:r>
              <a:rPr lang="en-US" b="1" dirty="0">
                <a:solidFill>
                  <a:srgbClr val="7030A0"/>
                </a:solidFill>
              </a:rPr>
              <a:t>quality data collection </a:t>
            </a:r>
            <a:r>
              <a:rPr lang="en-US" dirty="0"/>
              <a:t>and reporting on the role of Recovery Housing</a:t>
            </a:r>
          </a:p>
          <a:p>
            <a:endParaRPr lang="en-US" dirty="0"/>
          </a:p>
        </p:txBody>
      </p:sp>
      <p:pic>
        <p:nvPicPr>
          <p:cNvPr id="4" name="Picture 4" descr="Image result for be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64" y="365126"/>
            <a:ext cx="1866430" cy="13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343218"/>
            <a:ext cx="8229600" cy="65147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7700" dirty="0"/>
              <a:t>Questions?</a:t>
            </a: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Visit </a:t>
            </a:r>
            <a:r>
              <a:rPr lang="en-US" sz="4000" dirty="0">
                <a:hlinkClick r:id="rId3"/>
              </a:rPr>
              <a:t>www.missouriopioidstr.org</a:t>
            </a:r>
            <a:r>
              <a:rPr lang="en-US" sz="4000" dirty="0"/>
              <a:t> to learn more and sign up for our statewide listserv!</a:t>
            </a:r>
          </a:p>
        </p:txBody>
      </p:sp>
      <p:sp>
        <p:nvSpPr>
          <p:cNvPr id="4" name="AutoShape 4" descr="Image result for keep calm carry nalox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keep calm carry nalox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678" y="2324100"/>
            <a:ext cx="2355621" cy="2946400"/>
          </a:xfrm>
          <a:prstGeom prst="rect">
            <a:avLst/>
          </a:prstGeom>
        </p:spPr>
      </p:pic>
      <p:pic>
        <p:nvPicPr>
          <p:cNvPr id="7" name="Picture 8" descr="Image result for keep calm carry nalox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99" y="2324100"/>
            <a:ext cx="2332655" cy="29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061626-329F-4F44-BD6D-D6F3F058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08"/>
          <a:stretch/>
        </p:blipFill>
        <p:spPr>
          <a:xfrm>
            <a:off x="1883909" y="867966"/>
            <a:ext cx="4851627" cy="5132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DE682F-BFAA-2940-B0F0-87F1719B0C1A}"/>
              </a:ext>
            </a:extLst>
          </p:cNvPr>
          <p:cNvSpPr txBox="1"/>
          <p:nvPr/>
        </p:nvSpPr>
        <p:spPr>
          <a:xfrm>
            <a:off x="2546639" y="867965"/>
            <a:ext cx="375320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Deaths Due to Heroin Overdoses</a:t>
            </a:r>
          </a:p>
          <a:p>
            <a:pPr algn="ctr"/>
            <a:r>
              <a:rPr lang="en-US" sz="2100" dirty="0"/>
              <a:t>2012-2016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C709A-5B93-BE4E-BD04-55A60AEAA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88" t="16933" r="31668" b="63241"/>
          <a:stretch/>
        </p:blipFill>
        <p:spPr>
          <a:xfrm>
            <a:off x="6906985" y="2388054"/>
            <a:ext cx="2119901" cy="1964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A5708-D9CC-BC4A-B342-4EB29883EAAD}"/>
              </a:ext>
            </a:extLst>
          </p:cNvPr>
          <p:cNvSpPr txBox="1"/>
          <p:nvPr/>
        </p:nvSpPr>
        <p:spPr>
          <a:xfrm>
            <a:off x="1971674" y="5285170"/>
            <a:ext cx="531966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Crude rate per 100,000 population</a:t>
            </a:r>
          </a:p>
          <a:p>
            <a:r>
              <a:rPr lang="en-US" sz="2100" dirty="0"/>
              <a:t>Source: MO Dept of Health and Senior Services</a:t>
            </a:r>
          </a:p>
        </p:txBody>
      </p:sp>
    </p:spTree>
    <p:extLst>
      <p:ext uri="{BB962C8B-B14F-4D97-AF65-F5344CB8AC3E}">
        <p14:creationId xmlns:p14="http://schemas.microsoft.com/office/powerpoint/2010/main" val="9610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154" t="14132" r="20001" b="6110"/>
          <a:stretch/>
        </p:blipFill>
        <p:spPr>
          <a:xfrm>
            <a:off x="107172" y="44447"/>
            <a:ext cx="8941294" cy="681355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17257" y="2002971"/>
            <a:ext cx="14514" cy="1509486"/>
          </a:xfrm>
          <a:prstGeom prst="straightConnector1">
            <a:avLst/>
          </a:prstGeom>
          <a:ln w="698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6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Targeted Response to the Opioid Crisis Grants (Opioid STR)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2578551"/>
          </a:xfrm>
        </p:spPr>
      </p:pic>
      <p:sp>
        <p:nvSpPr>
          <p:cNvPr id="5" name="Rectangle 4"/>
          <p:cNvSpPr/>
          <p:nvPr/>
        </p:nvSpPr>
        <p:spPr>
          <a:xfrm>
            <a:off x="457199" y="4797822"/>
            <a:ext cx="849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venir Next Cyr W04 Demi" panose="020B0703020202020204" pitchFamily="34" charset="0"/>
              </a:rPr>
              <a:t>Missouri:	$10,015,898 x 2 years = </a:t>
            </a:r>
            <a:r>
              <a:rPr lang="en-US" sz="2800" dirty="0">
                <a:solidFill>
                  <a:srgbClr val="FF0000"/>
                </a:solidFill>
                <a:latin typeface="Avenir Next Cyr W04 Demi" panose="020B0703020202020204" pitchFamily="34" charset="0"/>
              </a:rPr>
              <a:t>$20,031,796</a:t>
            </a:r>
            <a:r>
              <a:rPr lang="en-US" dirty="0">
                <a:latin typeface="Avenir Next Cyr W04 Demi" panose="020B0703020202020204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583" y="5867399"/>
            <a:ext cx="726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Avenir Next Cyr W04 Demi" panose="020B0703020202020204" pitchFamily="34" charset="0"/>
              </a:rPr>
              <a:t>Service grant; at least 76% for treatment &amp; recovery support</a:t>
            </a:r>
            <a:endParaRPr lang="en-US" sz="1600" i="1" dirty="0">
              <a:latin typeface="Avenir Next Cyr W04 Demi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 Blog Graphic-pag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25858" r="-281" b="10135"/>
          <a:stretch/>
        </p:blipFill>
        <p:spPr bwMode="auto">
          <a:xfrm>
            <a:off x="3522786" y="0"/>
            <a:ext cx="71452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70" y="2533284"/>
            <a:ext cx="3430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“Combined with coordinated collaboration and sophisticated evaluation,</a:t>
            </a:r>
          </a:p>
          <a:p>
            <a:pPr algn="ctr"/>
            <a:r>
              <a:rPr lang="en-US" sz="2000" dirty="0"/>
              <a:t>The Opioid STR project aims to </a:t>
            </a:r>
            <a:r>
              <a:rPr lang="en-US" sz="2000" i="1" dirty="0">
                <a:solidFill>
                  <a:srgbClr val="C00000"/>
                </a:solidFill>
              </a:rPr>
              <a:t>transform the system of care for OUD in Missouri.”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22" y="921890"/>
            <a:ext cx="26233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Missouri’s </a:t>
            </a:r>
          </a:p>
          <a:p>
            <a:pPr algn="ctr"/>
            <a:r>
              <a:rPr lang="en-US" sz="4400" dirty="0"/>
              <a:t>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37" y="4637120"/>
            <a:ext cx="2050869" cy="205603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289956" y="1565754"/>
            <a:ext cx="225672" cy="244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05194" y="1565753"/>
            <a:ext cx="225672" cy="244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01836" y="1565752"/>
            <a:ext cx="225672" cy="24425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402792" y="390525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4586" y="1810011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85167" y="834130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8733" y="603495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81750" y="2461104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15628" y="3714750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21652" y="4146391"/>
            <a:ext cx="2129975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82706" y="3974941"/>
            <a:ext cx="1932922" cy="3429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81375" y="1981461"/>
            <a:ext cx="7067550" cy="551823"/>
          </a:xfrm>
          <a:prstGeom prst="rect">
            <a:avLst/>
          </a:prstGeom>
          <a:noFill/>
          <a:ln w="476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5" y="1281889"/>
            <a:ext cx="85637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NEED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: To transform the system of care for OUD in Missouri </a:t>
            </a: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3200" u="sng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IN WHAT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: Prevention, Treatment, &amp; Recovery Support</a:t>
            </a:r>
          </a:p>
          <a:p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DELIVERED HOW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: Training, Consultation, &amp; Direct Service with a Medication First treatment model</a:t>
            </a:r>
          </a:p>
          <a:p>
            <a:endParaRPr lang="en-US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r>
              <a:rPr lang="en-US" sz="3200" u="sng" dirty="0">
                <a:solidFill>
                  <a:srgbClr val="AB1515"/>
                </a:solidFill>
                <a:latin typeface="Arial Rounded MT Bold" panose="020F0704030504030204" pitchFamily="34" charset="0"/>
              </a:rPr>
              <a:t>TO</a:t>
            </a:r>
            <a:r>
              <a:rPr lang="en-US" sz="3200" dirty="0">
                <a:solidFill>
                  <a:srgbClr val="AB1515"/>
                </a:solidFill>
                <a:latin typeface="Arial Rounded MT Bold" panose="020F0704030504030204" pitchFamily="34" charset="0"/>
              </a:rPr>
              <a:t>: SAVE LIVES.</a:t>
            </a:r>
            <a:endParaRPr lang="en-US" sz="3200" b="1" i="1" dirty="0">
              <a:solidFill>
                <a:srgbClr val="AB151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28" y="231094"/>
            <a:ext cx="869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Missouri’s Plan</a:t>
            </a:r>
          </a:p>
        </p:txBody>
      </p:sp>
    </p:spTree>
    <p:extLst>
      <p:ext uri="{BB962C8B-B14F-4D97-AF65-F5344CB8AC3E}">
        <p14:creationId xmlns:p14="http://schemas.microsoft.com/office/powerpoint/2010/main" val="30885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63124</TotalTime>
  <Words>1544</Words>
  <Application>Microsoft Office PowerPoint</Application>
  <PresentationFormat>On-screen Show (4:3)</PresentationFormat>
  <Paragraphs>369</Paragraphs>
  <Slides>46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Rounded MT Bold</vt:lpstr>
      <vt:lpstr>Avenir Next Cyr W04 Demi</vt:lpstr>
      <vt:lpstr>Calibri</vt:lpstr>
      <vt:lpstr>Calibri Light</vt:lpstr>
      <vt:lpstr>Myriad pro</vt:lpstr>
      <vt:lpstr>Nirmala UI</vt:lpstr>
      <vt:lpstr>Office Theme</vt:lpstr>
      <vt:lpstr>Missouri’s State Targeted Response  to the Opioid Crisis… What we’ve done and have yet 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Targeted Response to the Opioid Crisis Grants (Opioid STR)</vt:lpstr>
      <vt:lpstr>PowerPoint Presentation</vt:lpstr>
      <vt:lpstr>PowerPoint Presentation</vt:lpstr>
      <vt:lpstr>PowerPoint Presentation</vt:lpstr>
      <vt:lpstr>Generation Rx Results - NCADA</vt:lpstr>
      <vt:lpstr>Generation Rx Results  Community Partnership of the Ozarks</vt:lpstr>
      <vt:lpstr>Overdose Education and Naloxone Distribution</vt:lpstr>
      <vt:lpstr>PowerPoint Presentation</vt:lpstr>
      <vt:lpstr>Treatment</vt:lpstr>
      <vt:lpstr>PowerPoint Presentation</vt:lpstr>
      <vt:lpstr>PowerPoint Presentation</vt:lpstr>
      <vt:lpstr>Mortality Risk in and out of  Buprenorphine Treatment </vt:lpstr>
      <vt:lpstr>Prior Approach to OUD Treatment</vt:lpstr>
      <vt:lpstr>Medication First Model</vt:lpstr>
      <vt:lpstr>Missouri’s “Medication First” Model – Why?</vt:lpstr>
      <vt:lpstr>DBH Policy Expectations for the Use of Medications for Opioid Use Disorder </vt:lpstr>
      <vt:lpstr>DBH expectations, continued…</vt:lpstr>
      <vt:lpstr>Treatment: Broad Goals to Accomplish Med First</vt:lpstr>
      <vt:lpstr>STR CSTAR Treatment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take-aways</vt:lpstr>
      <vt:lpstr>Recovery</vt:lpstr>
      <vt:lpstr>Recovery Community Centers (RCCs)</vt:lpstr>
      <vt:lpstr>Recovery Housing Update</vt:lpstr>
      <vt:lpstr>Certified Peer Specialist Trainings</vt:lpstr>
      <vt:lpstr>In Year 1 of STR…</vt:lpstr>
      <vt:lpstr>Resources: Make best practices easy to do</vt:lpstr>
      <vt:lpstr>PowerPoint Presentation</vt:lpstr>
      <vt:lpstr>Next up… State Opioid Response grants ($36 billion in 2 years)</vt:lpstr>
      <vt:lpstr>Staying course, beefing up</vt:lpstr>
      <vt:lpstr>Staying course, beefing up</vt:lpstr>
      <vt:lpstr>Staying course, beefing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Missouri’s State Targeted Response to the Opioid Crisis and the Implementation of the ‘Medication First’ Treatment Mode</dc:title>
  <dc:creator>Administrator</dc:creator>
  <cp:lastModifiedBy>Leonard, Susan</cp:lastModifiedBy>
  <cp:revision>66</cp:revision>
  <dcterms:created xsi:type="dcterms:W3CDTF">2018-04-21T14:22:25Z</dcterms:created>
  <dcterms:modified xsi:type="dcterms:W3CDTF">2018-08-01T16:06:32Z</dcterms:modified>
</cp:coreProperties>
</file>