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notesMasterIdLst>
    <p:notesMasterId r:id="rId6"/>
  </p:notesMasterIdLst>
  <p:sldIdLst>
    <p:sldId id="263" r:id="rId5"/>
  </p:sldIdLst>
  <p:sldSz cx="32918400" cy="27432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0">
          <p15:clr>
            <a:srgbClr val="A4A3A4"/>
          </p15:clr>
        </p15:guide>
        <p15:guide id="2" pos="10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00"/>
    <a:srgbClr val="90CB90"/>
    <a:srgbClr val="D1E3F1"/>
    <a:srgbClr val="2E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765" autoAdjust="0"/>
    <p:restoredTop sz="94343" autoAdjust="0"/>
  </p:normalViewPr>
  <p:slideViewPr>
    <p:cSldViewPr snapToGrid="0">
      <p:cViewPr varScale="1">
        <p:scale>
          <a:sx n="26" d="100"/>
          <a:sy n="26" d="100"/>
        </p:scale>
        <p:origin x="984" y="174"/>
      </p:cViewPr>
      <p:guideLst>
        <p:guide orient="horz" pos="8640"/>
        <p:guide pos="1036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7B92C-E323-4EB5-BA9A-B9D29BFD835E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82938" y="857250"/>
            <a:ext cx="27781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C3C65-4165-4B73-8E4D-E8F9A6F92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2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4489452"/>
            <a:ext cx="24688800" cy="9550400"/>
          </a:xfrm>
        </p:spPr>
        <p:txBody>
          <a:bodyPr anchor="b"/>
          <a:lstStyle>
            <a:lvl1pPr algn="ctr">
              <a:defRPr sz="1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4408152"/>
            <a:ext cx="24688800" cy="6623048"/>
          </a:xfrm>
        </p:spPr>
        <p:txBody>
          <a:bodyPr/>
          <a:lstStyle>
            <a:lvl1pPr marL="0" indent="0" algn="ctr">
              <a:buNone/>
              <a:defRPr sz="6480"/>
            </a:lvl1pPr>
            <a:lvl2pPr marL="1234440" indent="0" algn="ctr">
              <a:buNone/>
              <a:defRPr sz="5400"/>
            </a:lvl2pPr>
            <a:lvl3pPr marL="2468880" indent="0" algn="ctr">
              <a:buNone/>
              <a:defRPr sz="4860"/>
            </a:lvl3pPr>
            <a:lvl4pPr marL="3703320" indent="0" algn="ctr">
              <a:buNone/>
              <a:defRPr sz="4320"/>
            </a:lvl4pPr>
            <a:lvl5pPr marL="4937760" indent="0" algn="ctr">
              <a:buNone/>
              <a:defRPr sz="4320"/>
            </a:lvl5pPr>
            <a:lvl6pPr marL="6172200" indent="0" algn="ctr">
              <a:buNone/>
              <a:defRPr sz="4320"/>
            </a:lvl6pPr>
            <a:lvl7pPr marL="7406640" indent="0" algn="ctr">
              <a:buNone/>
              <a:defRPr sz="4320"/>
            </a:lvl7pPr>
            <a:lvl8pPr marL="8641080" indent="0" algn="ctr">
              <a:buNone/>
              <a:defRPr sz="4320"/>
            </a:lvl8pPr>
            <a:lvl9pPr marL="9875520" indent="0" algn="ctr">
              <a:buNone/>
              <a:defRPr sz="4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7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2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0" y="1460500"/>
            <a:ext cx="7098030" cy="232473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0" y="1460500"/>
            <a:ext cx="20882610" cy="2324735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5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5" y="6838954"/>
            <a:ext cx="28392120" cy="11410948"/>
          </a:xfrm>
        </p:spPr>
        <p:txBody>
          <a:bodyPr anchor="b"/>
          <a:lstStyle>
            <a:lvl1pPr>
              <a:defRPr sz="1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5" y="18357854"/>
            <a:ext cx="28392120" cy="6000748"/>
          </a:xfrm>
        </p:spPr>
        <p:txBody>
          <a:bodyPr/>
          <a:lstStyle>
            <a:lvl1pPr marL="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1pPr>
            <a:lvl2pPr marL="123444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468880" indent="0">
              <a:buNone/>
              <a:defRPr sz="4860">
                <a:solidFill>
                  <a:schemeClr val="tx1">
                    <a:tint val="75000"/>
                  </a:schemeClr>
                </a:solidFill>
              </a:defRPr>
            </a:lvl3pPr>
            <a:lvl4pPr marL="37033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4pPr>
            <a:lvl5pPr marL="49377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5pPr>
            <a:lvl6pPr marL="617220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6pPr>
            <a:lvl7pPr marL="740664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7pPr>
            <a:lvl8pPr marL="864108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8pPr>
            <a:lvl9pPr marL="98755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6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7302500"/>
            <a:ext cx="13990320" cy="174053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7302500"/>
            <a:ext cx="13990320" cy="174053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0502"/>
            <a:ext cx="28392120" cy="53022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29" y="6724652"/>
            <a:ext cx="13926025" cy="3295648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29" y="10020300"/>
            <a:ext cx="13926025" cy="147383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0" y="6724652"/>
            <a:ext cx="13994608" cy="3295648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0" y="10020300"/>
            <a:ext cx="13994608" cy="147383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4528457" cy="4049486"/>
          </a:xfrm>
          <a:prstGeom prst="rect">
            <a:avLst/>
          </a:prstGeom>
          <a:solidFill>
            <a:srgbClr val="90C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74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41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9" y="1828800"/>
            <a:ext cx="10617040" cy="6400800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949702"/>
            <a:ext cx="16664940" cy="19494500"/>
          </a:xfrm>
        </p:spPr>
        <p:txBody>
          <a:bodyPr/>
          <a:lstStyle>
            <a:lvl1pPr>
              <a:defRPr sz="8640"/>
            </a:lvl1pPr>
            <a:lvl2pPr>
              <a:defRPr sz="7560"/>
            </a:lvl2pPr>
            <a:lvl3pPr>
              <a:defRPr sz="648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9" y="8229600"/>
            <a:ext cx="10617040" cy="15246352"/>
          </a:xfr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9" y="1828800"/>
            <a:ext cx="10617040" cy="6400800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994608" y="3949702"/>
            <a:ext cx="16664940" cy="19494500"/>
          </a:xfrm>
        </p:spPr>
        <p:txBody>
          <a:bodyPr/>
          <a:lstStyle>
            <a:lvl1pPr marL="0" indent="0">
              <a:buNone/>
              <a:defRPr sz="8640"/>
            </a:lvl1pPr>
            <a:lvl2pPr marL="1234440" indent="0">
              <a:buNone/>
              <a:defRPr sz="7560"/>
            </a:lvl2pPr>
            <a:lvl3pPr marL="2468880" indent="0">
              <a:buNone/>
              <a:defRPr sz="6480"/>
            </a:lvl3pPr>
            <a:lvl4pPr marL="3703320" indent="0">
              <a:buNone/>
              <a:defRPr sz="5400"/>
            </a:lvl4pPr>
            <a:lvl5pPr marL="4937760" indent="0">
              <a:buNone/>
              <a:defRPr sz="5400"/>
            </a:lvl5pPr>
            <a:lvl6pPr marL="6172200" indent="0">
              <a:buNone/>
              <a:defRPr sz="5400"/>
            </a:lvl6pPr>
            <a:lvl7pPr marL="7406640" indent="0">
              <a:buNone/>
              <a:defRPr sz="5400"/>
            </a:lvl7pPr>
            <a:lvl8pPr marL="8641080" indent="0">
              <a:buNone/>
              <a:defRPr sz="5400"/>
            </a:lvl8pPr>
            <a:lvl9pPr marL="9875520" indent="0">
              <a:buNone/>
              <a:defRPr sz="5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9" y="8229600"/>
            <a:ext cx="10617040" cy="15246352"/>
          </a:xfr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460502"/>
            <a:ext cx="2839212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7302500"/>
            <a:ext cx="2839212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5425402"/>
            <a:ext cx="740664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5425402"/>
            <a:ext cx="1110996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5425402"/>
            <a:ext cx="740664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5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2468880" rtl="0" eaLnBrk="1" latinLnBrk="0" hangingPunct="1">
        <a:lnSpc>
          <a:spcPct val="90000"/>
        </a:lnSpc>
        <a:spcBef>
          <a:spcPct val="0"/>
        </a:spcBef>
        <a:buNone/>
        <a:defRPr sz="118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7220" indent="-617220" algn="l" defTabSz="2468880" rtl="0" eaLnBrk="1" latinLnBrk="0" hangingPunct="1">
        <a:lnSpc>
          <a:spcPct val="90000"/>
        </a:lnSpc>
        <a:spcBef>
          <a:spcPts val="27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8516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0861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5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4pPr>
      <a:lvl5pPr marL="555498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5pPr>
      <a:lvl6pPr marL="678942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80238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92583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104927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1pPr>
      <a:lvl2pPr marL="12344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2pPr>
      <a:lvl3pPr marL="24688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3pPr>
      <a:lvl4pPr marL="37033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5pPr>
      <a:lvl6pPr marL="617220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74066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86410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98755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media1.m4a"/><Relationship Id="rId7" Type="http://schemas.openxmlformats.org/officeDocument/2006/relationships/hyperlink" Target="mailto:jennifer.oday@dmh.mo.gov" TargetMode="External"/><Relationship Id="rId12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570"/>
            <a:ext cx="32918400" cy="485822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832" y="515103"/>
            <a:ext cx="31608803" cy="2215991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latin typeface="Arial Rounded MT Bold" panose="020F0704030504030204" pitchFamily="34" charset="0"/>
                <a:ea typeface="Malgun Gothic" panose="020B0503020000020004" pitchFamily="34" charset="-127"/>
              </a:rPr>
              <a:t>Rolla Regional</a:t>
            </a:r>
            <a:br>
              <a:rPr lang="en-US" sz="8800" dirty="0" smtClean="0">
                <a:latin typeface="Arial Rounded MT Bold" panose="020F0704030504030204" pitchFamily="34" charset="0"/>
                <a:ea typeface="Malgun Gothic" panose="020B0503020000020004" pitchFamily="34" charset="-127"/>
              </a:rPr>
            </a:br>
            <a:r>
              <a:rPr lang="en-US" sz="8800" dirty="0" smtClean="0">
                <a:latin typeface="Arial Rounded MT Bold" panose="020F0704030504030204" pitchFamily="34" charset="0"/>
                <a:ea typeface="Malgun Gothic" panose="020B0503020000020004" pitchFamily="34" charset="-127"/>
              </a:rPr>
              <a:t>Satellite Office</a:t>
            </a:r>
            <a:endParaRPr lang="en-US" sz="8800" dirty="0">
              <a:latin typeface="Arial Rounded MT Bold" panose="020F07040305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9832" y="5778357"/>
            <a:ext cx="8109526" cy="41790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pPr marL="457200" marR="1557544" indent="-457200" defTabSz="1497239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sz="23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457200" marR="1557544" indent="-457200" defTabSz="1497239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1970’s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RRSO was a diagnostic clinic which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included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a residential facility and day program until 1993</a:t>
            </a:r>
          </a:p>
          <a:p>
            <a:pPr marL="457200" marR="1557544" indent="-457200" defTabSz="1497239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RRSO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was the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first region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in the state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to have all counties contracted for targeted case management</a:t>
            </a: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457200" marR="1557544" indent="-457200" defTabSz="1497239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RRSO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provides technical support to 9 TCM agencies and approximately 50 provider agencies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519832" y="4697247"/>
            <a:ext cx="8109526" cy="10851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Agency Background</a:t>
            </a:r>
            <a:endParaRPr lang="en-US" sz="5400" spc="187" dirty="0">
              <a:solidFill>
                <a:srgbClr val="FFFFFF"/>
              </a:solidFill>
              <a:latin typeface="Arial Rounded MT Bold" panose="020F07040305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flipH="1">
            <a:off x="8969885" y="5795196"/>
            <a:ext cx="14791438" cy="148997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marL="342077" marR="1557544" algn="ctr" defTabSz="1497239">
              <a:lnSpc>
                <a:spcPts val="5403"/>
              </a:lnSpc>
              <a:spcBef>
                <a:spcPts val="8"/>
              </a:spcBef>
            </a:pPr>
            <a:endParaRPr lang="en-US" sz="6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8969885" y="4698418"/>
            <a:ext cx="14823423" cy="10696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Data</a:t>
            </a:r>
            <a:endParaRPr lang="en-US" sz="5400" spc="187" dirty="0">
              <a:solidFill>
                <a:srgbClr val="FFFFFF"/>
              </a:solidFill>
              <a:latin typeface="Arial Rounded MT Bold" panose="020F07040305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213138" y="5840419"/>
            <a:ext cx="8607033" cy="98546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 flipH="1">
            <a:off x="24203495" y="4682895"/>
            <a:ext cx="8616668" cy="10954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Outcomes</a:t>
            </a:r>
            <a:endParaRPr lang="en-US" sz="5400" spc="187" dirty="0">
              <a:solidFill>
                <a:srgbClr val="FFFFFF"/>
              </a:solidFill>
              <a:latin typeface="Arial Rounded MT Bold" panose="020F07040305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4372" y="19192545"/>
            <a:ext cx="8100240" cy="81505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 smtClean="0"/>
              <a:t>Promote wellness at RRO  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Respond to staff surveys regarding preferred activities: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   Gratitude challenge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   Walking challenge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   Tuesday Tips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 smtClean="0"/>
              <a:t>  Financial Wellness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   Weight loss challenge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Create virtual games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Road to Resilience trauma committee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Promote and Encourage DMH Cares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Coffee Clatch, Tea time and Lunch Bunch 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Active (private) Wellness Committee Facebook page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Promote/remind about Personal Wellness Leave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Workplace Ergonomics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smtClean="0"/>
              <a:t>Eye Health</a:t>
            </a:r>
            <a:endParaRPr lang="en-US" sz="2400" dirty="0" smtClean="0"/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sz="4000" dirty="0" smtClean="0"/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4000" dirty="0" smtClean="0"/>
          </a:p>
          <a:p>
            <a:pPr>
              <a:spcAft>
                <a:spcPts val="1200"/>
              </a:spcAft>
            </a:pPr>
            <a:endParaRPr lang="en-US" sz="4000" dirty="0" smtClean="0"/>
          </a:p>
          <a:p>
            <a:pPr algn="ctr">
              <a:spcAft>
                <a:spcPts val="1200"/>
              </a:spcAft>
            </a:pP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33" name="TextBox 32"/>
          <p:cNvSpPr txBox="1"/>
          <p:nvPr/>
        </p:nvSpPr>
        <p:spPr>
          <a:xfrm flipH="1">
            <a:off x="519832" y="18122919"/>
            <a:ext cx="8094779" cy="10696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Present</a:t>
            </a:r>
            <a:endParaRPr lang="en-US" sz="5400" spc="187" dirty="0">
              <a:solidFill>
                <a:srgbClr val="FFFFFF"/>
              </a:solidFill>
              <a:latin typeface="Arial Rounded MT Bold" panose="020F07040305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203495" y="15695068"/>
            <a:ext cx="8616674" cy="11648050"/>
            <a:chOff x="23775083" y="20597460"/>
            <a:chExt cx="8556357" cy="11062070"/>
          </a:xfrm>
          <a:solidFill>
            <a:schemeClr val="tx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35" name="TextBox 34"/>
            <p:cNvSpPr txBox="1"/>
            <p:nvPr/>
          </p:nvSpPr>
          <p:spPr>
            <a:xfrm>
              <a:off x="23775083" y="21792909"/>
              <a:ext cx="8556357" cy="986662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274320" rIns="274320" rtlCol="0" anchor="t" anchorCtr="0">
              <a:noAutofit/>
            </a:bodyPr>
            <a:lstStyle/>
            <a:p>
              <a:pPr marR="1557544" defTabSz="1497239">
                <a:spcAft>
                  <a:spcPts val="1200"/>
                </a:spcAft>
              </a:pPr>
              <a:r>
                <a:rPr lang="en-US" sz="32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What’s next with this strategy</a:t>
              </a:r>
              <a:endParaRPr lang="en-US" sz="2800" dirty="0" smtClean="0">
                <a:solidFill>
                  <a:prstClr val="black"/>
                </a:solidFill>
                <a:cs typeface="Arial" panose="020B0604020202020204" pitchFamily="34" charset="0"/>
              </a:endParaRPr>
            </a:p>
            <a:p>
              <a:pPr marL="457200" marR="1557544" indent="-457200" defTabSz="1497239">
                <a:spcAft>
                  <a:spcPts val="1200"/>
                </a:spcAft>
                <a:buFont typeface="Wingdings" panose="05000000000000000000" pitchFamily="2" charset="2"/>
                <a:buChar char="ü"/>
              </a:pPr>
              <a:r>
                <a:rPr lang="en-US" sz="28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Continue to provide staff with information and ideas to remain healthy - mentally, physically and emotionally.</a:t>
              </a:r>
            </a:p>
            <a:p>
              <a:pPr marL="457200" marR="1557544" indent="-457200" defTabSz="1497239">
                <a:spcAft>
                  <a:spcPts val="1200"/>
                </a:spcAft>
                <a:buFont typeface="Wingdings" panose="05000000000000000000" pitchFamily="2" charset="2"/>
                <a:buChar char="ü"/>
              </a:pPr>
              <a:r>
                <a:rPr lang="en-US" sz="28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Assist with resources for coping/stress for the upcoming Distribution Work plan  </a:t>
              </a:r>
            </a:p>
            <a:p>
              <a:pPr marL="457200" marR="1557544" indent="-457200" defTabSz="1497239">
                <a:spcAft>
                  <a:spcPts val="1200"/>
                </a:spcAft>
                <a:buFont typeface="Wingdings" panose="05000000000000000000" pitchFamily="2" charset="2"/>
                <a:buChar char="ü"/>
              </a:pPr>
              <a:r>
                <a:rPr lang="en-US" sz="28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Work/Life balance</a:t>
              </a:r>
            </a:p>
            <a:p>
              <a:pPr marL="457200" marR="1557544" indent="-457200" defTabSz="1497239">
                <a:spcAft>
                  <a:spcPts val="1200"/>
                </a:spcAft>
                <a:buFont typeface="Wingdings" panose="05000000000000000000" pitchFamily="2" charset="2"/>
                <a:buChar char="ü"/>
              </a:pPr>
              <a:r>
                <a:rPr lang="en-US" sz="28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Identify a way to quantitatively measure the effectiveness of our outcomes</a:t>
              </a:r>
            </a:p>
            <a:p>
              <a:pPr marL="457200" marR="1557544" indent="-457200" defTabSz="1497239">
                <a:spcAft>
                  <a:spcPts val="1200"/>
                </a:spcAft>
                <a:buFont typeface="Wingdings" panose="05000000000000000000" pitchFamily="2" charset="2"/>
                <a:buChar char="ü"/>
              </a:pPr>
              <a:r>
                <a:rPr lang="en-US" sz="28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Continue to survey staff to assess the success of our action plan. </a:t>
              </a:r>
            </a:p>
            <a:p>
              <a:pPr marL="457200" marR="1557544" indent="-457200" defTabSz="1497239">
                <a:spcAft>
                  <a:spcPts val="1200"/>
                </a:spcAft>
                <a:buFont typeface="Wingdings" panose="05000000000000000000" pitchFamily="2" charset="2"/>
                <a:buChar char="ü"/>
              </a:pPr>
              <a:r>
                <a:rPr lang="en-US" sz="2800" dirty="0">
                  <a:solidFill>
                    <a:prstClr val="black"/>
                  </a:solidFill>
                  <a:cs typeface="Arial" panose="020B0604020202020204" pitchFamily="34" charset="0"/>
                </a:rPr>
                <a:t>P</a:t>
              </a:r>
              <a:r>
                <a:rPr lang="en-US" sz="28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rovide resources:</a:t>
              </a:r>
            </a:p>
            <a:p>
              <a:pPr marL="914400" marR="1557544" lvl="1" indent="-457200" defTabSz="1497239"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r>
                <a:rPr lang="en-US" sz="28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EAP</a:t>
              </a:r>
            </a:p>
            <a:p>
              <a:pPr marL="914400" marR="1557544" lvl="1" indent="-457200" defTabSz="1497239"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r>
                <a:rPr lang="en-US" sz="28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Stay-at-Work Program</a:t>
              </a:r>
            </a:p>
            <a:p>
              <a:pPr marL="914400" marR="1557544" lvl="1" indent="-457200" defTabSz="1497239"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r>
                <a:rPr lang="en-US" sz="28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 UM Extension center</a:t>
              </a:r>
            </a:p>
            <a:p>
              <a:pPr marL="457200" marR="1557544" indent="-457200" defTabSz="1497239">
                <a:spcAft>
                  <a:spcPts val="1200"/>
                </a:spcAft>
                <a:buFont typeface="Wingdings" panose="05000000000000000000" pitchFamily="2" charset="2"/>
                <a:buChar char="ü"/>
              </a:pPr>
              <a:r>
                <a:rPr lang="en-US" sz="28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Increase  membership/activity on private Wellness Committee Facebook page</a:t>
              </a:r>
            </a:p>
            <a:p>
              <a:pPr marL="457200" marR="1557544" indent="-457200" defTabSz="1497239"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endParaRPr lang="en-US" sz="2800" i="1" dirty="0" smtClean="0">
                <a:solidFill>
                  <a:prstClr val="black"/>
                </a:solidFill>
                <a:cs typeface="Arial" panose="020B0604020202020204" pitchFamily="34" charset="0"/>
              </a:endParaRPr>
            </a:p>
            <a:p>
              <a:pPr marL="457200" marR="1557544" indent="-457200" defTabSz="1497239">
                <a:spcAft>
                  <a:spcPts val="1200"/>
                </a:spcAft>
                <a:buFont typeface="Wingdings" panose="05000000000000000000" pitchFamily="2" charset="2"/>
                <a:buChar char="ü"/>
              </a:pPr>
              <a:endParaRPr lang="en-US" sz="2800" i="1" dirty="0">
                <a:solidFill>
                  <a:prstClr val="black"/>
                </a:solidFill>
                <a:cs typeface="Arial" panose="020B0604020202020204" pitchFamily="34" charset="0"/>
              </a:endParaRPr>
            </a:p>
            <a:p>
              <a:pPr marL="457200" marR="1557544" indent="-457200" defTabSz="1497239">
                <a:spcAft>
                  <a:spcPts val="1200"/>
                </a:spcAft>
                <a:buFont typeface="Wingdings" panose="05000000000000000000" pitchFamily="2" charset="2"/>
                <a:buChar char="ü"/>
              </a:pPr>
              <a:endParaRPr lang="en-US" sz="2800" i="1" dirty="0">
                <a:solidFill>
                  <a:prstClr val="black"/>
                </a:solidFill>
                <a:cs typeface="Arial" panose="020B0604020202020204" pitchFamily="34" charset="0"/>
              </a:endParaRPr>
            </a:p>
            <a:p>
              <a:pPr marR="1557544" defTabSz="1497239">
                <a:spcAft>
                  <a:spcPts val="1200"/>
                </a:spcAft>
              </a:pPr>
              <a:endParaRPr lang="en-US" sz="5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23777129" y="20597460"/>
              <a:ext cx="8554306" cy="11954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sz="5400" spc="187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Future</a:t>
              </a:r>
              <a:endParaRPr lang="en-US" sz="5400" spc="187" dirty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14371" y="10910027"/>
            <a:ext cx="8100240" cy="72128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pPr lvl="0" defTabSz="914400">
              <a:spcAft>
                <a:spcPts val="1200"/>
              </a:spcAft>
              <a:defRPr/>
            </a:pPr>
            <a:r>
              <a:rPr lang="en-US" sz="3200" b="1" dirty="0" smtClean="0">
                <a:solidFill>
                  <a:schemeClr val="dk1"/>
                </a:solidFill>
                <a:cs typeface="Arial" panose="020B0604020202020204" pitchFamily="34" charset="0"/>
              </a:rPr>
              <a:t>Past outcomes and achievements:</a:t>
            </a:r>
          </a:p>
          <a:p>
            <a:pPr lvl="0" defTabSz="914400">
              <a:spcAft>
                <a:spcPts val="1200"/>
              </a:spcAft>
              <a:defRPr/>
            </a:pPr>
            <a:endParaRPr lang="en-US" sz="3200" b="1" dirty="0" smtClean="0">
              <a:solidFill>
                <a:schemeClr val="dk1"/>
              </a:solidFill>
              <a:cs typeface="Arial" panose="020B0604020202020204" pitchFamily="34" charset="0"/>
            </a:endParaRPr>
          </a:p>
          <a:p>
            <a:pPr marL="571500" lvl="0" indent="-571500" defTabSz="9144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dirty="0" smtClean="0">
                <a:solidFill>
                  <a:schemeClr val="dk1"/>
                </a:solidFill>
                <a:cs typeface="Arial" panose="020B0604020202020204" pitchFamily="34" charset="0"/>
              </a:rPr>
              <a:t>Created agency values with matrix</a:t>
            </a:r>
          </a:p>
          <a:p>
            <a:pPr marL="571500" lvl="0" indent="-571500" defTabSz="9144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dirty="0" smtClean="0">
                <a:solidFill>
                  <a:schemeClr val="dk1"/>
                </a:solidFill>
                <a:cs typeface="Arial" panose="020B0604020202020204" pitchFamily="34" charset="0"/>
              </a:rPr>
              <a:t>Enhanced new hire and orientation</a:t>
            </a:r>
          </a:p>
          <a:p>
            <a:pPr marL="571500" lvl="0" indent="-571500" defTabSz="9144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dirty="0" smtClean="0">
                <a:solidFill>
                  <a:schemeClr val="dk1"/>
                </a:solidFill>
                <a:cs typeface="Arial" panose="020B0604020202020204" pitchFamily="34" charset="0"/>
              </a:rPr>
              <a:t>Surveyed employees for input and “pulse”</a:t>
            </a:r>
          </a:p>
          <a:p>
            <a:pPr marL="571500" lvl="0" indent="-571500" defTabSz="9144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dirty="0" smtClean="0">
                <a:solidFill>
                  <a:schemeClr val="dk1"/>
                </a:solidFill>
                <a:cs typeface="Arial" panose="020B0604020202020204" pitchFamily="34" charset="0"/>
              </a:rPr>
              <a:t>Encouraged professional development</a:t>
            </a:r>
          </a:p>
          <a:p>
            <a:pPr marL="571500" lvl="0" indent="-571500" defTabSz="9144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dirty="0" smtClean="0">
                <a:solidFill>
                  <a:schemeClr val="dk1"/>
                </a:solidFill>
                <a:cs typeface="Arial" panose="020B0604020202020204" pitchFamily="34" charset="0"/>
              </a:rPr>
              <a:t>Improved communication by establishing an agency newsletter</a:t>
            </a:r>
          </a:p>
          <a:p>
            <a:pPr marL="571500" lvl="0" indent="-571500" defTabSz="9144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dirty="0" smtClean="0">
                <a:solidFill>
                  <a:schemeClr val="dk1"/>
                </a:solidFill>
                <a:cs typeface="Arial" panose="020B0604020202020204" pitchFamily="34" charset="0"/>
              </a:rPr>
              <a:t>Improved reinforcement by creating a virtual “shout out” board</a:t>
            </a:r>
          </a:p>
          <a:p>
            <a:pPr marL="571500" lvl="0" indent="-571500" defTabSz="9144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dirty="0" smtClean="0">
                <a:solidFill>
                  <a:schemeClr val="dk1"/>
                </a:solidFill>
                <a:cs typeface="Arial" panose="020B0604020202020204" pitchFamily="34" charset="0"/>
              </a:rPr>
              <a:t>Created one-page profiles for all staff</a:t>
            </a:r>
          </a:p>
          <a:p>
            <a:pPr marL="571500" lvl="0" indent="-571500" defTabSz="9144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endParaRPr lang="en-US" sz="2400" dirty="0" smtClean="0">
              <a:solidFill>
                <a:schemeClr val="dk1"/>
              </a:solidFill>
              <a:cs typeface="Arial" panose="020B0604020202020204" pitchFamily="34" charset="0"/>
            </a:endParaRPr>
          </a:p>
          <a:p>
            <a:pPr marL="571500" lvl="0" indent="-571500" defTabSz="9144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endParaRPr lang="en-US" sz="2400" dirty="0" smtClean="0">
              <a:solidFill>
                <a:schemeClr val="dk1"/>
              </a:solidFill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flipH="1">
            <a:off x="492401" y="9957404"/>
            <a:ext cx="8122210" cy="97118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Past</a:t>
            </a:r>
            <a:endParaRPr lang="en-US" sz="5400" spc="187" dirty="0">
              <a:solidFill>
                <a:srgbClr val="FFFFFF"/>
              </a:solidFill>
              <a:latin typeface="Arial Rounded MT Bold" panose="020F07040305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001871" y="21818925"/>
            <a:ext cx="14791437" cy="55241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pPr marL="4114800" lvl="8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b="1" dirty="0" smtClean="0"/>
              <a:t>C - Communication</a:t>
            </a:r>
          </a:p>
          <a:p>
            <a:pPr marL="4114800" lvl="8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b="1" dirty="0" smtClean="0"/>
              <a:t>R - Respect</a:t>
            </a:r>
          </a:p>
          <a:p>
            <a:pPr marL="4114800" lvl="8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b="1" dirty="0" smtClean="0"/>
              <a:t>E - Expertise/Professionalism</a:t>
            </a:r>
          </a:p>
          <a:p>
            <a:pPr marL="4114800" lvl="8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b="1" dirty="0" smtClean="0"/>
              <a:t>W - Work Cooperatively</a:t>
            </a:r>
            <a:endParaRPr lang="en-US" sz="4400" dirty="0">
              <a:latin typeface="Franklin Gothic Book" panose="020B0503020102020204" pitchFamily="34" charset="0"/>
            </a:endParaRPr>
          </a:p>
          <a:p>
            <a:pPr lvl="0" algn="ctr">
              <a:spcAft>
                <a:spcPts val="1200"/>
              </a:spcAft>
              <a:defRPr/>
            </a:pPr>
            <a:r>
              <a:rPr lang="en-US" sz="4400" b="1" i="1" dirty="0">
                <a:solidFill>
                  <a:schemeClr val="dk1"/>
                </a:solidFill>
                <a:cs typeface="Arial" panose="020B0604020202020204" pitchFamily="34" charset="0"/>
              </a:rPr>
              <a:t>Our “WHY”</a:t>
            </a:r>
          </a:p>
          <a:p>
            <a:pPr lvl="0" algn="ctr">
              <a:spcAft>
                <a:spcPts val="1200"/>
              </a:spcAft>
              <a:defRPr/>
            </a:pPr>
            <a:r>
              <a:rPr lang="en-US" sz="4400" b="1" i="1" dirty="0">
                <a:solidFill>
                  <a:schemeClr val="dk1"/>
                </a:solidFill>
                <a:cs typeface="Arial" panose="020B0604020202020204" pitchFamily="34" charset="0"/>
              </a:rPr>
              <a:t>“To have the best work environment to promote and inspire everyone in having a meaningful, fulfilling life”.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4400" dirty="0" smtClean="0">
              <a:latin typeface="Franklin Gothic Book" panose="020B05030201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8982569" y="20722146"/>
            <a:ext cx="14791437" cy="10696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 smtClean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Agency </a:t>
            </a:r>
            <a:r>
              <a:rPr lang="en-US" sz="5400" spc="187" smtClean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Core Values</a:t>
            </a:r>
            <a:endParaRPr lang="en-US" sz="5400" spc="187" dirty="0">
              <a:solidFill>
                <a:srgbClr val="FFFFFF"/>
              </a:solidFill>
              <a:latin typeface="Arial Rounded MT Bold" panose="020F07040305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52481" y="2830266"/>
            <a:ext cx="17275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 Rounded MT Bold" panose="020F0704030504030204" pitchFamily="34" charset="0"/>
              </a:rPr>
              <a:t> 105 Fairgrounds Road</a:t>
            </a:r>
          </a:p>
          <a:p>
            <a:r>
              <a:rPr lang="en-US" sz="4800" dirty="0" smtClean="0">
                <a:latin typeface="Arial Rounded MT Bold" panose="020F0704030504030204" pitchFamily="34" charset="0"/>
              </a:rPr>
              <a:t>  Rolla Mo</a:t>
            </a:r>
            <a:endParaRPr lang="en-US" sz="48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554940" y="-11447"/>
            <a:ext cx="16459200" cy="38876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Jennifer </a:t>
            </a:r>
            <a:r>
              <a:rPr lang="en-US" sz="4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O'Day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Assistant Director </a:t>
            </a:r>
          </a:p>
          <a:p>
            <a:pPr>
              <a:lnSpc>
                <a:spcPct val="107000"/>
              </a:lnSpc>
            </a:pP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Rolla Regional Satellite Office </a:t>
            </a:r>
          </a:p>
          <a:p>
            <a:pPr>
              <a:lnSpc>
                <a:spcPct val="107000"/>
              </a:lnSpc>
            </a:pP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105 Fairgrounds Rd. Rolla, MO 65401</a:t>
            </a:r>
          </a:p>
          <a:p>
            <a:pPr>
              <a:lnSpc>
                <a:spcPct val="107000"/>
              </a:lnSpc>
            </a:pP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573-368-2200 </a:t>
            </a:r>
          </a:p>
          <a:p>
            <a:pPr>
              <a:lnSpc>
                <a:spcPct val="107000"/>
              </a:lnSpc>
            </a:pPr>
            <a:r>
              <a:rPr lang="en-US" sz="4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jennifer.oday@dmh.mo.gov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330006"/>
              </p:ext>
            </p:extLst>
          </p:nvPr>
        </p:nvGraphicFramePr>
        <p:xfrm>
          <a:off x="9220868" y="7009742"/>
          <a:ext cx="14763750" cy="1988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Document" r:id="rId8" imgW="6972142" imgH="9386490" progId="Word.Document.12">
                  <p:embed/>
                </p:oleObj>
              </mc:Choice>
              <mc:Fallback>
                <p:oleObj name="Document" r:id="rId8" imgW="6972142" imgH="938649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20868" y="7009742"/>
                        <a:ext cx="14763750" cy="1988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02905" y="5901780"/>
            <a:ext cx="5842425" cy="6348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81" y="373737"/>
            <a:ext cx="3821160" cy="3821160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 rot="20746570">
            <a:off x="24402690" y="6374347"/>
            <a:ext cx="2583271" cy="18500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“Motivation to get up and move”</a:t>
            </a:r>
          </a:p>
        </p:txBody>
      </p:sp>
      <p:sp>
        <p:nvSpPr>
          <p:cNvPr id="13" name="Rounded Rectangular Callout 12"/>
          <p:cNvSpPr/>
          <p:nvPr/>
        </p:nvSpPr>
        <p:spPr>
          <a:xfrm rot="1354452">
            <a:off x="29722329" y="6657468"/>
            <a:ext cx="2181985" cy="168389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“To work toward logging 3000 steps per day”</a:t>
            </a:r>
          </a:p>
        </p:txBody>
      </p:sp>
      <p:sp>
        <p:nvSpPr>
          <p:cNvPr id="14" name="Oval Callout 13"/>
          <p:cNvSpPr/>
          <p:nvPr/>
        </p:nvSpPr>
        <p:spPr>
          <a:xfrm rot="20290667">
            <a:off x="29427240" y="13480424"/>
            <a:ext cx="2598252" cy="209883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“ Signed up for a membership at the gym”</a:t>
            </a:r>
          </a:p>
        </p:txBody>
      </p:sp>
      <p:sp>
        <p:nvSpPr>
          <p:cNvPr id="15" name="Cloud Callout 14"/>
          <p:cNvSpPr/>
          <p:nvPr/>
        </p:nvSpPr>
        <p:spPr>
          <a:xfrm rot="853019">
            <a:off x="24282157" y="13655489"/>
            <a:ext cx="3248594" cy="188090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Drinking </a:t>
            </a:r>
            <a:r>
              <a:rPr lang="en-US" sz="2400" b="1" dirty="0"/>
              <a:t>water, have lost about </a:t>
            </a:r>
            <a:r>
              <a:rPr lang="en-US" sz="2400" b="1"/>
              <a:t>20 </a:t>
            </a:r>
            <a:r>
              <a:rPr lang="en-US" sz="2400" b="1" smtClean="0"/>
              <a:t>lbs.</a:t>
            </a:r>
            <a:endParaRPr lang="en-US" sz="2400" b="1" dirty="0"/>
          </a:p>
        </p:txBody>
      </p:sp>
      <p:sp>
        <p:nvSpPr>
          <p:cNvPr id="19" name="Cloud Callout 18"/>
          <p:cNvSpPr/>
          <p:nvPr/>
        </p:nvSpPr>
        <p:spPr>
          <a:xfrm>
            <a:off x="27226230" y="11717151"/>
            <a:ext cx="2197713" cy="193760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“I </a:t>
            </a:r>
            <a:r>
              <a:rPr lang="en-US" sz="2400" b="1" dirty="0"/>
              <a:t>am moving </a:t>
            </a:r>
            <a:r>
              <a:rPr lang="en-US" sz="2400" b="1" dirty="0" smtClean="0"/>
              <a:t>more”</a:t>
            </a:r>
            <a:endParaRPr lang="en-US" sz="2400" b="1" dirty="0"/>
          </a:p>
        </p:txBody>
      </p:sp>
      <p:sp>
        <p:nvSpPr>
          <p:cNvPr id="20" name="Rectangular Callout 19"/>
          <p:cNvSpPr/>
          <p:nvPr/>
        </p:nvSpPr>
        <p:spPr>
          <a:xfrm>
            <a:off x="27304731" y="6496801"/>
            <a:ext cx="1699169" cy="131365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“Trying </a:t>
            </a:r>
            <a:r>
              <a:rPr lang="en-US" sz="2400" b="1" dirty="0"/>
              <a:t>to improve my </a:t>
            </a:r>
            <a:r>
              <a:rPr lang="en-US" sz="2400" b="1" dirty="0" smtClean="0"/>
              <a:t>sleep”</a:t>
            </a:r>
            <a:endParaRPr lang="en-US" sz="2400" b="1" dirty="0"/>
          </a:p>
        </p:txBody>
      </p:sp>
      <p:sp>
        <p:nvSpPr>
          <p:cNvPr id="21" name="Rounded Rectangular Callout 20"/>
          <p:cNvSpPr/>
          <p:nvPr/>
        </p:nvSpPr>
        <p:spPr>
          <a:xfrm>
            <a:off x="28503200" y="8879907"/>
            <a:ext cx="2695885" cy="159552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“…helped </a:t>
            </a:r>
            <a:r>
              <a:rPr lang="en-US" sz="2400" b="1" dirty="0"/>
              <a:t>me reach my personal health and wellness </a:t>
            </a:r>
            <a:r>
              <a:rPr lang="en-US" sz="2400" b="1" dirty="0" smtClean="0"/>
              <a:t>goals.”</a:t>
            </a:r>
            <a:endParaRPr lang="en-US" sz="2400" b="1" dirty="0"/>
          </a:p>
        </p:txBody>
      </p:sp>
      <p:sp>
        <p:nvSpPr>
          <p:cNvPr id="22" name="Rectangular Callout 21"/>
          <p:cNvSpPr/>
          <p:nvPr/>
        </p:nvSpPr>
        <p:spPr>
          <a:xfrm rot="1229470">
            <a:off x="29668072" y="11330972"/>
            <a:ext cx="2580457" cy="129294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“…cooking </a:t>
            </a:r>
            <a:r>
              <a:rPr lang="en-US" sz="2400" b="1" dirty="0"/>
              <a:t>healthy meals at least 5 to 6 </a:t>
            </a:r>
            <a:r>
              <a:rPr lang="en-US" sz="2400" b="1" dirty="0" smtClean="0"/>
              <a:t>days…”</a:t>
            </a:r>
            <a:endParaRPr lang="en-US" sz="2400" b="1" dirty="0"/>
          </a:p>
        </p:txBody>
      </p:sp>
      <p:sp>
        <p:nvSpPr>
          <p:cNvPr id="23" name="Rectangular Callout 22"/>
          <p:cNvSpPr/>
          <p:nvPr/>
        </p:nvSpPr>
        <p:spPr>
          <a:xfrm rot="20505467">
            <a:off x="24592685" y="11490294"/>
            <a:ext cx="1797978" cy="137929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“…have </a:t>
            </a:r>
            <a:r>
              <a:rPr lang="en-US" sz="2400" b="1" dirty="0"/>
              <a:t>stopped drinking soda</a:t>
            </a:r>
            <a:r>
              <a:rPr lang="en-US" sz="2400" b="1" dirty="0" smtClean="0"/>
              <a:t>.”</a:t>
            </a:r>
            <a:endParaRPr lang="en-US" sz="2400" b="1" dirty="0"/>
          </a:p>
        </p:txBody>
      </p:sp>
      <p:sp>
        <p:nvSpPr>
          <p:cNvPr id="24" name="Rounded Rectangular Callout 23"/>
          <p:cNvSpPr/>
          <p:nvPr/>
        </p:nvSpPr>
        <p:spPr>
          <a:xfrm>
            <a:off x="24496174" y="8953056"/>
            <a:ext cx="3215798" cy="15423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“My </a:t>
            </a:r>
            <a:r>
              <a:rPr lang="en-US" sz="2400" b="1" dirty="0"/>
              <a:t>sleep has improved and I feel more energized and Happy!!”</a:t>
            </a:r>
          </a:p>
        </p:txBody>
      </p:sp>
      <p:sp>
        <p:nvSpPr>
          <p:cNvPr id="10" name="TextBox 9"/>
          <p:cNvSpPr txBox="1"/>
          <p:nvPr/>
        </p:nvSpPr>
        <p:spPr>
          <a:xfrm rot="20547124">
            <a:off x="24166895" y="5951103"/>
            <a:ext cx="2172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Motivation </a:t>
            </a:r>
            <a:endParaRPr lang="en-US" sz="3200" b="1" dirty="0"/>
          </a:p>
        </p:txBody>
      </p:sp>
      <p:sp>
        <p:nvSpPr>
          <p:cNvPr id="38" name="TextBox 37"/>
          <p:cNvSpPr txBox="1"/>
          <p:nvPr/>
        </p:nvSpPr>
        <p:spPr>
          <a:xfrm rot="1239064">
            <a:off x="30129467" y="10831953"/>
            <a:ext cx="2340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Eating Healthy</a:t>
            </a:r>
            <a:endParaRPr lang="en-US" sz="2800" b="1" dirty="0"/>
          </a:p>
        </p:txBody>
      </p:sp>
      <p:sp>
        <p:nvSpPr>
          <p:cNvPr id="40" name="TextBox 39"/>
          <p:cNvSpPr txBox="1"/>
          <p:nvPr/>
        </p:nvSpPr>
        <p:spPr>
          <a:xfrm rot="1323078">
            <a:off x="29940715" y="6272346"/>
            <a:ext cx="2710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Increase Steps </a:t>
            </a:r>
            <a:endParaRPr lang="en-US" sz="3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7024389" y="5922744"/>
            <a:ext cx="2361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Better Sleep </a:t>
            </a:r>
            <a:endParaRPr lang="en-US" sz="3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28176010" y="8281372"/>
            <a:ext cx="2637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Healthy Goals </a:t>
            </a:r>
            <a:endParaRPr lang="en-US" sz="3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25324262" y="8417523"/>
            <a:ext cx="2361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More Energy</a:t>
            </a:r>
            <a:endParaRPr lang="en-US" sz="3200" b="1" dirty="0"/>
          </a:p>
        </p:txBody>
      </p:sp>
      <p:sp>
        <p:nvSpPr>
          <p:cNvPr id="46" name="TextBox 45"/>
          <p:cNvSpPr txBox="1"/>
          <p:nvPr/>
        </p:nvSpPr>
        <p:spPr>
          <a:xfrm rot="20505624">
            <a:off x="24128228" y="10857506"/>
            <a:ext cx="2760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Drinking Healthy </a:t>
            </a:r>
            <a:endParaRPr lang="en-US" sz="2800" b="1" dirty="0"/>
          </a:p>
        </p:txBody>
      </p:sp>
      <p:sp>
        <p:nvSpPr>
          <p:cNvPr id="49" name="TextBox 48"/>
          <p:cNvSpPr txBox="1"/>
          <p:nvPr/>
        </p:nvSpPr>
        <p:spPr>
          <a:xfrm rot="21338201">
            <a:off x="26985072" y="11194443"/>
            <a:ext cx="2493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Moving More</a:t>
            </a:r>
            <a:endParaRPr lang="en-US" sz="3200" b="1" dirty="0"/>
          </a:p>
        </p:txBody>
      </p:sp>
      <p:sp>
        <p:nvSpPr>
          <p:cNvPr id="50" name="TextBox 49"/>
          <p:cNvSpPr txBox="1"/>
          <p:nvPr/>
        </p:nvSpPr>
        <p:spPr>
          <a:xfrm rot="917693">
            <a:off x="25435998" y="13266990"/>
            <a:ext cx="2237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Weight loss </a:t>
            </a:r>
            <a:endParaRPr lang="en-US" sz="3200" b="1" dirty="0"/>
          </a:p>
        </p:txBody>
      </p:sp>
      <p:sp>
        <p:nvSpPr>
          <p:cNvPr id="51" name="TextBox 50"/>
          <p:cNvSpPr txBox="1"/>
          <p:nvPr/>
        </p:nvSpPr>
        <p:spPr>
          <a:xfrm rot="20213913">
            <a:off x="28932857" y="13060938"/>
            <a:ext cx="2459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Joined a Gym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32759" y="6507519"/>
            <a:ext cx="7788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data do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that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 our Wellness efforts are working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dirty="0"/>
          </a:p>
        </p:txBody>
      </p:sp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65972" y="18352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6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oster Template">
      <a:dk1>
        <a:sysClr val="windowText" lastClr="000000"/>
      </a:dk1>
      <a:lt1>
        <a:srgbClr val="DADFE0"/>
      </a:lt1>
      <a:dk2>
        <a:srgbClr val="CFC7D0"/>
      </a:dk2>
      <a:lt2>
        <a:srgbClr val="D5D4DB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24A8E1BA9F8748B04D61026E015E75" ma:contentTypeVersion="4" ma:contentTypeDescription="Create a new document." ma:contentTypeScope="" ma:versionID="01b5f42df673d579316dbea525621913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23c11eee0d542004c4a7d729835418c6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831899C0-26F6-4EDC-BE63-23BBD6ACD417}"/>
</file>

<file path=customXml/itemProps2.xml><?xml version="1.0" encoding="utf-8"?>
<ds:datastoreItem xmlns:ds="http://schemas.openxmlformats.org/officeDocument/2006/customXml" ds:itemID="{ED8505A6-FB03-4037-867C-32E6E57B52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96D646-FE3A-4434-8C3F-BEB1A84CC619}">
  <ds:schemaRefs>
    <ds:schemaRef ds:uri="http://schemas.microsoft.com/sharepoint/v4"/>
    <ds:schemaRef ds:uri="http://purl.org/dc/terms/"/>
    <ds:schemaRef ds:uri="8b06a407-9452-4f67-bfa8-9851b1d6813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8224</TotalTime>
  <Words>444</Words>
  <Application>Microsoft Office PowerPoint</Application>
  <PresentationFormat>Custom</PresentationFormat>
  <Paragraphs>93</Paragraphs>
  <Slides>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Malgun Gothic</vt:lpstr>
      <vt:lpstr>Arial</vt:lpstr>
      <vt:lpstr>Arial Rounded MT Bold</vt:lpstr>
      <vt:lpstr>Calibri</vt:lpstr>
      <vt:lpstr>Calibri Light</vt:lpstr>
      <vt:lpstr>Franklin Gothic Book</vt:lpstr>
      <vt:lpstr>Times New Roman</vt:lpstr>
      <vt:lpstr>Wingdings</vt:lpstr>
      <vt:lpstr>Office Theme</vt:lpstr>
      <vt:lpstr>Document</vt:lpstr>
      <vt:lpstr>Rolla Regional Satellite Office</vt:lpstr>
    </vt:vector>
  </TitlesOfParts>
  <Company>State of Missouri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Crystal (FSD)</dc:creator>
  <cp:lastModifiedBy>Vuckovich, Heather</cp:lastModifiedBy>
  <cp:revision>164</cp:revision>
  <dcterms:created xsi:type="dcterms:W3CDTF">2019-09-30T15:56:51Z</dcterms:created>
  <dcterms:modified xsi:type="dcterms:W3CDTF">2021-05-18T18:30:01Z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0x0101000324A8E1BA9F8748B04D61026E015E75</vt:lpwstr>
  </property>
</Properties>
</file>