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63" r:id="rId5"/>
  </p:sldIdLst>
  <p:sldSz cx="32918400" cy="27432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00"/>
    <a:srgbClr val="90CB90"/>
    <a:srgbClr val="D1E3F1"/>
    <a:srgbClr val="2E3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65" autoAdjust="0"/>
    <p:restoredTop sz="94660"/>
  </p:normalViewPr>
  <p:slideViewPr>
    <p:cSldViewPr snapToGrid="0">
      <p:cViewPr>
        <p:scale>
          <a:sx n="20" d="100"/>
          <a:sy n="20" d="100"/>
        </p:scale>
        <p:origin x="1782" y="-306"/>
      </p:cViewPr>
      <p:guideLst>
        <p:guide orient="horz" pos="8640"/>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4489452"/>
            <a:ext cx="24688800" cy="9550400"/>
          </a:xfrm>
        </p:spPr>
        <p:txBody>
          <a:bodyPr anchor="b"/>
          <a:lstStyle>
            <a:lvl1pPr algn="ctr">
              <a:defRPr sz="16200"/>
            </a:lvl1pPr>
          </a:lstStyle>
          <a:p>
            <a:r>
              <a:rPr lang="en-US" smtClean="0"/>
              <a:t>Click to edit Master title style</a:t>
            </a:r>
            <a:endParaRPr lang="en-US"/>
          </a:p>
        </p:txBody>
      </p:sp>
      <p:sp>
        <p:nvSpPr>
          <p:cNvPr id="3" name="Subtitle 2"/>
          <p:cNvSpPr>
            <a:spLocks noGrp="1"/>
          </p:cNvSpPr>
          <p:nvPr>
            <p:ph type="subTitle" idx="1"/>
          </p:nvPr>
        </p:nvSpPr>
        <p:spPr>
          <a:xfrm>
            <a:off x="4114800" y="14408152"/>
            <a:ext cx="24688800" cy="6623048"/>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4287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802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460500"/>
            <a:ext cx="7098030" cy="232473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63140" y="1460500"/>
            <a:ext cx="20882610" cy="232473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192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991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6838954"/>
            <a:ext cx="28392120" cy="11410948"/>
          </a:xfrm>
        </p:spPr>
        <p:txBody>
          <a:bodyPr anchor="b"/>
          <a:lstStyle>
            <a:lvl1pPr>
              <a:defRPr sz="16200"/>
            </a:lvl1pPr>
          </a:lstStyle>
          <a:p>
            <a:r>
              <a:rPr lang="en-US" smtClean="0"/>
              <a:t>Click to edit Master title style</a:t>
            </a:r>
            <a:endParaRPr lang="en-US"/>
          </a:p>
        </p:txBody>
      </p:sp>
      <p:sp>
        <p:nvSpPr>
          <p:cNvPr id="3" name="Text Placeholder 2"/>
          <p:cNvSpPr>
            <a:spLocks noGrp="1"/>
          </p:cNvSpPr>
          <p:nvPr>
            <p:ph type="body" idx="1"/>
          </p:nvPr>
        </p:nvSpPr>
        <p:spPr>
          <a:xfrm>
            <a:off x="2245995" y="18357854"/>
            <a:ext cx="28392120" cy="600074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7856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63140" y="7302500"/>
            <a:ext cx="13990320" cy="17405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664940" y="7302500"/>
            <a:ext cx="13990320" cy="17405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710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0502"/>
            <a:ext cx="28392120" cy="53022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267429" y="6724652"/>
            <a:ext cx="13926025" cy="329564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smtClean="0"/>
              <a:t>Edit Master text styles</a:t>
            </a:r>
          </a:p>
        </p:txBody>
      </p:sp>
      <p:sp>
        <p:nvSpPr>
          <p:cNvPr id="4" name="Content Placeholder 3"/>
          <p:cNvSpPr>
            <a:spLocks noGrp="1"/>
          </p:cNvSpPr>
          <p:nvPr>
            <p:ph sz="half" idx="2"/>
          </p:nvPr>
        </p:nvSpPr>
        <p:spPr>
          <a:xfrm>
            <a:off x="2267429" y="10020300"/>
            <a:ext cx="13926025" cy="14738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664940" y="6724652"/>
            <a:ext cx="13994608" cy="329564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smtClean="0"/>
              <a:t>Edit Master text styles</a:t>
            </a:r>
          </a:p>
        </p:txBody>
      </p:sp>
      <p:sp>
        <p:nvSpPr>
          <p:cNvPr id="6" name="Content Placeholder 5"/>
          <p:cNvSpPr>
            <a:spLocks noGrp="1"/>
          </p:cNvSpPr>
          <p:nvPr>
            <p:ph sz="quarter" idx="4"/>
          </p:nvPr>
        </p:nvSpPr>
        <p:spPr>
          <a:xfrm>
            <a:off x="16664940" y="10020300"/>
            <a:ext cx="13994608" cy="147383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628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6" name="Rectangle 5"/>
          <p:cNvSpPr/>
          <p:nvPr userDrawn="1"/>
        </p:nvSpPr>
        <p:spPr>
          <a:xfrm>
            <a:off x="0" y="0"/>
            <a:ext cx="4528457" cy="4049486"/>
          </a:xfrm>
          <a:prstGeom prst="rect">
            <a:avLst/>
          </a:prstGeom>
          <a:solidFill>
            <a:srgbClr val="90C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17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9454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828800"/>
            <a:ext cx="10617040" cy="6400800"/>
          </a:xfrm>
        </p:spPr>
        <p:txBody>
          <a:bodyPr anchor="b"/>
          <a:lstStyle>
            <a:lvl1pPr>
              <a:defRPr sz="8640"/>
            </a:lvl1pPr>
          </a:lstStyle>
          <a:p>
            <a:r>
              <a:rPr lang="en-US" smtClean="0"/>
              <a:t>Click to edit Master title style</a:t>
            </a:r>
            <a:endParaRPr lang="en-US"/>
          </a:p>
        </p:txBody>
      </p:sp>
      <p:sp>
        <p:nvSpPr>
          <p:cNvPr id="3" name="Content Placeholder 2"/>
          <p:cNvSpPr>
            <a:spLocks noGrp="1"/>
          </p:cNvSpPr>
          <p:nvPr>
            <p:ph idx="1"/>
          </p:nvPr>
        </p:nvSpPr>
        <p:spPr>
          <a:xfrm>
            <a:off x="13994608" y="3949702"/>
            <a:ext cx="16664940" cy="194945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67429" y="8229600"/>
            <a:ext cx="10617040" cy="1524635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72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828800"/>
            <a:ext cx="10617040" cy="6400800"/>
          </a:xfrm>
        </p:spPr>
        <p:txBody>
          <a:bodyPr anchor="b"/>
          <a:lstStyle>
            <a:lvl1pPr>
              <a:defRPr sz="8640"/>
            </a:lvl1pPr>
          </a:lstStyle>
          <a:p>
            <a:r>
              <a:rPr lang="en-US" smtClean="0"/>
              <a:t>Click to edit Master title style</a:t>
            </a:r>
            <a:endParaRPr lang="en-US"/>
          </a:p>
        </p:txBody>
      </p:sp>
      <p:sp>
        <p:nvSpPr>
          <p:cNvPr id="3" name="Picture Placeholder 2"/>
          <p:cNvSpPr>
            <a:spLocks noGrp="1"/>
          </p:cNvSpPr>
          <p:nvPr>
            <p:ph type="pic" idx="1"/>
          </p:nvPr>
        </p:nvSpPr>
        <p:spPr>
          <a:xfrm>
            <a:off x="13994608" y="3949702"/>
            <a:ext cx="16664940" cy="194945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2267429" y="8229600"/>
            <a:ext cx="10617040" cy="1524635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569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460502"/>
            <a:ext cx="28392120" cy="53022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63140" y="7302500"/>
            <a:ext cx="28392120" cy="174053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63140" y="25425402"/>
            <a:ext cx="7406640" cy="1460500"/>
          </a:xfrm>
          <a:prstGeom prst="rect">
            <a:avLst/>
          </a:prstGeom>
        </p:spPr>
        <p:txBody>
          <a:bodyPr vert="horz" lIns="91440" tIns="45720" rIns="91440" bIns="45720" rtlCol="0" anchor="ctr"/>
          <a:lstStyle>
            <a:lvl1pPr algn="l">
              <a:defRPr sz="3240">
                <a:solidFill>
                  <a:schemeClr val="tx1">
                    <a:tint val="75000"/>
                  </a:schemeClr>
                </a:solidFill>
              </a:defRPr>
            </a:lvl1pPr>
          </a:lstStyle>
          <a:p>
            <a:fld id="{1D8BD707-D9CF-40AE-B4C6-C98DA3205C09}" type="datetimeFigureOut">
              <a:rPr lang="en-US" smtClean="0"/>
              <a:t>5/18/2021</a:t>
            </a:fld>
            <a:endParaRPr lang="en-US"/>
          </a:p>
        </p:txBody>
      </p:sp>
      <p:sp>
        <p:nvSpPr>
          <p:cNvPr id="5" name="Footer Placeholder 4"/>
          <p:cNvSpPr>
            <a:spLocks noGrp="1"/>
          </p:cNvSpPr>
          <p:nvPr>
            <p:ph type="ftr" sz="quarter" idx="3"/>
          </p:nvPr>
        </p:nvSpPr>
        <p:spPr>
          <a:xfrm>
            <a:off x="10904220" y="25425402"/>
            <a:ext cx="11109960" cy="14605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5425402"/>
            <a:ext cx="7406640" cy="1460500"/>
          </a:xfrm>
          <a:prstGeom prst="rect">
            <a:avLst/>
          </a:prstGeom>
        </p:spPr>
        <p:txBody>
          <a:bodyPr vert="horz" lIns="91440" tIns="45720" rIns="91440" bIns="45720" rtlCol="0" anchor="ctr"/>
          <a:lstStyle>
            <a:lvl1pPr algn="r">
              <a:defRPr sz="324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2837547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570"/>
            <a:ext cx="32918400" cy="4858227"/>
          </a:xfrm>
          <a:prstGeom prst="rect">
            <a:avLst/>
          </a:prstGeom>
          <a:blipFill>
            <a:blip r:embed="rId5"/>
            <a:tile tx="0" ty="0" sx="100000" sy="100000" flip="none" algn="tl"/>
          </a:blipFill>
        </p:spPr>
      </p:pic>
      <p:sp>
        <p:nvSpPr>
          <p:cNvPr id="2" name="Title 1"/>
          <p:cNvSpPr>
            <a:spLocks noGrp="1"/>
          </p:cNvSpPr>
          <p:nvPr>
            <p:ph type="title"/>
          </p:nvPr>
        </p:nvSpPr>
        <p:spPr>
          <a:xfrm>
            <a:off x="519832" y="515103"/>
            <a:ext cx="31608803" cy="2215991"/>
          </a:xfrm>
        </p:spPr>
        <p:txBody>
          <a:bodyPr/>
          <a:lstStyle/>
          <a:p>
            <a:pPr algn="ctr"/>
            <a:r>
              <a:rPr lang="en-US" sz="9600" dirty="0">
                <a:latin typeface="Arial Rounded MT Bold" panose="020F0704030504030204" pitchFamily="34" charset="0"/>
                <a:ea typeface="Malgun Gothic" panose="020B0503020000020004" pitchFamily="34" charset="-127"/>
              </a:rPr>
              <a:t>Rainbow Abilities </a:t>
            </a:r>
            <a:r>
              <a:rPr lang="en-US" sz="9600" dirty="0" smtClean="0">
                <a:latin typeface="Arial Rounded MT Bold" panose="020F0704030504030204" pitchFamily="34" charset="0"/>
                <a:ea typeface="Malgun Gothic" panose="020B0503020000020004" pitchFamily="34" charset="-127"/>
              </a:rPr>
              <a:t>Center: Improved Teaching Method</a:t>
            </a:r>
            <a:endParaRPr lang="en-US" sz="14400" dirty="0">
              <a:latin typeface="Arial Rounded MT Bold" panose="020F0704030504030204" pitchFamily="34" charset="0"/>
              <a:ea typeface="Malgun Gothic" panose="020B0503020000020004" pitchFamily="34" charset="-127"/>
            </a:endParaRPr>
          </a:p>
        </p:txBody>
      </p:sp>
      <p:sp>
        <p:nvSpPr>
          <p:cNvPr id="39" name="TextBox 38"/>
          <p:cNvSpPr txBox="1"/>
          <p:nvPr/>
        </p:nvSpPr>
        <p:spPr>
          <a:xfrm>
            <a:off x="519832" y="6043661"/>
            <a:ext cx="8109526" cy="2634784"/>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algn="ctr"/>
            <a:r>
              <a:rPr lang="en-US" sz="4000" dirty="0">
                <a:latin typeface="Arial" panose="020B0604020202020204" pitchFamily="34" charset="0"/>
                <a:cs typeface="Arial" panose="020B0604020202020204" pitchFamily="34" charset="0"/>
              </a:rPr>
              <a:t>Rainbow provides Day Habilitation/Medical Exception  Day Habilitation services for the Franklin County Area</a:t>
            </a:r>
            <a:endParaRPr lang="en-US" sz="3600" dirty="0" smtClean="0">
              <a:latin typeface="Arial" panose="020B0604020202020204" pitchFamily="34" charset="0"/>
              <a:cs typeface="Arial" panose="020B0604020202020204" pitchFamily="34" charset="0"/>
            </a:endParaRPr>
          </a:p>
        </p:txBody>
      </p:sp>
      <p:sp>
        <p:nvSpPr>
          <p:cNvPr id="16" name="TextBox 15"/>
          <p:cNvSpPr txBox="1"/>
          <p:nvPr/>
        </p:nvSpPr>
        <p:spPr>
          <a:xfrm flipH="1">
            <a:off x="519832" y="4697247"/>
            <a:ext cx="8109526" cy="1085156"/>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Agency Background</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32" name="TextBox 31"/>
          <p:cNvSpPr txBox="1"/>
          <p:nvPr/>
        </p:nvSpPr>
        <p:spPr>
          <a:xfrm flipH="1">
            <a:off x="9030846" y="6034800"/>
            <a:ext cx="14791438" cy="14899797"/>
          </a:xfrm>
          <a:prstGeom prst="rect">
            <a:avLst/>
          </a:prstGeom>
          <a:solidFill>
            <a:schemeClr val="tx2">
              <a:lumMod val="20000"/>
              <a:lumOff val="80000"/>
            </a:schemeClr>
          </a:solidFill>
          <a:ln>
            <a:solidFill>
              <a:schemeClr val="tx1"/>
            </a:solidFill>
          </a:ln>
        </p:spPr>
        <p:txBody>
          <a:bodyPr wrap="square" rtlCol="0" anchor="ctr" anchorCtr="0">
            <a:noAutofit/>
          </a:bodyPr>
          <a:lstStyle/>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endParaRPr lang="en-US" sz="6600" dirty="0" smtClean="0">
              <a:solidFill>
                <a:prstClr val="black"/>
              </a:solidFill>
              <a:latin typeface="Arial" panose="020B0604020202020204" pitchFamily="34" charset="0"/>
              <a:cs typeface="Arial" panose="020B0604020202020204" pitchFamily="34" charset="0"/>
            </a:endParaRPr>
          </a:p>
          <a:p>
            <a:pPr marL="342077" marR="1557544" algn="ctr" defTabSz="1497239">
              <a:lnSpc>
                <a:spcPts val="5403"/>
              </a:lnSpc>
              <a:spcBef>
                <a:spcPts val="8"/>
              </a:spcBef>
            </a:pPr>
            <a:r>
              <a:rPr lang="en-US" sz="6600" dirty="0" smtClean="0">
                <a:solidFill>
                  <a:prstClr val="black"/>
                </a:solidFill>
                <a:latin typeface="Arial" panose="020B0604020202020204" pitchFamily="34" charset="0"/>
                <a:cs typeface="Arial" panose="020B0604020202020204" pitchFamily="34" charset="0"/>
              </a:rPr>
              <a:t>This </a:t>
            </a:r>
            <a:r>
              <a:rPr lang="en-US" sz="6600" dirty="0">
                <a:solidFill>
                  <a:prstClr val="black"/>
                </a:solidFill>
                <a:latin typeface="Arial" panose="020B0604020202020204" pitchFamily="34" charset="0"/>
                <a:cs typeface="Arial" panose="020B0604020202020204" pitchFamily="34" charset="0"/>
              </a:rPr>
              <a:t>bar graph reflects the data of how consistency of our teaching method over one year has helped one of  our individuals reach 100% independence in handwashing! (YAY)</a:t>
            </a:r>
            <a:endParaRPr lang="en-US" sz="6600"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flipH="1">
            <a:off x="8969885" y="4698418"/>
            <a:ext cx="14823423" cy="1069625"/>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Data</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27" name="TextBox 26"/>
          <p:cNvSpPr txBox="1"/>
          <p:nvPr/>
        </p:nvSpPr>
        <p:spPr>
          <a:xfrm>
            <a:off x="24223773" y="6034800"/>
            <a:ext cx="8122226" cy="9226363"/>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algn="ctr">
              <a:spcAft>
                <a:spcPts val="1200"/>
              </a:spcAft>
            </a:pPr>
            <a:r>
              <a:rPr lang="en-US" sz="4000" dirty="0">
                <a:latin typeface="Arial" panose="020B0604020202020204" pitchFamily="34" charset="0"/>
                <a:cs typeface="Arial" panose="020B0604020202020204" pitchFamily="34" charset="0"/>
              </a:rPr>
              <a:t>*Since implementing a more structured way of teaching (prompting levels with our teaching method) following BST we have found more objective data is being collected. </a:t>
            </a:r>
          </a:p>
          <a:p>
            <a:pPr algn="ctr">
              <a:spcAft>
                <a:spcPts val="1200"/>
              </a:spcAft>
            </a:pPr>
            <a:r>
              <a:rPr lang="en-US" sz="4000" dirty="0">
                <a:latin typeface="Arial" panose="020B0604020202020204" pitchFamily="34" charset="0"/>
                <a:cs typeface="Arial" panose="020B0604020202020204" pitchFamily="34" charset="0"/>
              </a:rPr>
              <a:t>*Individuals have learned how to learn, and our DSPs are more successful with teaching our curriculum. </a:t>
            </a:r>
            <a:endParaRPr lang="en-US" sz="4000" dirty="0">
              <a:latin typeface="Arial" panose="020B0604020202020204" pitchFamily="34" charset="0"/>
              <a:cs typeface="Arial" panose="020B0604020202020204" pitchFamily="34" charset="0"/>
            </a:endParaRPr>
          </a:p>
        </p:txBody>
      </p:sp>
      <p:sp>
        <p:nvSpPr>
          <p:cNvPr id="28" name="TextBox 27"/>
          <p:cNvSpPr txBox="1"/>
          <p:nvPr/>
        </p:nvSpPr>
        <p:spPr>
          <a:xfrm flipH="1">
            <a:off x="24223772" y="4682895"/>
            <a:ext cx="8122227" cy="1095462"/>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Outcomes</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30" name="TextBox 29"/>
          <p:cNvSpPr txBox="1"/>
          <p:nvPr/>
        </p:nvSpPr>
        <p:spPr>
          <a:xfrm>
            <a:off x="519832" y="19535847"/>
            <a:ext cx="8109526" cy="7385000"/>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algn="ctr">
              <a:spcAft>
                <a:spcPts val="1200"/>
              </a:spcAft>
            </a:pPr>
            <a:r>
              <a:rPr lang="en-US" sz="4000" dirty="0">
                <a:latin typeface="Arial" panose="020B0604020202020204" pitchFamily="34" charset="0"/>
                <a:cs typeface="Arial" panose="020B0604020202020204" pitchFamily="34" charset="0"/>
              </a:rPr>
              <a:t>Presently, each skill we target has a modified Teaching Method attached to the task analysis. Explaining how do we teach others? Filled with step-by-step reinforcement, how to use BST and group conversations. This has relieved uncertainties for our DSP’s. This also has provided consistency for the individuals we serve to be as independent and successful as possible. </a:t>
            </a:r>
          </a:p>
          <a:p>
            <a:pPr algn="ctr">
              <a:spcAft>
                <a:spcPts val="1200"/>
              </a:spcAft>
            </a:pPr>
            <a:endParaRPr lang="en-US" sz="4000" dirty="0" smtClean="0">
              <a:latin typeface="Arial" panose="020B0604020202020204" pitchFamily="34" charset="0"/>
              <a:cs typeface="Arial" panose="020B0604020202020204" pitchFamily="34" charset="0"/>
            </a:endParaRPr>
          </a:p>
        </p:txBody>
      </p:sp>
      <p:sp>
        <p:nvSpPr>
          <p:cNvPr id="33" name="TextBox 32"/>
          <p:cNvSpPr txBox="1"/>
          <p:nvPr/>
        </p:nvSpPr>
        <p:spPr>
          <a:xfrm flipH="1">
            <a:off x="519832" y="18204963"/>
            <a:ext cx="8109526" cy="1069626"/>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Present</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44" name="TextBox 43"/>
          <p:cNvSpPr txBox="1"/>
          <p:nvPr/>
        </p:nvSpPr>
        <p:spPr>
          <a:xfrm>
            <a:off x="519832" y="10336790"/>
            <a:ext cx="8109526" cy="7606916"/>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lvl="0">
              <a:spcAft>
                <a:spcPts val="1200"/>
              </a:spcAft>
              <a:defRPr/>
            </a:pPr>
            <a:r>
              <a:rPr lang="en-US" sz="4000" dirty="0">
                <a:solidFill>
                  <a:schemeClr val="dk1"/>
                </a:solidFill>
                <a:latin typeface="Arial" panose="020B0604020202020204" pitchFamily="34" charset="0"/>
                <a:cs typeface="Arial" panose="020B0604020202020204" pitchFamily="34" charset="0"/>
              </a:rPr>
              <a:t>Prior to developing our teaching method, we had identified full assistance with teaching new or revolving skills was very high. We came together as a team and developed our teaching method, using BST, and defined prompting levels. In 2020, RAC made the decision to go online with </a:t>
            </a:r>
            <a:r>
              <a:rPr lang="en-US" sz="4000" dirty="0" err="1" smtClean="0">
                <a:solidFill>
                  <a:schemeClr val="dk1"/>
                </a:solidFill>
                <a:latin typeface="Arial" panose="020B0604020202020204" pitchFamily="34" charset="0"/>
                <a:cs typeface="Arial" panose="020B0604020202020204" pitchFamily="34" charset="0"/>
              </a:rPr>
              <a:t>Therap</a:t>
            </a:r>
            <a:r>
              <a:rPr lang="en-US" sz="4000" dirty="0" smtClean="0">
                <a:solidFill>
                  <a:schemeClr val="dk1"/>
                </a:solidFill>
                <a:latin typeface="Arial" panose="020B0604020202020204" pitchFamily="34" charset="0"/>
                <a:cs typeface="Arial" panose="020B0604020202020204" pitchFamily="34" charset="0"/>
              </a:rPr>
              <a:t>, which helped us evolve </a:t>
            </a:r>
            <a:r>
              <a:rPr lang="en-US" sz="4000" dirty="0">
                <a:solidFill>
                  <a:schemeClr val="dk1"/>
                </a:solidFill>
                <a:latin typeface="Arial" panose="020B0604020202020204" pitchFamily="34" charset="0"/>
                <a:cs typeface="Arial" panose="020B0604020202020204" pitchFamily="34" charset="0"/>
              </a:rPr>
              <a:t>our teaching </a:t>
            </a:r>
            <a:r>
              <a:rPr lang="en-US" sz="4000" dirty="0" smtClean="0">
                <a:solidFill>
                  <a:schemeClr val="dk1"/>
                </a:solidFill>
                <a:latin typeface="Arial" panose="020B0604020202020204" pitchFamily="34" charset="0"/>
                <a:cs typeface="Arial" panose="020B0604020202020204" pitchFamily="34" charset="0"/>
              </a:rPr>
              <a:t>method.  </a:t>
            </a:r>
            <a:endParaRPr lang="en-US" sz="4000" dirty="0">
              <a:solidFill>
                <a:schemeClr val="dk1"/>
              </a:solidFill>
              <a:latin typeface="Arial" panose="020B0604020202020204" pitchFamily="34" charset="0"/>
              <a:cs typeface="Arial" panose="020B0604020202020204" pitchFamily="34" charset="0"/>
            </a:endParaRPr>
          </a:p>
        </p:txBody>
      </p:sp>
      <p:sp>
        <p:nvSpPr>
          <p:cNvPr id="45" name="TextBox 44"/>
          <p:cNvSpPr txBox="1"/>
          <p:nvPr/>
        </p:nvSpPr>
        <p:spPr>
          <a:xfrm flipH="1">
            <a:off x="519832" y="8972804"/>
            <a:ext cx="8109526" cy="1069627"/>
          </a:xfrm>
          <a:prstGeom prst="rect">
            <a:avLst/>
          </a:prstGeom>
          <a:solidFill>
            <a:schemeClr val="bg2">
              <a:lumMod val="50000"/>
            </a:schemeClr>
          </a:solidFill>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Past</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47" name="TextBox 46"/>
          <p:cNvSpPr txBox="1"/>
          <p:nvPr/>
        </p:nvSpPr>
        <p:spPr>
          <a:xfrm>
            <a:off x="9001871" y="22195740"/>
            <a:ext cx="14791437" cy="4725106"/>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marL="457200" indent="-457200">
              <a:spcAft>
                <a:spcPts val="1200"/>
              </a:spcAft>
              <a:buFont typeface="Arial" panose="020B0604020202020204" pitchFamily="34" charset="0"/>
              <a:buChar char="•"/>
            </a:pPr>
            <a:endParaRPr lang="en-US" sz="5400" dirty="0" smtClean="0">
              <a:latin typeface="Franklin Gothic Book" panose="020B0503020102020204" pitchFamily="34" charset="0"/>
            </a:endParaRPr>
          </a:p>
          <a:p>
            <a:pPr marL="457200" indent="-457200">
              <a:spcAft>
                <a:spcPts val="1200"/>
              </a:spcAft>
              <a:buFont typeface="Arial" panose="020B0604020202020204" pitchFamily="34" charset="0"/>
              <a:buChar char="•"/>
            </a:pPr>
            <a:r>
              <a:rPr lang="en-US" sz="5400" dirty="0" smtClean="0">
                <a:latin typeface="Franklin Gothic Book" panose="020B0503020102020204" pitchFamily="34" charset="0"/>
              </a:rPr>
              <a:t>Respect</a:t>
            </a:r>
            <a:endParaRPr lang="en-US" sz="5400" dirty="0">
              <a:latin typeface="Franklin Gothic Book" panose="020B0503020102020204" pitchFamily="34" charset="0"/>
            </a:endParaRPr>
          </a:p>
          <a:p>
            <a:pPr marL="457200" indent="-457200">
              <a:spcAft>
                <a:spcPts val="1200"/>
              </a:spcAft>
              <a:buFont typeface="Arial" panose="020B0604020202020204" pitchFamily="34" charset="0"/>
              <a:buChar char="•"/>
            </a:pPr>
            <a:r>
              <a:rPr lang="en-US" sz="5400" dirty="0">
                <a:latin typeface="Franklin Gothic Book" panose="020B0503020102020204" pitchFamily="34" charset="0"/>
              </a:rPr>
              <a:t>Advocate</a:t>
            </a:r>
          </a:p>
          <a:p>
            <a:pPr marL="457200" indent="-457200">
              <a:spcAft>
                <a:spcPts val="1200"/>
              </a:spcAft>
              <a:buFont typeface="Arial" panose="020B0604020202020204" pitchFamily="34" charset="0"/>
              <a:buChar char="•"/>
            </a:pPr>
            <a:r>
              <a:rPr lang="en-US" sz="5400" dirty="0">
                <a:latin typeface="Franklin Gothic Book" panose="020B0503020102020204" pitchFamily="34" charset="0"/>
              </a:rPr>
              <a:t>Communicate</a:t>
            </a:r>
            <a:endParaRPr lang="en-US" sz="5400" dirty="0">
              <a:latin typeface="Franklin Gothic Book" panose="020B0503020102020204" pitchFamily="34" charset="0"/>
            </a:endParaRPr>
          </a:p>
        </p:txBody>
      </p:sp>
      <p:sp>
        <p:nvSpPr>
          <p:cNvPr id="48" name="TextBox 47"/>
          <p:cNvSpPr txBox="1"/>
          <p:nvPr/>
        </p:nvSpPr>
        <p:spPr>
          <a:xfrm flipH="1">
            <a:off x="9001871" y="21098961"/>
            <a:ext cx="14791437" cy="1069626"/>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Agency </a:t>
            </a:r>
            <a:r>
              <a:rPr lang="en-US" sz="5400" spc="187"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Core Values</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3" name="TextBox 2"/>
          <p:cNvSpPr txBox="1"/>
          <p:nvPr/>
        </p:nvSpPr>
        <p:spPr>
          <a:xfrm>
            <a:off x="7686336" y="2210207"/>
            <a:ext cx="17275794" cy="2308324"/>
          </a:xfrm>
          <a:prstGeom prst="rect">
            <a:avLst/>
          </a:prstGeom>
          <a:noFill/>
        </p:spPr>
        <p:txBody>
          <a:bodyPr wrap="square" rtlCol="0">
            <a:spAutoFit/>
          </a:bodyPr>
          <a:lstStyle/>
          <a:p>
            <a:pPr algn="ctr"/>
            <a:r>
              <a:rPr lang="en-US" sz="4800" dirty="0">
                <a:latin typeface="Arial Rounded MT Bold" panose="020F0704030504030204" pitchFamily="34" charset="0"/>
              </a:rPr>
              <a:t>Contact information:</a:t>
            </a:r>
          </a:p>
          <a:p>
            <a:pPr algn="ctr"/>
            <a:r>
              <a:rPr lang="en-US" sz="4800" dirty="0">
                <a:latin typeface="Arial Rounded MT Bold" panose="020F0704030504030204" pitchFamily="34" charset="0"/>
              </a:rPr>
              <a:t>		Assistant Director, Amber Novara       		amber@rainbowabilitiescenter.org</a:t>
            </a:r>
            <a:endParaRPr lang="en-US" sz="4800" dirty="0">
              <a:latin typeface="Arial Rounded MT Bold" panose="020F0704030504030204" pitchFamily="34" charset="0"/>
            </a:endParaRPr>
          </a:p>
        </p:txBody>
      </p:sp>
      <p:pic>
        <p:nvPicPr>
          <p:cNvPr id="20" name="Picture 19">
            <a:extLst>
              <a:ext uri="{FF2B5EF4-FFF2-40B4-BE49-F238E27FC236}">
                <a16:creationId xmlns:a16="http://schemas.microsoft.com/office/drawing/2014/main" id="{FF5261BA-8833-4993-B46D-30118E82C32E}"/>
              </a:ext>
            </a:extLst>
          </p:cNvPr>
          <p:cNvPicPr>
            <a:picLocks noChangeAspect="1"/>
          </p:cNvPicPr>
          <p:nvPr/>
        </p:nvPicPr>
        <p:blipFill>
          <a:blip r:embed="rId6"/>
          <a:stretch>
            <a:fillRect/>
          </a:stretch>
        </p:blipFill>
        <p:spPr>
          <a:xfrm>
            <a:off x="9857174" y="6698240"/>
            <a:ext cx="13204051" cy="7277100"/>
          </a:xfrm>
          <a:prstGeom prst="rect">
            <a:avLst/>
          </a:prstGeom>
        </p:spPr>
      </p:pic>
      <p:pic>
        <p:nvPicPr>
          <p:cNvPr id="21" name="Picture 20">
            <a:extLst>
              <a:ext uri="{FF2B5EF4-FFF2-40B4-BE49-F238E27FC236}">
                <a16:creationId xmlns:a16="http://schemas.microsoft.com/office/drawing/2014/main" id="{DBCB48DC-04AC-404C-B6AC-98A7143BB890}"/>
              </a:ext>
            </a:extLst>
          </p:cNvPr>
          <p:cNvPicPr>
            <a:picLocks noChangeAspect="1"/>
          </p:cNvPicPr>
          <p:nvPr/>
        </p:nvPicPr>
        <p:blipFill>
          <a:blip r:embed="rId7"/>
          <a:stretch>
            <a:fillRect/>
          </a:stretch>
        </p:blipFill>
        <p:spPr>
          <a:xfrm>
            <a:off x="15961798" y="22733583"/>
            <a:ext cx="6217165" cy="3363384"/>
          </a:xfrm>
          <a:prstGeom prst="rect">
            <a:avLst/>
          </a:prstGeom>
        </p:spPr>
      </p:pic>
      <p:pic>
        <p:nvPicPr>
          <p:cNvPr id="22" name="Recorded Sound">
            <a:hlinkClick r:id="" action="ppaction://media"/>
            <a:extLst>
              <a:ext uri="{FF2B5EF4-FFF2-40B4-BE49-F238E27FC236}">
                <a16:creationId xmlns:a16="http://schemas.microsoft.com/office/drawing/2014/main" id="{C4927BD6-A19D-4282-AEA5-DFB2745A374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150627" y="13175047"/>
            <a:ext cx="1930401" cy="1930401"/>
          </a:xfrm>
          <a:prstGeom prst="rect">
            <a:avLst/>
          </a:prstGeom>
        </p:spPr>
      </p:pic>
      <p:sp>
        <p:nvSpPr>
          <p:cNvPr id="24" name="TextBox 23"/>
          <p:cNvSpPr txBox="1"/>
          <p:nvPr/>
        </p:nvSpPr>
        <p:spPr>
          <a:xfrm flipH="1">
            <a:off x="24247090" y="15517606"/>
            <a:ext cx="8122227" cy="1095462"/>
          </a:xfrm>
          <a:prstGeom prst="rect">
            <a:avLst/>
          </a:prstGeom>
          <a:solidFill>
            <a:schemeClr val="bg2">
              <a:lumMod val="50000"/>
            </a:schemeClr>
          </a:solidFill>
          <a:ln>
            <a:solidFill>
              <a:schemeClr val="tx1"/>
            </a:solidFill>
          </a:ln>
        </p:spPr>
        <p:txBody>
          <a:bodyPr wrap="square" rtlCol="0" anchor="ctr" anchorCtr="1">
            <a:noAutofit/>
          </a:bodyPr>
          <a:lstStyle/>
          <a:p>
            <a:pPr algn="ctr"/>
            <a:r>
              <a:rPr lang="en-US" sz="5400" spc="187" dirty="0" smtClean="0">
                <a:solidFill>
                  <a:srgbClr val="FFFFFF"/>
                </a:solidFill>
                <a:latin typeface="Arial Rounded MT Bold" panose="020F0704030504030204" pitchFamily="34" charset="0"/>
                <a:ea typeface="Malgun Gothic" panose="020B0503020000020004" pitchFamily="34" charset="-127"/>
                <a:cs typeface="Arial" panose="020B0604020202020204" pitchFamily="34" charset="0"/>
              </a:rPr>
              <a:t>Future</a:t>
            </a:r>
            <a:endParaRPr lang="en-US" sz="5400" spc="187" dirty="0">
              <a:solidFill>
                <a:srgbClr val="FFFFFF"/>
              </a:solidFill>
              <a:latin typeface="Arial Rounded MT Bold" panose="020F0704030504030204" pitchFamily="34" charset="0"/>
              <a:ea typeface="Malgun Gothic" panose="020B0503020000020004" pitchFamily="34" charset="-127"/>
              <a:cs typeface="Arial" panose="020B0604020202020204" pitchFamily="34" charset="0"/>
            </a:endParaRPr>
          </a:p>
        </p:txBody>
      </p:sp>
      <p:sp>
        <p:nvSpPr>
          <p:cNvPr id="25" name="TextBox 24"/>
          <p:cNvSpPr txBox="1"/>
          <p:nvPr/>
        </p:nvSpPr>
        <p:spPr>
          <a:xfrm>
            <a:off x="24247091" y="16805223"/>
            <a:ext cx="8122226" cy="10115623"/>
          </a:xfrm>
          <a:prstGeom prst="rect">
            <a:avLst/>
          </a:prstGeom>
          <a:solidFill>
            <a:schemeClr val="tx2">
              <a:lumMod val="20000"/>
              <a:lumOff val="80000"/>
            </a:schemeClr>
          </a:solidFill>
          <a:ln>
            <a:solidFill>
              <a:schemeClr val="tx1"/>
            </a:solidFill>
          </a:ln>
        </p:spPr>
        <p:txBody>
          <a:bodyPr wrap="square" lIns="274320" rIns="274320" rtlCol="0" anchor="t" anchorCtr="0">
            <a:noAutofit/>
          </a:bodyPr>
          <a:lstStyle/>
          <a:p>
            <a:pPr algn="ctr">
              <a:spcAft>
                <a:spcPts val="1200"/>
              </a:spcAft>
            </a:pPr>
            <a:endParaRPr lang="en-US" sz="4400" dirty="0" smtClean="0">
              <a:latin typeface="Arial" panose="020B0604020202020204" pitchFamily="34" charset="0"/>
              <a:cs typeface="Arial" panose="020B0604020202020204" pitchFamily="34" charset="0"/>
            </a:endParaRPr>
          </a:p>
          <a:p>
            <a:pPr algn="ctr">
              <a:spcAft>
                <a:spcPts val="1200"/>
              </a:spcAft>
            </a:pPr>
            <a:r>
              <a:rPr lang="en-US" sz="4400" dirty="0" smtClean="0">
                <a:latin typeface="Arial" panose="020B0604020202020204" pitchFamily="34" charset="0"/>
                <a:cs typeface="Arial" panose="020B0604020202020204" pitchFamily="34" charset="0"/>
              </a:rPr>
              <a:t>Provide continuing education to our employees on how to best teach our individuals in being independently and having a meaningful day</a:t>
            </a:r>
          </a:p>
          <a:p>
            <a:pPr algn="ctr">
              <a:spcAft>
                <a:spcPts val="1200"/>
              </a:spcAft>
            </a:pPr>
            <a:endParaRPr lang="en-US" sz="4400" dirty="0" smtClean="0">
              <a:latin typeface="Arial" panose="020B0604020202020204" pitchFamily="34" charset="0"/>
              <a:cs typeface="Arial" panose="020B0604020202020204" pitchFamily="34" charset="0"/>
            </a:endParaRPr>
          </a:p>
          <a:p>
            <a:pPr algn="ctr">
              <a:spcAft>
                <a:spcPts val="1200"/>
              </a:spcAft>
            </a:pPr>
            <a:r>
              <a:rPr lang="en-US" sz="4400" dirty="0" smtClean="0">
                <a:latin typeface="Arial" panose="020B0604020202020204" pitchFamily="34" charset="0"/>
                <a:cs typeface="Arial" panose="020B0604020202020204" pitchFamily="34" charset="0"/>
              </a:rPr>
              <a:t>Continuing to make a positive association with learning</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27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Office Theme">
  <a:themeElements>
    <a:clrScheme name="Poster Template">
      <a:dk1>
        <a:sysClr val="windowText" lastClr="000000"/>
      </a:dk1>
      <a:lt1>
        <a:srgbClr val="DADFE0"/>
      </a:lt1>
      <a:dk2>
        <a:srgbClr val="CFC7D0"/>
      </a:dk2>
      <a:lt2>
        <a:srgbClr val="D5D4DB"/>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ED8505A6-FB03-4037-867C-32E6E57B5239}">
  <ds:schemaRefs>
    <ds:schemaRef ds:uri="http://schemas.microsoft.com/sharepoint/v3/contenttype/forms"/>
  </ds:schemaRefs>
</ds:datastoreItem>
</file>

<file path=customXml/itemProps2.xml><?xml version="1.0" encoding="utf-8"?>
<ds:datastoreItem xmlns:ds="http://schemas.openxmlformats.org/officeDocument/2006/customXml" ds:itemID="{C0DC9335-FA59-4084-9D5E-2F68DECF4992}"/>
</file>

<file path=customXml/itemProps3.xml><?xml version="1.0" encoding="utf-8"?>
<ds:datastoreItem xmlns:ds="http://schemas.openxmlformats.org/officeDocument/2006/customXml" ds:itemID="{4A96D646-FE3A-4434-8C3F-BEB1A84CC619}">
  <ds:schemaRefs>
    <ds:schemaRef ds:uri="http://purl.org/dc/elements/1.1/"/>
    <ds:schemaRef ds:uri="http://schemas.microsoft.com/office/2006/metadata/properties"/>
    <ds:schemaRef ds:uri="http://schemas.microsoft.com/sharepoint/v4"/>
    <ds:schemaRef ds:uri="http://purl.org/dc/terms/"/>
    <ds:schemaRef ds:uri="8b06a407-9452-4f67-bfa8-9851b1d6813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6425</TotalTime>
  <Words>282</Words>
  <Application>Microsoft Office PowerPoint</Application>
  <PresentationFormat>Custom</PresentationFormat>
  <Paragraphs>37</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vt:lpstr>
      <vt:lpstr>Arial</vt:lpstr>
      <vt:lpstr>Arial Rounded MT Bold</vt:lpstr>
      <vt:lpstr>Calibri</vt:lpstr>
      <vt:lpstr>Calibri Light</vt:lpstr>
      <vt:lpstr>Franklin Gothic Book</vt:lpstr>
      <vt:lpstr>Office Theme</vt:lpstr>
      <vt:lpstr>Rainbow Abilities Center: Improved Teaching Method</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Crystal (FSD)</dc:creator>
  <cp:lastModifiedBy>Vuckovich, Heather</cp:lastModifiedBy>
  <cp:revision>97</cp:revision>
  <dcterms:created xsi:type="dcterms:W3CDTF">2019-09-30T15:56:51Z</dcterms:created>
  <dcterms:modified xsi:type="dcterms:W3CDTF">2021-05-18T18:53:50Z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0x0101000324A8E1BA9F8748B04D61026E015E75</vt:lpwstr>
  </property>
</Properties>
</file>