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63" r:id="rId5"/>
  </p:sldIdLst>
  <p:sldSz cx="32918400" cy="27432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200"/>
    <a:srgbClr val="90CB90"/>
    <a:srgbClr val="D1E3F1"/>
    <a:srgbClr val="2E3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65" autoAdjust="0"/>
    <p:restoredTop sz="94660"/>
  </p:normalViewPr>
  <p:slideViewPr>
    <p:cSldViewPr snapToGrid="0">
      <p:cViewPr varScale="1">
        <p:scale>
          <a:sx n="17" d="100"/>
          <a:sy n="17" d="100"/>
        </p:scale>
        <p:origin x="2106" y="126"/>
      </p:cViewPr>
      <p:guideLst>
        <p:guide orient="horz" pos="8640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89452"/>
            <a:ext cx="24688800" cy="955040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4408152"/>
            <a:ext cx="24688800" cy="6623048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460500"/>
            <a:ext cx="709803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460500"/>
            <a:ext cx="20882610" cy="2324735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6838954"/>
            <a:ext cx="28392120" cy="11410948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8357854"/>
            <a:ext cx="28392120" cy="6000748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7302500"/>
            <a:ext cx="13990320" cy="17405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7302500"/>
            <a:ext cx="13990320" cy="17405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0502"/>
            <a:ext cx="2839212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6724652"/>
            <a:ext cx="13926025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10020300"/>
            <a:ext cx="13926025" cy="14738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6724652"/>
            <a:ext cx="13994608" cy="3295648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10020300"/>
            <a:ext cx="13994608" cy="147383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528457" cy="4049486"/>
          </a:xfrm>
          <a:prstGeom prst="rect">
            <a:avLst/>
          </a:prstGeom>
          <a:solidFill>
            <a:srgbClr val="90C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7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4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828800"/>
            <a:ext cx="10617040" cy="640080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94608" y="3949702"/>
            <a:ext cx="16664940" cy="194945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8229600"/>
            <a:ext cx="10617040" cy="15246352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460502"/>
            <a:ext cx="2839212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7302500"/>
            <a:ext cx="2839212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5425402"/>
            <a:ext cx="1110996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5425402"/>
            <a:ext cx="740664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72"/>
            <a:ext cx="32918400" cy="48582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832" y="515103"/>
            <a:ext cx="31608803" cy="221599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>
                <a:latin typeface="Arial"/>
                <a:cs typeface="Arial"/>
              </a:rPr>
              <a:t>Tiered Supports in a Regional Office Setting</a:t>
            </a:r>
            <a:endParaRPr lang="en-US" sz="8800" i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832" y="6043661"/>
            <a:ext cx="8109526" cy="26347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Kansas City Regional Office officially opened August 9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, 1971. KCRO was the last of the nine clinics to open and initially opened with the name of Kansas city Regional Diagnostic Clinic. The first admission was August 9</a:t>
            </a:r>
            <a:r>
              <a:rPr lang="en-US" sz="2800" baseline="30000" dirty="0">
                <a:latin typeface="Arial"/>
                <a:cs typeface="Arial"/>
              </a:rPr>
              <a:t>th</a:t>
            </a:r>
            <a:r>
              <a:rPr lang="en-US" sz="2800" dirty="0">
                <a:latin typeface="Arial"/>
                <a:cs typeface="Arial"/>
              </a:rPr>
              <a:t>, 1971.</a:t>
            </a:r>
          </a:p>
          <a:p>
            <a:pPr algn="ctr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19832" y="4697247"/>
            <a:ext cx="8109526" cy="10851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Background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9030846" y="6034800"/>
            <a:ext cx="14791438" cy="14899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marL="342077" marR="1557544" algn="ctr" defTabSz="1497239">
              <a:lnSpc>
                <a:spcPts val="5403"/>
              </a:lnSpc>
              <a:spcBef>
                <a:spcPts val="8"/>
              </a:spcBef>
            </a:pPr>
            <a:endParaRPr lang="en-US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8969885" y="4698418"/>
            <a:ext cx="14823423" cy="1069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Data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23773" y="6034800"/>
            <a:ext cx="8122226" cy="93321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fontAlgn="ctr"/>
            <a:r>
              <a:rPr lang="en-US" sz="3600" b="1" dirty="0" smtClean="0"/>
              <a:t>Leadership:</a:t>
            </a:r>
            <a:endParaRPr lang="en-US" sz="3600" dirty="0"/>
          </a:p>
          <a:p>
            <a:pPr fontAlgn="ctr"/>
            <a:r>
              <a:rPr lang="en-US" sz="3600" dirty="0"/>
              <a:t>Modeling &amp; participating in the workshops to change the culture </a:t>
            </a:r>
          </a:p>
          <a:p>
            <a:pPr fontAlgn="ctr"/>
            <a:r>
              <a:rPr lang="en-US" sz="3600" b="1" dirty="0"/>
              <a:t>Breaking down the </a:t>
            </a:r>
            <a:r>
              <a:rPr lang="en-US" sz="3600" b="1" dirty="0" smtClean="0"/>
              <a:t>silo’s:</a:t>
            </a:r>
            <a:endParaRPr lang="en-US" sz="3600" dirty="0"/>
          </a:p>
          <a:p>
            <a:pPr fontAlgn="ctr"/>
            <a:r>
              <a:rPr lang="en-US" sz="3600" dirty="0"/>
              <a:t>Cross-training between teams, bringing similar team responsibilities together in one place</a:t>
            </a:r>
          </a:p>
          <a:p>
            <a:pPr fontAlgn="ctr"/>
            <a:r>
              <a:rPr lang="en-US" sz="3600" b="1" dirty="0"/>
              <a:t>Buy – </a:t>
            </a:r>
            <a:r>
              <a:rPr lang="en-US" sz="3600" b="1" dirty="0" smtClean="0"/>
              <a:t>In:</a:t>
            </a:r>
            <a:endParaRPr lang="en-US" sz="3600" dirty="0"/>
          </a:p>
          <a:p>
            <a:pPr fontAlgn="ctr"/>
            <a:r>
              <a:rPr lang="en-US" sz="3600" dirty="0"/>
              <a:t>“Why we do what we do” at team meetings, </a:t>
            </a:r>
          </a:p>
          <a:p>
            <a:pPr fontAlgn="ctr"/>
            <a:r>
              <a:rPr lang="en-US" sz="3600" dirty="0"/>
              <a:t>Teams share updates at all staff, WIRC-IT cards</a:t>
            </a:r>
          </a:p>
          <a:p>
            <a:pPr fontAlgn="ctr"/>
            <a:r>
              <a:rPr lang="en-US" sz="3600" b="1" dirty="0"/>
              <a:t>Goal </a:t>
            </a:r>
            <a:r>
              <a:rPr lang="en-US" sz="3600" b="1" dirty="0" smtClean="0"/>
              <a:t>2021: Accountability:</a:t>
            </a:r>
            <a:endParaRPr lang="en-US" sz="3600" dirty="0"/>
          </a:p>
          <a:p>
            <a:pPr fontAlgn="ctr"/>
            <a:r>
              <a:rPr lang="en-US" sz="3600" dirty="0"/>
              <a:t>Build up the skills and actions of our staff to meet the Regional Office Expectations</a:t>
            </a:r>
          </a:p>
          <a:p>
            <a:pPr>
              <a:spcAft>
                <a:spcPts val="1200"/>
              </a:spcAft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24223772" y="4682895"/>
            <a:ext cx="8122227" cy="10954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Outcomes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9832" y="19535847"/>
            <a:ext cx="8109526" cy="738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indent="786454" algn="just">
              <a:lnSpc>
                <a:spcPct val="120000"/>
              </a:lnSpc>
            </a:pPr>
            <a:r>
              <a:rPr lang="en-US" sz="3600" dirty="0">
                <a:latin typeface="Arial"/>
                <a:cs typeface="Arial"/>
              </a:rPr>
              <a:t>KCRO implemented a staff recognition system: WIRC-IT cards for the agency staff and leadership to recognize and reinforce the values which represents us as an organization. </a:t>
            </a:r>
            <a:endParaRPr lang="en-US" sz="3600" dirty="0" smtClean="0">
              <a:latin typeface="Arial"/>
              <a:cs typeface="Arial"/>
            </a:endParaRPr>
          </a:p>
          <a:p>
            <a:pPr indent="786454" algn="just">
              <a:lnSpc>
                <a:spcPct val="120000"/>
              </a:lnSpc>
            </a:pPr>
            <a:r>
              <a:rPr lang="en-US" sz="3600" dirty="0">
                <a:latin typeface="Arial"/>
                <a:cs typeface="Arial"/>
              </a:rPr>
              <a:t>By focusing on staff who demonstrate those values, we hoped to move toward an environment of support, communication, and inclusion. </a:t>
            </a:r>
          </a:p>
          <a:p>
            <a:pPr indent="786454" algn="just">
              <a:lnSpc>
                <a:spcPct val="120000"/>
              </a:lnSpc>
            </a:pPr>
            <a:endParaRPr lang="en-US" sz="36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519832" y="18204963"/>
            <a:ext cx="8109526" cy="10696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Present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56110" y="17539790"/>
            <a:ext cx="8089889" cy="93810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algn="ctr"/>
            <a:r>
              <a:rPr lang="en-US" sz="4800" dirty="0"/>
              <a:t>The Kansas City Regional Office has been a Tiered Support agency since 2015, and are excited to continue building a better environment for the staff who inevitably impact the community, and it’s success.  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24256109" y="15695066"/>
            <a:ext cx="8089890" cy="15166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Future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9832" y="10336790"/>
            <a:ext cx="8109526" cy="7606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lvl="0" defTabSz="914400">
              <a:spcAft>
                <a:spcPts val="1200"/>
              </a:spcAft>
              <a:defRPr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to becoming a Tiered Support agency, process and systems were defined by KCRO administration with little to no input from staff. </a:t>
            </a:r>
          </a:p>
          <a:p>
            <a:pPr lvl="0" algn="ctr" defTabSz="914400">
              <a:spcAft>
                <a:spcPts val="1200"/>
              </a:spcAft>
              <a:defRPr/>
            </a:pPr>
            <a:endParaRPr lang="en-US" sz="4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519832" y="8972804"/>
            <a:ext cx="8109526" cy="10696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Past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01871" y="22195740"/>
            <a:ext cx="14791437" cy="4725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274320" rIns="274320" rtlCol="0" anchor="t" anchorCtr="0">
            <a:noAutofit/>
          </a:bodyPr>
          <a:lstStyle/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Well-Being </a:t>
            </a:r>
          </a:p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Integrity</a:t>
            </a:r>
          </a:p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Respect</a:t>
            </a:r>
          </a:p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Communication</a:t>
            </a:r>
          </a:p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Inclusion</a:t>
            </a:r>
          </a:p>
          <a:p>
            <a:pPr indent="786454" algn="r">
              <a:lnSpc>
                <a:spcPct val="120000"/>
              </a:lnSpc>
            </a:pPr>
            <a:r>
              <a:rPr lang="en-US" sz="4000" b="1" i="1" dirty="0" smtClean="0">
                <a:latin typeface="Arial"/>
                <a:cs typeface="Arial"/>
              </a:rPr>
              <a:t>Teamwork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9001871" y="21098961"/>
            <a:ext cx="14791437" cy="10696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5400" spc="187" dirty="0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Agency </a:t>
            </a:r>
            <a:r>
              <a:rPr lang="en-US" sz="5400" spc="187" smtClean="0">
                <a:solidFill>
                  <a:srgbClr val="FFFFFF"/>
                </a:solidFill>
                <a:latin typeface="Arial Rounded MT Bold" panose="020F070403050403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Core Values</a:t>
            </a:r>
            <a:endParaRPr lang="en-US" sz="5400" spc="187" dirty="0">
              <a:solidFill>
                <a:srgbClr val="FFFFFF"/>
              </a:solidFill>
              <a:latin typeface="Arial Rounded MT Bold" panose="020F070403050403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5026" y="6474031"/>
            <a:ext cx="12413605" cy="139415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277862" y="22404385"/>
            <a:ext cx="9465053" cy="4201045"/>
            <a:chOff x="11639404" y="12198476"/>
            <a:chExt cx="9359898" cy="562070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39404" y="12198476"/>
              <a:ext cx="9359898" cy="562070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1281655">
              <a:off x="12992820" y="14844866"/>
              <a:ext cx="6725666" cy="185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Thank you for helping set up for our All Staff Meeting! We appreciate your teamwork and integrity!</a:t>
              </a:r>
              <a:endParaRPr lang="en-US" sz="2800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9"/>
          <a:stretch/>
        </p:blipFill>
        <p:spPr>
          <a:xfrm>
            <a:off x="29508774" y="24202040"/>
            <a:ext cx="2439262" cy="2403390"/>
          </a:xfrm>
          <a:prstGeom prst="rect">
            <a:avLst/>
          </a:prstGeom>
        </p:spPr>
      </p:pic>
      <p:pic>
        <p:nvPicPr>
          <p:cNvPr id="25" name="KCRO-TS Pos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2754" y="25488900"/>
            <a:ext cx="1847538" cy="18475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2075" y="2415618"/>
            <a:ext cx="12997539" cy="79142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4600" b="1" dirty="0" smtClean="0">
                <a:latin typeface="Arial"/>
                <a:cs typeface="Arial"/>
              </a:rPr>
              <a:t>Tim Wholf</a:t>
            </a:r>
            <a:endParaRPr lang="en-US" sz="4600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2074" y="3379158"/>
            <a:ext cx="12997544" cy="553998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3100" dirty="0" smtClean="0">
                <a:latin typeface="Arial"/>
                <a:cs typeface="Arial"/>
              </a:rPr>
              <a:t>Director – Kansas City Regional Office </a:t>
            </a:r>
            <a:endParaRPr lang="en-US" sz="3100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91829" y="2377960"/>
            <a:ext cx="12997539" cy="791426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4600" b="1" dirty="0" smtClean="0">
                <a:latin typeface="Arial"/>
                <a:cs typeface="Arial"/>
              </a:rPr>
              <a:t>Lesa Tracy</a:t>
            </a:r>
            <a:endParaRPr lang="en-US" sz="46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91829" y="3341500"/>
            <a:ext cx="12997544" cy="553998"/>
          </a:xfrm>
          <a:prstGeom prst="rect">
            <a:avLst/>
          </a:prstGeom>
          <a:noFill/>
        </p:spPr>
        <p:txBody>
          <a:bodyPr wrap="square" lIns="78373" tIns="39187" rIns="78373" bIns="39187" rtlCol="0">
            <a:spAutoFit/>
          </a:bodyPr>
          <a:lstStyle/>
          <a:p>
            <a:pPr algn="ctr"/>
            <a:r>
              <a:rPr lang="en-US" sz="3100" dirty="0" smtClean="0">
                <a:latin typeface="Arial"/>
                <a:cs typeface="Arial"/>
              </a:rPr>
              <a:t>Assistant Director – Kansa City Regional Office</a:t>
            </a:r>
            <a:endParaRPr lang="en-US" sz="3100" dirty="0">
              <a:latin typeface="Arial"/>
              <a:cs typeface="Arial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62754" y="303"/>
            <a:ext cx="3668585" cy="2201150"/>
            <a:chOff x="1795622" y="2672712"/>
            <a:chExt cx="4280016" cy="2568008"/>
          </a:xfrm>
          <a:solidFill>
            <a:srgbClr val="5E0009"/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5222169" y="2672712"/>
              <a:ext cx="853469" cy="25680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506720" y="2672712"/>
              <a:ext cx="853469" cy="25680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1795622" y="2672712"/>
              <a:ext cx="853469" cy="2568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255" y="17294"/>
            <a:ext cx="5087145" cy="10455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231" y="1439100"/>
            <a:ext cx="3382349" cy="2525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4614" y="23987963"/>
            <a:ext cx="43219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909798">
              <a:defRPr sz="3200"/>
            </a:pPr>
            <a:r>
              <a:rPr lang="en-US" b="1" dirty="0"/>
              <a:t>Contact Information: </a:t>
            </a:r>
          </a:p>
          <a:p>
            <a:pPr algn="ctr" defTabSz="2909798">
              <a:defRPr sz="3200"/>
            </a:pPr>
            <a:r>
              <a:rPr lang="en-US" dirty="0"/>
              <a:t>Tim Wholf, Director</a:t>
            </a:r>
          </a:p>
          <a:p>
            <a:pPr algn="ctr" defTabSz="2909798">
              <a:defRPr sz="3200"/>
            </a:pPr>
            <a:r>
              <a:rPr lang="en-US" dirty="0"/>
              <a:t> 821 Admiral Blvd</a:t>
            </a:r>
          </a:p>
          <a:p>
            <a:pPr algn="ctr" defTabSz="2909798">
              <a:defRPr sz="3200"/>
            </a:pPr>
            <a:r>
              <a:rPr lang="en-US" dirty="0"/>
              <a:t>KCMO, </a:t>
            </a:r>
            <a:r>
              <a:rPr lang="en-US" dirty="0" smtClean="0"/>
              <a:t>64106</a:t>
            </a:r>
            <a:endParaRPr lang="en-US" dirty="0"/>
          </a:p>
          <a:p>
            <a:pPr algn="ctr" defTabSz="2909798">
              <a:defRPr sz="3200" u="sng"/>
            </a:pPr>
            <a:r>
              <a:rPr lang="en-US" dirty="0"/>
              <a:t>Tim.wholf@dmh.mo.gov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oster Template">
      <a:dk1>
        <a:sysClr val="windowText" lastClr="000000"/>
      </a:dk1>
      <a:lt1>
        <a:srgbClr val="DADFE0"/>
      </a:lt1>
      <a:dk2>
        <a:srgbClr val="CFC7D0"/>
      </a:dk2>
      <a:lt2>
        <a:srgbClr val="D5D4DB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24A8E1BA9F8748B04D61026E015E75" ma:contentTypeVersion="4" ma:contentTypeDescription="Create a new document." ma:contentTypeScope="" ma:versionID="01b5f42df673d579316dbea52562191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1A5B4-7BAB-49C0-9470-3269CA35CBC7}"/>
</file>

<file path=customXml/itemProps2.xml><?xml version="1.0" encoding="utf-8"?>
<ds:datastoreItem xmlns:ds="http://schemas.openxmlformats.org/officeDocument/2006/customXml" ds:itemID="{4A96D646-FE3A-4434-8C3F-BEB1A84CC61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8b06a407-9452-4f67-bfa8-9851b1d68133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8505A6-FB03-4037-867C-32E6E57B52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6433</TotalTime>
  <Words>304</Words>
  <Application>Microsoft Office PowerPoint</Application>
  <PresentationFormat>Custom</PresentationFormat>
  <Paragraphs>38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Malgun Gothic</vt:lpstr>
      <vt:lpstr>Arial</vt:lpstr>
      <vt:lpstr>Arial Rounded MT Bold</vt:lpstr>
      <vt:lpstr>Calibri</vt:lpstr>
      <vt:lpstr>Calibri Light</vt:lpstr>
      <vt:lpstr>Office Theme</vt:lpstr>
      <vt:lpstr>Tiered Supports in a Regional Office Setting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Crystal (FSD)</dc:creator>
  <cp:lastModifiedBy>Vuckovich, Heather</cp:lastModifiedBy>
  <cp:revision>98</cp:revision>
  <dcterms:created xsi:type="dcterms:W3CDTF">2019-09-30T15:56:51Z</dcterms:created>
  <dcterms:modified xsi:type="dcterms:W3CDTF">2021-06-07T12:50:13Z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0x0101000324A8E1BA9F8748B04D61026E015E75</vt:lpwstr>
  </property>
</Properties>
</file>