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6"/>
  </p:notesMasterIdLst>
  <p:sldIdLst>
    <p:sldId id="259" r:id="rId5"/>
  </p:sldIdLst>
  <p:sldSz cx="43891200" cy="32918400"/>
  <p:notesSz cx="9296400" cy="7010400"/>
  <p:defaultTextStyle>
    <a:defPPr>
      <a:defRPr lang="en-US"/>
    </a:defPPr>
    <a:lvl1pPr marL="0" algn="l" defTabSz="3686677" rtl="0" eaLnBrk="1" latinLnBrk="0" hangingPunct="1">
      <a:defRPr sz="7300" kern="1200">
        <a:solidFill>
          <a:schemeClr val="tx1"/>
        </a:solidFill>
        <a:latin typeface="+mn-lt"/>
        <a:ea typeface="+mn-ea"/>
        <a:cs typeface="+mn-cs"/>
      </a:defRPr>
    </a:lvl1pPr>
    <a:lvl2pPr marL="1843338" algn="l" defTabSz="3686677" rtl="0" eaLnBrk="1" latinLnBrk="0" hangingPunct="1">
      <a:defRPr sz="7300" kern="1200">
        <a:solidFill>
          <a:schemeClr val="tx1"/>
        </a:solidFill>
        <a:latin typeface="+mn-lt"/>
        <a:ea typeface="+mn-ea"/>
        <a:cs typeface="+mn-cs"/>
      </a:defRPr>
    </a:lvl2pPr>
    <a:lvl3pPr marL="3686677" algn="l" defTabSz="3686677" rtl="0" eaLnBrk="1" latinLnBrk="0" hangingPunct="1">
      <a:defRPr sz="7300" kern="1200">
        <a:solidFill>
          <a:schemeClr val="tx1"/>
        </a:solidFill>
        <a:latin typeface="+mn-lt"/>
        <a:ea typeface="+mn-ea"/>
        <a:cs typeface="+mn-cs"/>
      </a:defRPr>
    </a:lvl3pPr>
    <a:lvl4pPr marL="5530014" algn="l" defTabSz="3686677" rtl="0" eaLnBrk="1" latinLnBrk="0" hangingPunct="1">
      <a:defRPr sz="7300" kern="1200">
        <a:solidFill>
          <a:schemeClr val="tx1"/>
        </a:solidFill>
        <a:latin typeface="+mn-lt"/>
        <a:ea typeface="+mn-ea"/>
        <a:cs typeface="+mn-cs"/>
      </a:defRPr>
    </a:lvl4pPr>
    <a:lvl5pPr marL="7373353" algn="l" defTabSz="3686677" rtl="0" eaLnBrk="1" latinLnBrk="0" hangingPunct="1">
      <a:defRPr sz="7300" kern="1200">
        <a:solidFill>
          <a:schemeClr val="tx1"/>
        </a:solidFill>
        <a:latin typeface="+mn-lt"/>
        <a:ea typeface="+mn-ea"/>
        <a:cs typeface="+mn-cs"/>
      </a:defRPr>
    </a:lvl5pPr>
    <a:lvl6pPr marL="9216691" algn="l" defTabSz="3686677" rtl="0" eaLnBrk="1" latinLnBrk="0" hangingPunct="1">
      <a:defRPr sz="7300" kern="1200">
        <a:solidFill>
          <a:schemeClr val="tx1"/>
        </a:solidFill>
        <a:latin typeface="+mn-lt"/>
        <a:ea typeface="+mn-ea"/>
        <a:cs typeface="+mn-cs"/>
      </a:defRPr>
    </a:lvl6pPr>
    <a:lvl7pPr marL="11060030" algn="l" defTabSz="3686677" rtl="0" eaLnBrk="1" latinLnBrk="0" hangingPunct="1">
      <a:defRPr sz="7300" kern="1200">
        <a:solidFill>
          <a:schemeClr val="tx1"/>
        </a:solidFill>
        <a:latin typeface="+mn-lt"/>
        <a:ea typeface="+mn-ea"/>
        <a:cs typeface="+mn-cs"/>
      </a:defRPr>
    </a:lvl7pPr>
    <a:lvl8pPr marL="12903368" algn="l" defTabSz="3686677" rtl="0" eaLnBrk="1" latinLnBrk="0" hangingPunct="1">
      <a:defRPr sz="7300" kern="1200">
        <a:solidFill>
          <a:schemeClr val="tx1"/>
        </a:solidFill>
        <a:latin typeface="+mn-lt"/>
        <a:ea typeface="+mn-ea"/>
        <a:cs typeface="+mn-cs"/>
      </a:defRPr>
    </a:lvl8pPr>
    <a:lvl9pPr marL="14746705" algn="l" defTabSz="3686677" rtl="0" eaLnBrk="1" latinLnBrk="0" hangingPunct="1">
      <a:defRPr sz="7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0000"/>
    <a:srgbClr val="C0CED6"/>
    <a:srgbClr val="425563"/>
    <a:srgbClr val="7A81FF"/>
    <a:srgbClr val="FF40FF"/>
    <a:srgbClr val="FAF14B"/>
    <a:srgbClr val="5E0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12" autoAdjust="0"/>
    <p:restoredTop sz="86429"/>
  </p:normalViewPr>
  <p:slideViewPr>
    <p:cSldViewPr snapToGrid="0" snapToObjects="1">
      <p:cViewPr varScale="1">
        <p:scale>
          <a:sx n="15" d="100"/>
          <a:sy n="15" d="100"/>
        </p:scale>
        <p:origin x="1536" y="132"/>
      </p:cViewPr>
      <p:guideLst>
        <p:guide orient="horz" pos="10368"/>
        <p:guide pos="13824"/>
      </p:guideLst>
    </p:cSldViewPr>
  </p:slideViewPr>
  <p:outlineViewPr>
    <p:cViewPr>
      <p:scale>
        <a:sx n="33" d="100"/>
        <a:sy n="33" d="100"/>
      </p:scale>
      <p:origin x="0" y="0"/>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028440" cy="351737"/>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5265810" y="2"/>
            <a:ext cx="4028440" cy="351737"/>
          </a:xfrm>
          <a:prstGeom prst="rect">
            <a:avLst/>
          </a:prstGeom>
        </p:spPr>
        <p:txBody>
          <a:bodyPr vert="horz" lIns="92830" tIns="46415" rIns="92830" bIns="46415" rtlCol="0"/>
          <a:lstStyle>
            <a:lvl1pPr algn="r">
              <a:defRPr sz="1200"/>
            </a:lvl1pPr>
          </a:lstStyle>
          <a:p>
            <a:fld id="{BFEBF3DD-24B8-9D40-ABEB-B4A0E772B6FC}" type="datetimeFigureOut">
              <a:rPr lang="en-US" smtClean="0"/>
              <a:t>3/30/2020</a:t>
            </a:fld>
            <a:endParaRPr lang="en-US" dirty="0"/>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929641" y="3373754"/>
            <a:ext cx="7437120" cy="2760346"/>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4"/>
            <a:ext cx="4028440" cy="351736"/>
          </a:xfrm>
          <a:prstGeom prst="rect">
            <a:avLst/>
          </a:prstGeom>
        </p:spPr>
        <p:txBody>
          <a:bodyPr vert="horz" lIns="92830" tIns="46415" rIns="92830" bIns="46415" rtlCol="0" anchor="b"/>
          <a:lstStyle>
            <a:lvl1pPr algn="r">
              <a:defRPr sz="1200"/>
            </a:lvl1pPr>
          </a:lstStyle>
          <a:p>
            <a:fld id="{3EA5C634-AB7C-E047-B961-FC16FF4C0ED5}" type="slidenum">
              <a:rPr lang="en-US" smtClean="0"/>
              <a:t>‹#›</a:t>
            </a:fld>
            <a:endParaRPr lang="en-US" dirty="0"/>
          </a:p>
        </p:txBody>
      </p:sp>
    </p:spTree>
    <p:extLst>
      <p:ext uri="{BB962C8B-B14F-4D97-AF65-F5344CB8AC3E}">
        <p14:creationId xmlns:p14="http://schemas.microsoft.com/office/powerpoint/2010/main" val="1827934505"/>
      </p:ext>
    </p:extLst>
  </p:cSld>
  <p:clrMap bg1="lt1" tx1="dk1" bg2="lt2" tx2="dk2" accent1="accent1" accent2="accent2" accent3="accent3" accent4="accent4" accent5="accent5" accent6="accent6" hlink="hlink" folHlink="folHlink"/>
  <p:notesStyle>
    <a:lvl1pPr marL="0" algn="l" defTabSz="3686677" rtl="0" eaLnBrk="1" latinLnBrk="0" hangingPunct="1">
      <a:defRPr sz="4800" kern="1200">
        <a:solidFill>
          <a:schemeClr val="tx1"/>
        </a:solidFill>
        <a:latin typeface="+mn-lt"/>
        <a:ea typeface="+mn-ea"/>
        <a:cs typeface="+mn-cs"/>
      </a:defRPr>
    </a:lvl1pPr>
    <a:lvl2pPr marL="1843338" algn="l" defTabSz="3686677" rtl="0" eaLnBrk="1" latinLnBrk="0" hangingPunct="1">
      <a:defRPr sz="4800" kern="1200">
        <a:solidFill>
          <a:schemeClr val="tx1"/>
        </a:solidFill>
        <a:latin typeface="+mn-lt"/>
        <a:ea typeface="+mn-ea"/>
        <a:cs typeface="+mn-cs"/>
      </a:defRPr>
    </a:lvl2pPr>
    <a:lvl3pPr marL="3686677" algn="l" defTabSz="3686677" rtl="0" eaLnBrk="1" latinLnBrk="0" hangingPunct="1">
      <a:defRPr sz="4800" kern="1200">
        <a:solidFill>
          <a:schemeClr val="tx1"/>
        </a:solidFill>
        <a:latin typeface="+mn-lt"/>
        <a:ea typeface="+mn-ea"/>
        <a:cs typeface="+mn-cs"/>
      </a:defRPr>
    </a:lvl3pPr>
    <a:lvl4pPr marL="5530014" algn="l" defTabSz="3686677" rtl="0" eaLnBrk="1" latinLnBrk="0" hangingPunct="1">
      <a:defRPr sz="4800" kern="1200">
        <a:solidFill>
          <a:schemeClr val="tx1"/>
        </a:solidFill>
        <a:latin typeface="+mn-lt"/>
        <a:ea typeface="+mn-ea"/>
        <a:cs typeface="+mn-cs"/>
      </a:defRPr>
    </a:lvl4pPr>
    <a:lvl5pPr marL="7373353" algn="l" defTabSz="3686677" rtl="0" eaLnBrk="1" latinLnBrk="0" hangingPunct="1">
      <a:defRPr sz="4800" kern="1200">
        <a:solidFill>
          <a:schemeClr val="tx1"/>
        </a:solidFill>
        <a:latin typeface="+mn-lt"/>
        <a:ea typeface="+mn-ea"/>
        <a:cs typeface="+mn-cs"/>
      </a:defRPr>
    </a:lvl5pPr>
    <a:lvl6pPr marL="9216691" algn="l" defTabSz="3686677" rtl="0" eaLnBrk="1" latinLnBrk="0" hangingPunct="1">
      <a:defRPr sz="4800" kern="1200">
        <a:solidFill>
          <a:schemeClr val="tx1"/>
        </a:solidFill>
        <a:latin typeface="+mn-lt"/>
        <a:ea typeface="+mn-ea"/>
        <a:cs typeface="+mn-cs"/>
      </a:defRPr>
    </a:lvl6pPr>
    <a:lvl7pPr marL="11060030" algn="l" defTabSz="3686677" rtl="0" eaLnBrk="1" latinLnBrk="0" hangingPunct="1">
      <a:defRPr sz="4800" kern="1200">
        <a:solidFill>
          <a:schemeClr val="tx1"/>
        </a:solidFill>
        <a:latin typeface="+mn-lt"/>
        <a:ea typeface="+mn-ea"/>
        <a:cs typeface="+mn-cs"/>
      </a:defRPr>
    </a:lvl7pPr>
    <a:lvl8pPr marL="12903368" algn="l" defTabSz="3686677" rtl="0" eaLnBrk="1" latinLnBrk="0" hangingPunct="1">
      <a:defRPr sz="4800" kern="1200">
        <a:solidFill>
          <a:schemeClr val="tx1"/>
        </a:solidFill>
        <a:latin typeface="+mn-lt"/>
        <a:ea typeface="+mn-ea"/>
        <a:cs typeface="+mn-cs"/>
      </a:defRPr>
    </a:lvl8pPr>
    <a:lvl9pPr marL="14746705" algn="l" defTabSz="3686677"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55703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8159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391866" rtl="0" eaLnBrk="1" latinLnBrk="0" hangingPunct="1">
        <a:spcBef>
          <a:spcPct val="0"/>
        </a:spcBef>
        <a:buNone/>
        <a:defRPr sz="3800" kern="1200">
          <a:solidFill>
            <a:schemeClr val="tx1"/>
          </a:solidFill>
          <a:latin typeface="+mj-lt"/>
          <a:ea typeface="+mj-ea"/>
          <a:cs typeface="+mj-cs"/>
        </a:defRPr>
      </a:lvl1pPr>
    </p:titleStyle>
    <p:bodyStyle>
      <a:lvl1pPr marL="293900" indent="-293900" algn="l" defTabSz="391866" rtl="0" eaLnBrk="1" latinLnBrk="0" hangingPunct="1">
        <a:spcBef>
          <a:spcPct val="20000"/>
        </a:spcBef>
        <a:buFont typeface="Arial"/>
        <a:buChar char="•"/>
        <a:defRPr sz="2700" kern="1200">
          <a:solidFill>
            <a:schemeClr val="tx1"/>
          </a:solidFill>
          <a:latin typeface="+mn-lt"/>
          <a:ea typeface="+mn-ea"/>
          <a:cs typeface="+mn-cs"/>
        </a:defRPr>
      </a:lvl1pPr>
      <a:lvl2pPr marL="636782" indent="-244916" algn="l" defTabSz="391866" rtl="0" eaLnBrk="1" latinLnBrk="0" hangingPunct="1">
        <a:spcBef>
          <a:spcPct val="20000"/>
        </a:spcBef>
        <a:buFont typeface="Arial"/>
        <a:buChar char="–"/>
        <a:defRPr sz="2400" kern="1200">
          <a:solidFill>
            <a:schemeClr val="tx1"/>
          </a:solidFill>
          <a:latin typeface="+mn-lt"/>
          <a:ea typeface="+mn-ea"/>
          <a:cs typeface="+mn-cs"/>
        </a:defRPr>
      </a:lvl2pPr>
      <a:lvl3pPr marL="979665" indent="-195933" algn="l" defTabSz="391866" rtl="0" eaLnBrk="1" latinLnBrk="0" hangingPunct="1">
        <a:spcBef>
          <a:spcPct val="20000"/>
        </a:spcBef>
        <a:buFont typeface="Arial"/>
        <a:buChar char="•"/>
        <a:defRPr sz="2100" kern="1200">
          <a:solidFill>
            <a:schemeClr val="tx1"/>
          </a:solidFill>
          <a:latin typeface="+mn-lt"/>
          <a:ea typeface="+mn-ea"/>
          <a:cs typeface="+mn-cs"/>
        </a:defRPr>
      </a:lvl3pPr>
      <a:lvl4pPr marL="1371531" indent="-195933" algn="l" defTabSz="391866" rtl="0" eaLnBrk="1" latinLnBrk="0" hangingPunct="1">
        <a:spcBef>
          <a:spcPct val="20000"/>
        </a:spcBef>
        <a:buFont typeface="Arial"/>
        <a:buChar char="–"/>
        <a:defRPr sz="1700" kern="1200">
          <a:solidFill>
            <a:schemeClr val="tx1"/>
          </a:solidFill>
          <a:latin typeface="+mn-lt"/>
          <a:ea typeface="+mn-ea"/>
          <a:cs typeface="+mn-cs"/>
        </a:defRPr>
      </a:lvl4pPr>
      <a:lvl5pPr marL="1763398" indent="-195933" algn="l" defTabSz="391866" rtl="0" eaLnBrk="1" latinLnBrk="0" hangingPunct="1">
        <a:spcBef>
          <a:spcPct val="20000"/>
        </a:spcBef>
        <a:buFont typeface="Arial"/>
        <a:buChar char="»"/>
        <a:defRPr sz="1700" kern="1200">
          <a:solidFill>
            <a:schemeClr val="tx1"/>
          </a:solidFill>
          <a:latin typeface="+mn-lt"/>
          <a:ea typeface="+mn-ea"/>
          <a:cs typeface="+mn-cs"/>
        </a:defRPr>
      </a:lvl5pPr>
      <a:lvl6pPr marL="2155264" indent="-195933" algn="l" defTabSz="391866" rtl="0" eaLnBrk="1" latinLnBrk="0" hangingPunct="1">
        <a:spcBef>
          <a:spcPct val="20000"/>
        </a:spcBef>
        <a:buFont typeface="Arial"/>
        <a:buChar char="•"/>
        <a:defRPr sz="1700" kern="1200">
          <a:solidFill>
            <a:schemeClr val="tx1"/>
          </a:solidFill>
          <a:latin typeface="+mn-lt"/>
          <a:ea typeface="+mn-ea"/>
          <a:cs typeface="+mn-cs"/>
        </a:defRPr>
      </a:lvl6pPr>
      <a:lvl7pPr marL="2547130" indent="-195933" algn="l" defTabSz="391866" rtl="0" eaLnBrk="1" latinLnBrk="0" hangingPunct="1">
        <a:spcBef>
          <a:spcPct val="20000"/>
        </a:spcBef>
        <a:buFont typeface="Arial"/>
        <a:buChar char="•"/>
        <a:defRPr sz="1700" kern="1200">
          <a:solidFill>
            <a:schemeClr val="tx1"/>
          </a:solidFill>
          <a:latin typeface="+mn-lt"/>
          <a:ea typeface="+mn-ea"/>
          <a:cs typeface="+mn-cs"/>
        </a:defRPr>
      </a:lvl7pPr>
      <a:lvl8pPr marL="2938996" indent="-195933" algn="l" defTabSz="391866" rtl="0" eaLnBrk="1" latinLnBrk="0" hangingPunct="1">
        <a:spcBef>
          <a:spcPct val="20000"/>
        </a:spcBef>
        <a:buFont typeface="Arial"/>
        <a:buChar char="•"/>
        <a:defRPr sz="1700" kern="1200">
          <a:solidFill>
            <a:schemeClr val="tx1"/>
          </a:solidFill>
          <a:latin typeface="+mn-lt"/>
          <a:ea typeface="+mn-ea"/>
          <a:cs typeface="+mn-cs"/>
        </a:defRPr>
      </a:lvl8pPr>
      <a:lvl9pPr marL="3330862" indent="-195933" algn="l" defTabSz="391866" rtl="0" eaLnBrk="1" latinLnBrk="0" hangingPunct="1">
        <a:spcBef>
          <a:spcPct val="20000"/>
        </a:spcBef>
        <a:buFont typeface="Arial"/>
        <a:buChar char="•"/>
        <a:defRPr sz="1700" kern="1200">
          <a:solidFill>
            <a:schemeClr val="tx1"/>
          </a:solidFill>
          <a:latin typeface="+mn-lt"/>
          <a:ea typeface="+mn-ea"/>
          <a:cs typeface="+mn-cs"/>
        </a:defRPr>
      </a:lvl9pPr>
    </p:bodyStyle>
    <p:otherStyle>
      <a:defPPr>
        <a:defRPr lang="en-US"/>
      </a:defPPr>
      <a:lvl1pPr marL="0" algn="l" defTabSz="391866" rtl="0" eaLnBrk="1" latinLnBrk="0" hangingPunct="1">
        <a:defRPr sz="1500" kern="1200">
          <a:solidFill>
            <a:schemeClr val="tx1"/>
          </a:solidFill>
          <a:latin typeface="+mn-lt"/>
          <a:ea typeface="+mn-ea"/>
          <a:cs typeface="+mn-cs"/>
        </a:defRPr>
      </a:lvl1pPr>
      <a:lvl2pPr marL="391866" algn="l" defTabSz="391866" rtl="0" eaLnBrk="1" latinLnBrk="0" hangingPunct="1">
        <a:defRPr sz="1500" kern="1200">
          <a:solidFill>
            <a:schemeClr val="tx1"/>
          </a:solidFill>
          <a:latin typeface="+mn-lt"/>
          <a:ea typeface="+mn-ea"/>
          <a:cs typeface="+mn-cs"/>
        </a:defRPr>
      </a:lvl2pPr>
      <a:lvl3pPr marL="783732" algn="l" defTabSz="391866" rtl="0" eaLnBrk="1" latinLnBrk="0" hangingPunct="1">
        <a:defRPr sz="1500" kern="1200">
          <a:solidFill>
            <a:schemeClr val="tx1"/>
          </a:solidFill>
          <a:latin typeface="+mn-lt"/>
          <a:ea typeface="+mn-ea"/>
          <a:cs typeface="+mn-cs"/>
        </a:defRPr>
      </a:lvl3pPr>
      <a:lvl4pPr marL="1175598" algn="l" defTabSz="391866" rtl="0" eaLnBrk="1" latinLnBrk="0" hangingPunct="1">
        <a:defRPr sz="1500" kern="1200">
          <a:solidFill>
            <a:schemeClr val="tx1"/>
          </a:solidFill>
          <a:latin typeface="+mn-lt"/>
          <a:ea typeface="+mn-ea"/>
          <a:cs typeface="+mn-cs"/>
        </a:defRPr>
      </a:lvl4pPr>
      <a:lvl5pPr marL="1567464" algn="l" defTabSz="391866" rtl="0" eaLnBrk="1" latinLnBrk="0" hangingPunct="1">
        <a:defRPr sz="1500" kern="1200">
          <a:solidFill>
            <a:schemeClr val="tx1"/>
          </a:solidFill>
          <a:latin typeface="+mn-lt"/>
          <a:ea typeface="+mn-ea"/>
          <a:cs typeface="+mn-cs"/>
        </a:defRPr>
      </a:lvl5pPr>
      <a:lvl6pPr marL="1959331" algn="l" defTabSz="391866" rtl="0" eaLnBrk="1" latinLnBrk="0" hangingPunct="1">
        <a:defRPr sz="1500" kern="1200">
          <a:solidFill>
            <a:schemeClr val="tx1"/>
          </a:solidFill>
          <a:latin typeface="+mn-lt"/>
          <a:ea typeface="+mn-ea"/>
          <a:cs typeface="+mn-cs"/>
        </a:defRPr>
      </a:lvl6pPr>
      <a:lvl7pPr marL="2351197" algn="l" defTabSz="391866" rtl="0" eaLnBrk="1" latinLnBrk="0" hangingPunct="1">
        <a:defRPr sz="1500" kern="1200">
          <a:solidFill>
            <a:schemeClr val="tx1"/>
          </a:solidFill>
          <a:latin typeface="+mn-lt"/>
          <a:ea typeface="+mn-ea"/>
          <a:cs typeface="+mn-cs"/>
        </a:defRPr>
      </a:lvl7pPr>
      <a:lvl8pPr marL="2743063" algn="l" defTabSz="391866" rtl="0" eaLnBrk="1" latinLnBrk="0" hangingPunct="1">
        <a:defRPr sz="1500" kern="1200">
          <a:solidFill>
            <a:schemeClr val="tx1"/>
          </a:solidFill>
          <a:latin typeface="+mn-lt"/>
          <a:ea typeface="+mn-ea"/>
          <a:cs typeface="+mn-cs"/>
        </a:defRPr>
      </a:lvl8pPr>
      <a:lvl9pPr marL="3134929" algn="l" defTabSz="391866"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881743" y="5003074"/>
            <a:ext cx="42225685" cy="4389057"/>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31" name="Rectangle 30"/>
          <p:cNvSpPr/>
          <p:nvPr/>
        </p:nvSpPr>
        <p:spPr>
          <a:xfrm>
            <a:off x="1291030" y="5969245"/>
            <a:ext cx="41505083" cy="3382801"/>
          </a:xfrm>
          <a:prstGeom prst="rect">
            <a:avLst/>
          </a:prstGeom>
        </p:spPr>
        <p:txBody>
          <a:bodyPr wrap="square" lIns="78373" tIns="39187" rIns="78373" bIns="39187">
            <a:spAutoFit/>
          </a:bodyPr>
          <a:lstStyle/>
          <a:p>
            <a:pPr>
              <a:lnSpc>
                <a:spcPct val="107000"/>
              </a:lnSpc>
              <a:spcAft>
                <a:spcPts val="800"/>
              </a:spcAft>
            </a:pPr>
            <a:r>
              <a:rPr lang="en-US" sz="4000" dirty="0" smtClean="0">
                <a:latin typeface="Times New Roman" panose="02020603050405020304" pitchFamily="18" charset="0"/>
                <a:ea typeface="Calibri" panose="020F0502020204030204" pitchFamily="34" charset="0"/>
                <a:cs typeface="Times New Roman" panose="02020603050405020304" pitchFamily="18" charset="0"/>
              </a:rPr>
              <a:t>For </a:t>
            </a:r>
            <a:r>
              <a:rPr lang="en-US" sz="4000" dirty="0">
                <a:latin typeface="Times New Roman" panose="02020603050405020304" pitchFamily="18" charset="0"/>
                <a:ea typeface="Calibri" panose="020F0502020204030204" pitchFamily="34" charset="0"/>
                <a:cs typeface="Times New Roman" panose="02020603050405020304" pitchFamily="18" charset="0"/>
              </a:rPr>
              <a:t>over 50 years the Northeast Missouri Sheltered Workshop, Inc. has operated in Hannibal, MO with the same mission and vision. In need of a change, a new Board of Directors </a:t>
            </a:r>
            <a:r>
              <a:rPr lang="en-US" sz="4000" dirty="0" smtClean="0">
                <a:latin typeface="Times New Roman" panose="02020603050405020304" pitchFamily="18" charset="0"/>
                <a:ea typeface="Calibri" panose="020F0502020204030204" pitchFamily="34" charset="0"/>
                <a:cs typeface="Times New Roman" panose="02020603050405020304" pitchFamily="18" charset="0"/>
              </a:rPr>
              <a:t>was </a:t>
            </a:r>
            <a:r>
              <a:rPr lang="en-US" sz="4000" dirty="0">
                <a:latin typeface="Times New Roman" panose="02020603050405020304" pitchFamily="18" charset="0"/>
                <a:ea typeface="Calibri" panose="020F0502020204030204" pitchFamily="34" charset="0"/>
                <a:cs typeface="Times New Roman" panose="02020603050405020304" pitchFamily="18" charset="0"/>
              </a:rPr>
              <a:t>established, and Melonie Nevels was hired as the new Executive Director in 2014. Over course of a year they have evaluated activities, fostered new relationships and assessed the needs of the Workshop. A plan of action was developed for continuous improvement and sustainability emphasizing the abilities of the unique workforce through stable, meaningful and dignified employment opportunities reflecting the dedication and commitment to quality work and services for industry and the community.</a:t>
            </a:r>
          </a:p>
          <a:p>
            <a:pPr>
              <a:lnSpc>
                <a:spcPct val="107000"/>
              </a:lnSpc>
              <a:spcAft>
                <a:spcPts val="800"/>
              </a:spcAft>
            </a:pP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9528936" y="8001000"/>
            <a:ext cx="13430601" cy="7630071"/>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 name="Straight Connector 1"/>
          <p:cNvCxnSpPr/>
          <p:nvPr/>
        </p:nvCxnSpPr>
        <p:spPr>
          <a:xfrm flipH="1">
            <a:off x="979716" y="29848629"/>
            <a:ext cx="42127713" cy="0"/>
          </a:xfrm>
          <a:prstGeom prst="line">
            <a:avLst/>
          </a:prstGeom>
          <a:ln w="28575" cmpd="sng">
            <a:solidFill>
              <a:srgbClr val="5E0009"/>
            </a:solidFill>
          </a:ln>
          <a:effectLst/>
        </p:spPr>
        <p:style>
          <a:lnRef idx="2">
            <a:schemeClr val="accent1"/>
          </a:lnRef>
          <a:fillRef idx="0">
            <a:schemeClr val="accent1"/>
          </a:fillRef>
          <a:effectRef idx="1">
            <a:schemeClr val="accent1"/>
          </a:effectRef>
          <a:fontRef idx="minor">
            <a:schemeClr val="tx1"/>
          </a:fontRef>
        </p:style>
      </p:cxnSp>
      <p:sp>
        <p:nvSpPr>
          <p:cNvPr id="4" name="Shape 129"/>
          <p:cNvSpPr/>
          <p:nvPr/>
        </p:nvSpPr>
        <p:spPr>
          <a:xfrm>
            <a:off x="3117419" y="30057640"/>
            <a:ext cx="9521655" cy="3054270"/>
          </a:xfrm>
          <a:prstGeom prst="rect">
            <a:avLst/>
          </a:prstGeom>
          <a:ln w="12700">
            <a:miter lim="400000"/>
          </a:ln>
          <a:extLst>
            <a:ext uri="{C572A759-6A51-4108-AA02-DFA0A04FC94B}">
              <ma14:wrappingTextBoxFlag xmlns:ma14="http://schemas.microsoft.com/office/mac/drawingml/2011/main" xmlns="" val="1"/>
            </a:ext>
          </a:extLst>
        </p:spPr>
        <p:txBody>
          <a:bodyPr wrap="square" lIns="49326" tIns="49326" rIns="49326" bIns="49326">
            <a:spAutoFit/>
          </a:bodyPr>
          <a:lstStyle/>
          <a:p>
            <a:pPr algn="ctr" defTabSz="2909798">
              <a:defRPr sz="3200"/>
            </a:pPr>
            <a:r>
              <a:rPr lang="en-US" sz="3200" b="1" dirty="0">
                <a:latin typeface="Arial Black" panose="020B0A04020102020204" pitchFamily="34" charset="0"/>
              </a:rPr>
              <a:t>Contact Information: </a:t>
            </a:r>
          </a:p>
          <a:p>
            <a:pPr algn="ctr" defTabSz="2909798">
              <a:defRPr sz="3200"/>
            </a:pPr>
            <a:r>
              <a:rPr lang="en-US" sz="3200" b="1" dirty="0"/>
              <a:t>Melonie </a:t>
            </a:r>
            <a:r>
              <a:rPr lang="en-US" sz="3200" b="1" dirty="0" err="1" smtClean="0"/>
              <a:t>Nevels</a:t>
            </a:r>
            <a:r>
              <a:rPr lang="en-US" sz="3200" dirty="0" smtClean="0"/>
              <a:t>, Executive </a:t>
            </a:r>
            <a:r>
              <a:rPr lang="en-US" sz="3200" dirty="0"/>
              <a:t>Director</a:t>
            </a:r>
            <a:endParaRPr sz="3200" dirty="0"/>
          </a:p>
          <a:p>
            <a:pPr algn="ctr" defTabSz="2909798">
              <a:defRPr sz="3200"/>
            </a:pPr>
            <a:r>
              <a:rPr lang="en-US" sz="3200" b="1" dirty="0"/>
              <a:t>2 Rivers Industries, Inc.</a:t>
            </a:r>
            <a:endParaRPr sz="3200" b="1" dirty="0"/>
          </a:p>
          <a:p>
            <a:pPr algn="ctr" defTabSz="2909798">
              <a:defRPr sz="3200"/>
            </a:pPr>
            <a:r>
              <a:rPr lang="en-US" sz="3200" dirty="0"/>
              <a:t>659 Clinic Rd. Hannibal, MO 63401</a:t>
            </a:r>
            <a:endParaRPr sz="3200" dirty="0"/>
          </a:p>
          <a:p>
            <a:pPr algn="ctr" defTabSz="2909798">
              <a:defRPr sz="3200" u="sng"/>
            </a:pPr>
            <a:r>
              <a:rPr lang="en-US" sz="3200" dirty="0" smtClean="0">
                <a:solidFill>
                  <a:srgbClr val="0070C0"/>
                </a:solidFill>
              </a:rPr>
              <a:t>mnevels@2riversind.org</a:t>
            </a:r>
            <a:endParaRPr sz="3200" dirty="0">
              <a:solidFill>
                <a:srgbClr val="0070C0"/>
              </a:solidFill>
            </a:endParaRPr>
          </a:p>
          <a:p>
            <a:pPr algn="ctr" defTabSz="2909798">
              <a:defRPr sz="3200"/>
            </a:pPr>
            <a:r>
              <a:rPr lang="en-US" sz="3200" dirty="0" smtClean="0"/>
              <a:t> </a:t>
            </a:r>
            <a:r>
              <a:rPr lang="en-US" sz="3200" dirty="0"/>
              <a:t>573-221-3211</a:t>
            </a:r>
            <a:endParaRPr sz="3200"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52940" y="30053928"/>
            <a:ext cx="3382349" cy="252548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24297" y="30223410"/>
            <a:ext cx="10293575" cy="2356005"/>
          </a:xfrm>
          <a:prstGeom prst="rect">
            <a:avLst/>
          </a:prstGeom>
        </p:spPr>
      </p:pic>
      <p:sp>
        <p:nvSpPr>
          <p:cNvPr id="8" name="Snip Single Corner Rectangle 7"/>
          <p:cNvSpPr/>
          <p:nvPr/>
        </p:nvSpPr>
        <p:spPr>
          <a:xfrm flipH="1">
            <a:off x="881743" y="574766"/>
            <a:ext cx="42127714" cy="3213463"/>
          </a:xfrm>
          <a:prstGeom prst="snip1Rect">
            <a:avLst/>
          </a:prstGeom>
          <a:no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grpSp>
        <p:nvGrpSpPr>
          <p:cNvPr id="9" name="Group 8"/>
          <p:cNvGrpSpPr/>
          <p:nvPr/>
        </p:nvGrpSpPr>
        <p:grpSpPr>
          <a:xfrm>
            <a:off x="1650764" y="-8124"/>
            <a:ext cx="3668585" cy="2201150"/>
            <a:chOff x="1795622" y="2672712"/>
            <a:chExt cx="4280016" cy="2568008"/>
          </a:xfrm>
          <a:solidFill>
            <a:srgbClr val="5E0009"/>
          </a:solidFill>
        </p:grpSpPr>
        <p:sp>
          <p:nvSpPr>
            <p:cNvPr id="10" name="Rectangle 9"/>
            <p:cNvSpPr/>
            <p:nvPr userDrawn="1"/>
          </p:nvSpPr>
          <p:spPr>
            <a:xfrm>
              <a:off x="5222169" y="2672712"/>
              <a:ext cx="853469" cy="2568008"/>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userDrawn="1"/>
          </p:nvSpPr>
          <p:spPr>
            <a:xfrm>
              <a:off x="3506720" y="2672712"/>
              <a:ext cx="853469" cy="2568008"/>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userDrawn="1"/>
          </p:nvSpPr>
          <p:spPr>
            <a:xfrm>
              <a:off x="1795622" y="2672712"/>
              <a:ext cx="853469" cy="256800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extBox 12"/>
          <p:cNvSpPr txBox="1"/>
          <p:nvPr/>
        </p:nvSpPr>
        <p:spPr>
          <a:xfrm>
            <a:off x="11915792" y="667267"/>
            <a:ext cx="19950210" cy="1200328"/>
          </a:xfrm>
          <a:prstGeom prst="rect">
            <a:avLst/>
          </a:prstGeom>
          <a:noFill/>
        </p:spPr>
        <p:txBody>
          <a:bodyPr wrap="square" lIns="78373" tIns="39187" rIns="78373" bIns="39187" rtlCol="0">
            <a:spAutoFit/>
          </a:bodyPr>
          <a:lstStyle/>
          <a:p>
            <a:pPr algn="ctr"/>
            <a:r>
              <a:rPr lang="en-US" b="1" dirty="0">
                <a:solidFill>
                  <a:srgbClr val="00B050"/>
                </a:solidFill>
                <a:latin typeface="Arial"/>
                <a:cs typeface="Arial"/>
              </a:rPr>
              <a:t>2 Rivers Industries, Inc. Poster Presentation</a:t>
            </a:r>
            <a:endParaRPr lang="en-US" dirty="0">
              <a:solidFill>
                <a:srgbClr val="00B050"/>
              </a:solidFill>
              <a:latin typeface="Arial"/>
              <a:cs typeface="Arial"/>
            </a:endParaRPr>
          </a:p>
        </p:txBody>
      </p:sp>
      <p:sp>
        <p:nvSpPr>
          <p:cNvPr id="20" name="Snip Single Corner Rectangle 19"/>
          <p:cNvSpPr/>
          <p:nvPr/>
        </p:nvSpPr>
        <p:spPr>
          <a:xfrm flipH="1">
            <a:off x="979715" y="4014163"/>
            <a:ext cx="42057629" cy="1617846"/>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21" name="TextBox 20"/>
          <p:cNvSpPr txBox="1"/>
          <p:nvPr/>
        </p:nvSpPr>
        <p:spPr>
          <a:xfrm>
            <a:off x="1110343" y="4217607"/>
            <a:ext cx="41931772" cy="1187135"/>
          </a:xfrm>
          <a:prstGeom prst="rect">
            <a:avLst/>
          </a:prstGeom>
          <a:noFill/>
        </p:spPr>
        <p:txBody>
          <a:bodyPr wrap="square" lIns="78373" tIns="39187" rIns="78373" bIns="39187" rtlCol="0">
            <a:spAutoFit/>
          </a:bodyPr>
          <a:lstStyle/>
          <a:p>
            <a:pPr algn="ctr"/>
            <a:r>
              <a:rPr lang="en-US" sz="7200" b="1" dirty="0">
                <a:solidFill>
                  <a:srgbClr val="FFFFFF"/>
                </a:solidFill>
                <a:latin typeface="Georgia"/>
                <a:cs typeface="Georgia"/>
              </a:rPr>
              <a:t>Agency Background</a:t>
            </a:r>
          </a:p>
        </p:txBody>
      </p:sp>
      <p:sp>
        <p:nvSpPr>
          <p:cNvPr id="22" name="Rectangle 21"/>
          <p:cNvSpPr/>
          <p:nvPr/>
        </p:nvSpPr>
        <p:spPr>
          <a:xfrm>
            <a:off x="979716" y="11381619"/>
            <a:ext cx="13258800" cy="17525208"/>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23" name="Snip Single Corner Rectangle 22"/>
          <p:cNvSpPr/>
          <p:nvPr/>
        </p:nvSpPr>
        <p:spPr>
          <a:xfrm flipH="1">
            <a:off x="907523" y="9720616"/>
            <a:ext cx="13258800" cy="1724297"/>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8000" b="1" dirty="0">
                <a:solidFill>
                  <a:srgbClr val="FFFFFF"/>
                </a:solidFill>
                <a:latin typeface="Georgia"/>
                <a:cs typeface="Georgia"/>
              </a:rPr>
              <a:t>Past</a:t>
            </a:r>
          </a:p>
        </p:txBody>
      </p:sp>
      <p:sp>
        <p:nvSpPr>
          <p:cNvPr id="26" name="Rectangle 25"/>
          <p:cNvSpPr/>
          <p:nvPr/>
        </p:nvSpPr>
        <p:spPr>
          <a:xfrm>
            <a:off x="29528936" y="16405734"/>
            <a:ext cx="13508407" cy="12516124"/>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27" name="Snip Single Corner Rectangle 26"/>
          <p:cNvSpPr/>
          <p:nvPr/>
        </p:nvSpPr>
        <p:spPr>
          <a:xfrm flipH="1">
            <a:off x="29528935" y="15898858"/>
            <a:ext cx="13513179" cy="1332265"/>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8000" b="1" dirty="0">
                <a:solidFill>
                  <a:srgbClr val="FFFFFF"/>
                </a:solidFill>
                <a:latin typeface="Georgia"/>
                <a:cs typeface="Georgia"/>
              </a:rPr>
              <a:t>Future</a:t>
            </a:r>
          </a:p>
        </p:txBody>
      </p:sp>
      <p:sp>
        <p:nvSpPr>
          <p:cNvPr id="28" name="Rectangle 27"/>
          <p:cNvSpPr/>
          <p:nvPr/>
        </p:nvSpPr>
        <p:spPr>
          <a:xfrm>
            <a:off x="1428784" y="12553975"/>
            <a:ext cx="12279086" cy="12888800"/>
          </a:xfrm>
          <a:prstGeom prst="rect">
            <a:avLst/>
          </a:prstGeom>
        </p:spPr>
        <p:txBody>
          <a:bodyPr wrap="square" lIns="78373" tIns="39187" rIns="78373" bIns="39187">
            <a:spAutoFit/>
          </a:bodyPr>
          <a:lstStyle/>
          <a:p>
            <a:r>
              <a:rPr lang="en-US" sz="4000" dirty="0">
                <a:latin typeface="Times New Roman" panose="02020603050405020304" pitchFamily="18" charset="0"/>
                <a:ea typeface="Times New Roman" panose="02020603050405020304" pitchFamily="18" charset="0"/>
              </a:rPr>
              <a:t>Effective May 1, 2015 the Board of Directors and Nevels announced that the Northeast Missouri Sheltered Workshop, Inc. will be doing business as 2 Rivers Industries, Inc. 2 Rivers Industries, Inc. brings not only a new name to the organization, but a new image, new vision and new opportunities for area businesses, citizens and </a:t>
            </a:r>
            <a:r>
              <a:rPr lang="en-US" sz="4000" dirty="0" smtClean="0">
                <a:latin typeface="Times New Roman" panose="02020603050405020304" pitchFamily="18" charset="0"/>
                <a:ea typeface="Times New Roman" panose="02020603050405020304" pitchFamily="18" charset="0"/>
              </a:rPr>
              <a:t>employees. This new vision is a new beginning and opportunity to do things the </a:t>
            </a:r>
            <a:r>
              <a:rPr lang="en-US" sz="4000" b="1" i="1" dirty="0" smtClean="0">
                <a:latin typeface="Times New Roman" panose="02020603050405020304" pitchFamily="18" charset="0"/>
                <a:ea typeface="Times New Roman" panose="02020603050405020304" pitchFamily="18" charset="0"/>
              </a:rPr>
              <a:t>right way </a:t>
            </a:r>
            <a:r>
              <a:rPr lang="en-US" sz="4000" dirty="0" smtClean="0">
                <a:latin typeface="Times New Roman" panose="02020603050405020304" pitchFamily="18" charset="0"/>
                <a:ea typeface="Times New Roman" panose="02020603050405020304" pitchFamily="18" charset="0"/>
              </a:rPr>
              <a:t>and be a </a:t>
            </a:r>
            <a:r>
              <a:rPr lang="en-US" sz="4000" u="sng" dirty="0" smtClean="0">
                <a:latin typeface="Times New Roman" panose="02020603050405020304" pitchFamily="18" charset="0"/>
                <a:ea typeface="Times New Roman" panose="02020603050405020304" pitchFamily="18" charset="0"/>
              </a:rPr>
              <a:t>positive </a:t>
            </a:r>
            <a:r>
              <a:rPr lang="en-US" sz="4000" dirty="0" smtClean="0">
                <a:latin typeface="Times New Roman" panose="02020603050405020304" pitchFamily="18" charset="0"/>
                <a:ea typeface="Times New Roman" panose="02020603050405020304" pitchFamily="18" charset="0"/>
              </a:rPr>
              <a:t>influence in the local community. </a:t>
            </a:r>
            <a:endParaRPr lang="en-US" sz="4000" dirty="0">
              <a:latin typeface="Times New Roman" panose="02020603050405020304" pitchFamily="18" charset="0"/>
              <a:ea typeface="Times New Roman" panose="02020603050405020304" pitchFamily="18" charset="0"/>
            </a:endParaRPr>
          </a:p>
          <a:p>
            <a:endParaRPr lang="en-US" sz="4000" dirty="0">
              <a:latin typeface="Times New Roman" panose="02020603050405020304" pitchFamily="18" charset="0"/>
              <a:ea typeface="Times New Roman" panose="02020603050405020304" pitchFamily="18" charset="0"/>
            </a:endParaRPr>
          </a:p>
          <a:p>
            <a:pPr algn="ctr"/>
            <a:endParaRPr lang="en-US" sz="4000" dirty="0">
              <a:latin typeface="Times New Roman" panose="02020603050405020304" pitchFamily="18" charset="0"/>
              <a:ea typeface="Times New Roman" panose="02020603050405020304" pitchFamily="18" charset="0"/>
            </a:endParaRPr>
          </a:p>
          <a:p>
            <a:endParaRPr lang="en-US" sz="4000" dirty="0" smtClean="0">
              <a:latin typeface="Times New Roman" panose="02020603050405020304" pitchFamily="18" charset="0"/>
              <a:ea typeface="Times New Roman" panose="02020603050405020304" pitchFamily="18" charset="0"/>
            </a:endParaRPr>
          </a:p>
          <a:p>
            <a:endParaRPr lang="en-US" sz="4000" dirty="0">
              <a:latin typeface="Times New Roman" panose="02020603050405020304" pitchFamily="18" charset="0"/>
              <a:ea typeface="Times New Roman" panose="02020603050405020304" pitchFamily="18" charset="0"/>
            </a:endParaRPr>
          </a:p>
          <a:p>
            <a:r>
              <a:rPr lang="en-US" sz="4000" dirty="0" smtClean="0">
                <a:latin typeface="Times New Roman" panose="02020603050405020304" pitchFamily="18" charset="0"/>
                <a:ea typeface="Times New Roman" panose="02020603050405020304" pitchFamily="18" charset="0"/>
              </a:rPr>
              <a:t>2 </a:t>
            </a:r>
            <a:r>
              <a:rPr lang="en-US" sz="4000" dirty="0">
                <a:latin typeface="Times New Roman" panose="02020603050405020304" pitchFamily="18" charset="0"/>
                <a:ea typeface="Times New Roman" panose="02020603050405020304" pitchFamily="18" charset="0"/>
              </a:rPr>
              <a:t>Rivers Industries' commitment to provide employment is constructed on developing strong relationships with the business community that are based on consistent dependable quality services and products. Services to area businesses include: packaging, mailing, assembly and similar productions related to fulfillment and delivery of their products.</a:t>
            </a:r>
          </a:p>
          <a:p>
            <a:pPr indent="786454">
              <a:lnSpc>
                <a:spcPct val="120000"/>
              </a:lnSpc>
            </a:pPr>
            <a:endParaRPr lang="en-US" sz="2700" dirty="0">
              <a:latin typeface="Arial"/>
              <a:cs typeface="Arial"/>
            </a:endParaRPr>
          </a:p>
        </p:txBody>
      </p:sp>
      <p:sp>
        <p:nvSpPr>
          <p:cNvPr id="29" name="Rectangle 28"/>
          <p:cNvSpPr/>
          <p:nvPr/>
        </p:nvSpPr>
        <p:spPr>
          <a:xfrm>
            <a:off x="14724194" y="11870730"/>
            <a:ext cx="14333406" cy="17579315"/>
          </a:xfrm>
          <a:prstGeom prst="rect">
            <a:avLst/>
          </a:prstGeom>
        </p:spPr>
        <p:txBody>
          <a:bodyPr wrap="square" lIns="78373" tIns="39187" rIns="78373" bIns="39187">
            <a:spAutoFit/>
          </a:bodyPr>
          <a:lstStyle/>
          <a:p>
            <a:pPr indent="786454">
              <a:lnSpc>
                <a:spcPct val="120000"/>
              </a:lnSpc>
            </a:pPr>
            <a:r>
              <a:rPr lang="en-US" sz="3600" dirty="0">
                <a:solidFill>
                  <a:srgbClr val="FF0000"/>
                </a:solidFill>
                <a:latin typeface="Arial"/>
                <a:cs typeface="Arial"/>
              </a:rPr>
              <a:t>A Mission, Purpose and Vision were created and approved. </a:t>
            </a:r>
          </a:p>
          <a:p>
            <a:r>
              <a:rPr lang="en-US" sz="3500" dirty="0"/>
              <a:t>Our MISSION to continuously improve our organization by emphasizing the abilities of persons with disabilities through stable, meaningful and dignified employment opportunities, while providing training and supervision designed to increase skill levels and self-esteem for each employee.    The PURPOSE of 2 Rivers Industries, Inc. is to provide disabled individuals employment opportunities that will increase task development, self-esteem and soft-skills.    Our VISION is that disabled individuals will be empowered to work successfully in competitive employment within our community in a confident and secure manner.</a:t>
            </a:r>
          </a:p>
          <a:p>
            <a:endParaRPr lang="en-US" sz="3600" dirty="0"/>
          </a:p>
          <a:p>
            <a:r>
              <a:rPr lang="en-US" sz="3600" b="1" dirty="0">
                <a:solidFill>
                  <a:srgbClr val="FF0000"/>
                </a:solidFill>
              </a:rPr>
              <a:t>A Leadership MOTTO was created.  </a:t>
            </a:r>
            <a:r>
              <a:rPr lang="en-US" sz="3500" dirty="0"/>
              <a:t>This MOTTO was designed with a duel purposes.   First,  Management and Supervisors refer to the MOTTO when interacting with others and providing direction to our employees.   Second,  Employees use this MOTTO as a guideline to complete the tasks within their daily job assignments.      </a:t>
            </a:r>
            <a:r>
              <a:rPr lang="en-US" sz="3500" b="1" dirty="0">
                <a:solidFill>
                  <a:srgbClr val="00B050"/>
                </a:solidFill>
              </a:rPr>
              <a:t>S.P.O.R.T.  - Safety, Productivity, Optimism, Responsibility, Teamwork.   </a:t>
            </a:r>
          </a:p>
          <a:p>
            <a:endParaRPr lang="en-US" sz="3600" b="1" dirty="0" smtClean="0">
              <a:solidFill>
                <a:srgbClr val="FF0000"/>
              </a:solidFill>
            </a:endParaRPr>
          </a:p>
          <a:p>
            <a:r>
              <a:rPr lang="en-US" sz="3600" b="1" dirty="0" smtClean="0">
                <a:solidFill>
                  <a:srgbClr val="FF0000"/>
                </a:solidFill>
              </a:rPr>
              <a:t>Integrate </a:t>
            </a:r>
            <a:r>
              <a:rPr lang="en-US" sz="3600" b="1" dirty="0">
                <a:solidFill>
                  <a:srgbClr val="FF0000"/>
                </a:solidFill>
              </a:rPr>
              <a:t>a mascot to educate our employees about </a:t>
            </a:r>
            <a:r>
              <a:rPr lang="en-US" sz="3600" b="1" dirty="0" smtClean="0">
                <a:solidFill>
                  <a:srgbClr val="FF0000"/>
                </a:solidFill>
              </a:rPr>
              <a:t>recycling</a:t>
            </a:r>
          </a:p>
          <a:p>
            <a:r>
              <a:rPr lang="en-US" sz="3600" b="1" dirty="0" smtClean="0">
                <a:solidFill>
                  <a:srgbClr val="FF0000"/>
                </a:solidFill>
              </a:rPr>
              <a:t>and </a:t>
            </a:r>
            <a:r>
              <a:rPr lang="en-US" sz="3600" b="1" dirty="0">
                <a:solidFill>
                  <a:srgbClr val="FF0000"/>
                </a:solidFill>
              </a:rPr>
              <a:t>our facility</a:t>
            </a:r>
            <a:r>
              <a:rPr lang="en-US" sz="3600" dirty="0"/>
              <a:t>.    </a:t>
            </a:r>
            <a:r>
              <a:rPr lang="en-US" sz="3500" dirty="0" smtClean="0"/>
              <a:t>River  </a:t>
            </a:r>
            <a:r>
              <a:rPr lang="en-US" sz="3500" dirty="0"/>
              <a:t>the </a:t>
            </a:r>
            <a:r>
              <a:rPr lang="en-US" sz="3500" dirty="0" smtClean="0"/>
              <a:t>Raccoon  was created  </a:t>
            </a:r>
            <a:r>
              <a:rPr lang="en-US" sz="3500" dirty="0"/>
              <a:t>to encourage </a:t>
            </a:r>
            <a:endParaRPr lang="en-US" sz="3500" dirty="0" smtClean="0"/>
          </a:p>
          <a:p>
            <a:r>
              <a:rPr lang="en-US" sz="3500" dirty="0" smtClean="0"/>
              <a:t>our  employees  through  </a:t>
            </a:r>
            <a:r>
              <a:rPr lang="en-US" sz="3500" dirty="0"/>
              <a:t>their </a:t>
            </a:r>
            <a:r>
              <a:rPr lang="en-US" sz="3500" dirty="0" smtClean="0"/>
              <a:t> work  </a:t>
            </a:r>
            <a:r>
              <a:rPr lang="en-US" sz="3500" dirty="0"/>
              <a:t>and to encourage the </a:t>
            </a:r>
            <a:endParaRPr lang="en-US" sz="3500" dirty="0" smtClean="0"/>
          </a:p>
          <a:p>
            <a:r>
              <a:rPr lang="en-US" sz="3500" dirty="0" smtClean="0"/>
              <a:t>children  within  </a:t>
            </a:r>
            <a:r>
              <a:rPr lang="en-US" sz="3500" dirty="0"/>
              <a:t>the </a:t>
            </a:r>
            <a:r>
              <a:rPr lang="en-US" sz="3500" dirty="0" smtClean="0"/>
              <a:t> community  to  </a:t>
            </a:r>
            <a:r>
              <a:rPr lang="en-US" sz="3500" dirty="0"/>
              <a:t>recycle.    </a:t>
            </a:r>
            <a:r>
              <a:rPr lang="en-US" sz="3500" dirty="0" smtClean="0"/>
              <a:t>River  </a:t>
            </a:r>
            <a:r>
              <a:rPr lang="en-US" sz="3500" dirty="0"/>
              <a:t>makes </a:t>
            </a:r>
            <a:endParaRPr lang="en-US" sz="3500" dirty="0" smtClean="0"/>
          </a:p>
          <a:p>
            <a:r>
              <a:rPr lang="en-US" sz="3500" dirty="0" smtClean="0"/>
              <a:t>appearances </a:t>
            </a:r>
            <a:r>
              <a:rPr lang="en-US" sz="3500" dirty="0"/>
              <a:t>at all of our </a:t>
            </a:r>
            <a:r>
              <a:rPr lang="en-US" sz="3500" dirty="0" smtClean="0"/>
              <a:t>events when </a:t>
            </a:r>
            <a:r>
              <a:rPr lang="en-US" sz="3500" dirty="0"/>
              <a:t>certain </a:t>
            </a:r>
            <a:r>
              <a:rPr lang="en-US" sz="3500" dirty="0" smtClean="0"/>
              <a:t>encouragement</a:t>
            </a:r>
          </a:p>
          <a:p>
            <a:r>
              <a:rPr lang="en-US" sz="3500" dirty="0" smtClean="0"/>
              <a:t>is  needed</a:t>
            </a:r>
            <a:r>
              <a:rPr lang="en-US" sz="3500" dirty="0"/>
              <a:t>.  </a:t>
            </a:r>
            <a:r>
              <a:rPr lang="en-US" sz="3500" dirty="0" smtClean="0"/>
              <a:t> Additionally</a:t>
            </a:r>
            <a:r>
              <a:rPr lang="en-US" sz="3500" dirty="0"/>
              <a:t>,  </a:t>
            </a:r>
            <a:r>
              <a:rPr lang="en-US" sz="3500" dirty="0" smtClean="0"/>
              <a:t>River  plays  </a:t>
            </a:r>
            <a:r>
              <a:rPr lang="en-US" sz="3500" dirty="0"/>
              <a:t>a </a:t>
            </a:r>
            <a:r>
              <a:rPr lang="en-US" sz="3500" dirty="0" smtClean="0"/>
              <a:t> role  in  recycling </a:t>
            </a:r>
          </a:p>
          <a:p>
            <a:r>
              <a:rPr lang="en-US" sz="3500" dirty="0" smtClean="0"/>
              <a:t>education </a:t>
            </a:r>
            <a:r>
              <a:rPr lang="en-US" sz="3500" dirty="0"/>
              <a:t>at the area elementary </a:t>
            </a:r>
            <a:r>
              <a:rPr lang="en-US" sz="3500" dirty="0" smtClean="0"/>
              <a:t>schools</a:t>
            </a:r>
            <a:r>
              <a:rPr lang="en-US" sz="3500" dirty="0"/>
              <a:t>.  </a:t>
            </a:r>
          </a:p>
          <a:p>
            <a:endParaRPr lang="en-US" sz="3600" b="1" dirty="0" smtClean="0">
              <a:solidFill>
                <a:srgbClr val="FF0000"/>
              </a:solidFill>
            </a:endParaRPr>
          </a:p>
          <a:p>
            <a:r>
              <a:rPr lang="en-US" sz="3600" b="1" dirty="0" smtClean="0">
                <a:solidFill>
                  <a:srgbClr val="FF0000"/>
                </a:solidFill>
              </a:rPr>
              <a:t>Development </a:t>
            </a:r>
            <a:r>
              <a:rPr lang="en-US" sz="3600" b="1" dirty="0">
                <a:solidFill>
                  <a:srgbClr val="FF0000"/>
                </a:solidFill>
              </a:rPr>
              <a:t>of Soft Skills Training that is being integrated into daily work habits to improve skills for our employees.   </a:t>
            </a:r>
            <a:r>
              <a:rPr lang="en-US" sz="3500" dirty="0"/>
              <a:t>These skills have been identified; however management is working on a quantitative measurement and perimeters for these measurements to have the ability to graph growth. </a:t>
            </a:r>
          </a:p>
          <a:p>
            <a:endParaRPr lang="en-US" sz="2800" dirty="0"/>
          </a:p>
        </p:txBody>
      </p:sp>
      <p:sp>
        <p:nvSpPr>
          <p:cNvPr id="30" name="Rectangle 29"/>
          <p:cNvSpPr/>
          <p:nvPr/>
        </p:nvSpPr>
        <p:spPr>
          <a:xfrm>
            <a:off x="29895041" y="17540032"/>
            <a:ext cx="13114416" cy="11319589"/>
          </a:xfrm>
          <a:prstGeom prst="rect">
            <a:avLst/>
          </a:prstGeom>
        </p:spPr>
        <p:txBody>
          <a:bodyPr wrap="square" lIns="78373" tIns="39187" rIns="78373" bIns="39187">
            <a:spAutoFit/>
          </a:bodyPr>
          <a:lstStyle/>
          <a:p>
            <a:pPr indent="786454">
              <a:lnSpc>
                <a:spcPct val="120000"/>
              </a:lnSpc>
            </a:pPr>
            <a:r>
              <a:rPr lang="en-US" sz="3600" dirty="0">
                <a:latin typeface="Arial"/>
                <a:cs typeface="Arial"/>
              </a:rPr>
              <a:t>Management has seen that several employees in the past have had goals of seeking competitive employment and have utilized other resources to seek this employment.    Many of these attempts have failed due to the employee being unsure of many of the soft skills requirements. 2 Rivers Industries, Inc.  has started working on the development a program that will integrate a form of soft skills training into the employees daily working habits.   Initially,  all employees are introduced to the basic soft skills training which include,  Attendance and Punctuality,  General Appropriate Appearance,  Communication related to tasks,  and many more.   Those employees that have a higher desire to achieve competitive employment will be moved into additional training which will include quantitative measurements that will be monitored over time to determine consistency.    2 Rivers Industries, Inc. has not successfully completed a quantitative measurement and clear perimeters for these measurements.  This is the goal for 2020.  </a:t>
            </a:r>
          </a:p>
        </p:txBody>
      </p:sp>
      <p:sp>
        <p:nvSpPr>
          <p:cNvPr id="33" name="Rectangle 32"/>
          <p:cNvSpPr/>
          <p:nvPr/>
        </p:nvSpPr>
        <p:spPr>
          <a:xfrm>
            <a:off x="14579809" y="10968624"/>
            <a:ext cx="14477791" cy="17953235"/>
          </a:xfrm>
          <a:prstGeom prst="rect">
            <a:avLst/>
          </a:prstGeom>
          <a:noFill/>
          <a:ln w="762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endParaRPr lang="en-US"/>
          </a:p>
        </p:txBody>
      </p:sp>
      <p:sp>
        <p:nvSpPr>
          <p:cNvPr id="34" name="Snip Single Corner Rectangle 33"/>
          <p:cNvSpPr/>
          <p:nvPr/>
        </p:nvSpPr>
        <p:spPr>
          <a:xfrm flipH="1">
            <a:off x="14579809" y="9771653"/>
            <a:ext cx="14477790" cy="1724297"/>
          </a:xfrm>
          <a:prstGeom prst="snip1Rect">
            <a:avLst/>
          </a:prstGeom>
          <a:solidFill>
            <a:srgbClr val="00B050"/>
          </a:solidFill>
          <a:ln w="76200">
            <a:solidFill>
              <a:srgbClr val="5E0009"/>
            </a:solidFill>
          </a:ln>
          <a:effectLst/>
        </p:spPr>
        <p:style>
          <a:lnRef idx="1">
            <a:schemeClr val="accent1"/>
          </a:lnRef>
          <a:fillRef idx="3">
            <a:schemeClr val="accent1"/>
          </a:fillRef>
          <a:effectRef idx="2">
            <a:schemeClr val="accent1"/>
          </a:effectRef>
          <a:fontRef idx="minor">
            <a:schemeClr val="lt1"/>
          </a:fontRef>
        </p:style>
        <p:txBody>
          <a:bodyPr lIns="78373" tIns="39187" rIns="78373" bIns="39187" rtlCol="0" anchor="ctr"/>
          <a:lstStyle/>
          <a:p>
            <a:pPr algn="ctr"/>
            <a:r>
              <a:rPr lang="en-US" sz="8000" b="1" dirty="0">
                <a:solidFill>
                  <a:srgbClr val="FFFFFF"/>
                </a:solidFill>
                <a:latin typeface="Georgia"/>
                <a:cs typeface="Georgia"/>
              </a:rPr>
              <a:t>Present</a:t>
            </a:r>
          </a:p>
        </p:txBody>
      </p:sp>
      <p:pic>
        <p:nvPicPr>
          <p:cNvPr id="24" name="Picture 23" descr="A picture containing drawing&#10;&#10;Description automatically generated">
            <a:extLst>
              <a:ext uri="{FF2B5EF4-FFF2-40B4-BE49-F238E27FC236}">
                <a16:creationId xmlns:a16="http://schemas.microsoft.com/office/drawing/2014/main" id="{74AD8989-7B67-4827-86B9-4D71131C2D7D}"/>
              </a:ext>
            </a:extLst>
          </p:cNvPr>
          <p:cNvPicPr>
            <a:picLocks noChangeAspect="1"/>
          </p:cNvPicPr>
          <p:nvPr/>
        </p:nvPicPr>
        <p:blipFill>
          <a:blip r:embed="rId4"/>
          <a:stretch>
            <a:fillRect/>
          </a:stretch>
        </p:blipFill>
        <p:spPr>
          <a:xfrm>
            <a:off x="6800057" y="853370"/>
            <a:ext cx="3670203" cy="2626384"/>
          </a:xfrm>
          <a:prstGeom prst="rect">
            <a:avLst/>
          </a:prstGeom>
        </p:spPr>
      </p:pic>
      <p:sp>
        <p:nvSpPr>
          <p:cNvPr id="3" name="TextBox 2"/>
          <p:cNvSpPr txBox="1">
            <a:spLocks/>
          </p:cNvSpPr>
          <p:nvPr/>
        </p:nvSpPr>
        <p:spPr>
          <a:xfrm>
            <a:off x="29471085" y="8697394"/>
            <a:ext cx="13325027" cy="6617196"/>
          </a:xfrm>
          <a:prstGeom prst="rect">
            <a:avLst/>
          </a:prstGeom>
          <a:noFill/>
          <a:ln w="76200">
            <a:noFill/>
          </a:ln>
          <a:effectLst>
            <a:innerShdw blurRad="114300">
              <a:prstClr val="black"/>
            </a:innerShdw>
          </a:effectLst>
        </p:spPr>
        <p:txBody>
          <a:bodyPr wrap="square" rtlCol="0">
            <a:spAutoFit/>
          </a:bodyPr>
          <a:lstStyle/>
          <a:p>
            <a:pPr algn="ctr"/>
            <a:endParaRPr lang="en-US" sz="4400" dirty="0" smtClean="0">
              <a:solidFill>
                <a:schemeClr val="bg1"/>
              </a:solidFill>
            </a:endParaRPr>
          </a:p>
          <a:p>
            <a:pPr algn="ctr"/>
            <a:endParaRPr lang="en-US" sz="4400" dirty="0" smtClean="0">
              <a:solidFill>
                <a:schemeClr val="bg1"/>
              </a:solidFill>
            </a:endParaRPr>
          </a:p>
          <a:p>
            <a:pPr algn="ctr"/>
            <a:endParaRPr lang="en-US" sz="4200" dirty="0" smtClean="0">
              <a:solidFill>
                <a:schemeClr val="bg1"/>
              </a:solidFill>
            </a:endParaRPr>
          </a:p>
          <a:p>
            <a:pPr algn="ctr"/>
            <a:endParaRPr lang="en-US" sz="4200" dirty="0" smtClean="0">
              <a:solidFill>
                <a:schemeClr val="bg1"/>
              </a:solidFill>
            </a:endParaRPr>
          </a:p>
          <a:p>
            <a:pPr algn="ctr"/>
            <a:r>
              <a:rPr lang="en-US" sz="4200" dirty="0" smtClean="0">
                <a:solidFill>
                  <a:schemeClr val="bg1"/>
                </a:solidFill>
              </a:rPr>
              <a:t>Always </a:t>
            </a:r>
            <a:r>
              <a:rPr lang="en-US" sz="4200" dirty="0">
                <a:solidFill>
                  <a:schemeClr val="bg1"/>
                </a:solidFill>
              </a:rPr>
              <a:t>focus on </a:t>
            </a:r>
            <a:r>
              <a:rPr lang="en-US" sz="4200" b="1" dirty="0">
                <a:solidFill>
                  <a:srgbClr val="FFFF00"/>
                </a:solidFill>
              </a:rPr>
              <a:t>SAFETY</a:t>
            </a:r>
            <a:r>
              <a:rPr lang="en-US" sz="4200" dirty="0">
                <a:solidFill>
                  <a:schemeClr val="bg1"/>
                </a:solidFill>
              </a:rPr>
              <a:t> in your work environment </a:t>
            </a:r>
          </a:p>
          <a:p>
            <a:pPr algn="ctr"/>
            <a:r>
              <a:rPr lang="en-US" sz="4200" dirty="0">
                <a:solidFill>
                  <a:schemeClr val="bg1"/>
                </a:solidFill>
              </a:rPr>
              <a:t>Strengthen your </a:t>
            </a:r>
            <a:r>
              <a:rPr lang="en-US" sz="4200" b="1" dirty="0">
                <a:solidFill>
                  <a:srgbClr val="FFFF00"/>
                </a:solidFill>
              </a:rPr>
              <a:t>PRODUCTIVITY</a:t>
            </a:r>
            <a:r>
              <a:rPr lang="en-US" sz="4200" dirty="0">
                <a:solidFill>
                  <a:schemeClr val="bg1"/>
                </a:solidFill>
              </a:rPr>
              <a:t> to improve your meaningfulness.</a:t>
            </a:r>
          </a:p>
          <a:p>
            <a:pPr algn="ctr"/>
            <a:r>
              <a:rPr lang="en-US" sz="4200" dirty="0">
                <a:solidFill>
                  <a:schemeClr val="bg1"/>
                </a:solidFill>
              </a:rPr>
              <a:t>Maintain </a:t>
            </a:r>
            <a:r>
              <a:rPr lang="en-US" sz="4200" b="1" dirty="0" smtClean="0">
                <a:solidFill>
                  <a:srgbClr val="FFFF00"/>
                </a:solidFill>
              </a:rPr>
              <a:t>OPTIMISM</a:t>
            </a:r>
            <a:r>
              <a:rPr lang="en-US" sz="4200" b="1" dirty="0" smtClean="0">
                <a:solidFill>
                  <a:schemeClr val="bg1"/>
                </a:solidFill>
              </a:rPr>
              <a:t> </a:t>
            </a:r>
            <a:r>
              <a:rPr lang="en-US" sz="4200" dirty="0" smtClean="0">
                <a:solidFill>
                  <a:schemeClr val="bg1"/>
                </a:solidFill>
              </a:rPr>
              <a:t>regarding </a:t>
            </a:r>
            <a:r>
              <a:rPr lang="en-US" sz="4200" dirty="0">
                <a:solidFill>
                  <a:schemeClr val="bg1"/>
                </a:solidFill>
              </a:rPr>
              <a:t>your abilities.</a:t>
            </a:r>
          </a:p>
          <a:p>
            <a:pPr algn="ctr"/>
            <a:r>
              <a:rPr lang="en-US" sz="4200" dirty="0">
                <a:solidFill>
                  <a:schemeClr val="bg1"/>
                </a:solidFill>
              </a:rPr>
              <a:t>Take </a:t>
            </a:r>
            <a:r>
              <a:rPr lang="en-US" sz="4200" b="1" dirty="0">
                <a:solidFill>
                  <a:srgbClr val="FFFF00"/>
                </a:solidFill>
              </a:rPr>
              <a:t>RESPONSIBILITY</a:t>
            </a:r>
            <a:r>
              <a:rPr lang="en-US" sz="4200" dirty="0">
                <a:solidFill>
                  <a:schemeClr val="bg1"/>
                </a:solidFill>
              </a:rPr>
              <a:t> </a:t>
            </a:r>
            <a:r>
              <a:rPr lang="en-US" sz="4200" dirty="0" smtClean="0">
                <a:solidFill>
                  <a:schemeClr val="bg1"/>
                </a:solidFill>
              </a:rPr>
              <a:t>for </a:t>
            </a:r>
            <a:r>
              <a:rPr lang="en-US" sz="4200" dirty="0">
                <a:solidFill>
                  <a:schemeClr val="bg1"/>
                </a:solidFill>
              </a:rPr>
              <a:t>your own actions.</a:t>
            </a:r>
          </a:p>
          <a:p>
            <a:pPr algn="ctr"/>
            <a:r>
              <a:rPr lang="en-US" sz="4200" dirty="0">
                <a:solidFill>
                  <a:schemeClr val="bg1"/>
                </a:solidFill>
              </a:rPr>
              <a:t>Demonstrate </a:t>
            </a:r>
            <a:r>
              <a:rPr lang="en-US" sz="4200" b="1" dirty="0">
                <a:solidFill>
                  <a:srgbClr val="FFFF00"/>
                </a:solidFill>
              </a:rPr>
              <a:t>TEAMWORK</a:t>
            </a:r>
            <a:r>
              <a:rPr lang="en-US" sz="4200" dirty="0">
                <a:solidFill>
                  <a:schemeClr val="bg1"/>
                </a:solidFill>
              </a:rPr>
              <a:t> in all areas of 2 Rivers Industries. </a:t>
            </a:r>
          </a:p>
        </p:txBody>
      </p:sp>
      <p:sp>
        <p:nvSpPr>
          <p:cNvPr id="17" name="TextBox 16"/>
          <p:cNvSpPr txBox="1"/>
          <p:nvPr/>
        </p:nvSpPr>
        <p:spPr>
          <a:xfrm>
            <a:off x="10447727" y="1868232"/>
            <a:ext cx="21554898" cy="1569660"/>
          </a:xfrm>
          <a:prstGeom prst="rect">
            <a:avLst/>
          </a:prstGeom>
          <a:noFill/>
        </p:spPr>
        <p:txBody>
          <a:bodyPr wrap="square" rtlCol="0">
            <a:spAutoFit/>
          </a:bodyPr>
          <a:lstStyle/>
          <a:p>
            <a:pPr algn="ctr"/>
            <a:r>
              <a:rPr lang="en-US" sz="4800" dirty="0" smtClean="0">
                <a:latin typeface="Arial Rounded MT Bold" panose="020F0704030504030204" pitchFamily="34" charset="0"/>
              </a:rPr>
              <a:t>Our Motto: </a:t>
            </a:r>
            <a:r>
              <a:rPr lang="en-US" sz="4800" dirty="0" smtClean="0">
                <a:solidFill>
                  <a:srgbClr val="00B050"/>
                </a:solidFill>
                <a:latin typeface="Arial Rounded MT Bold" panose="020F0704030504030204" pitchFamily="34" charset="0"/>
              </a:rPr>
              <a:t>SPORT</a:t>
            </a:r>
          </a:p>
          <a:p>
            <a:pPr algn="ctr"/>
            <a:r>
              <a:rPr lang="en-US" sz="4800" dirty="0" smtClean="0">
                <a:latin typeface="Arial Rounded MT Bold" panose="020F0704030504030204" pitchFamily="34" charset="0"/>
              </a:rPr>
              <a:t>Safety         Productivity         Optimism       Responsibility       Teamwork </a:t>
            </a:r>
            <a:endParaRPr lang="en-US" sz="4800" dirty="0">
              <a:latin typeface="Arial Rounded MT Bold" panose="020F0704030504030204" pitchFamily="34" charset="0"/>
            </a:endParaRPr>
          </a:p>
        </p:txBody>
      </p:sp>
      <p:sp>
        <p:nvSpPr>
          <p:cNvPr id="18" name="Right Arrow 17"/>
          <p:cNvSpPr/>
          <p:nvPr/>
        </p:nvSpPr>
        <p:spPr>
          <a:xfrm>
            <a:off x="13398820" y="2937981"/>
            <a:ext cx="498555" cy="28891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Right Arrow 34"/>
          <p:cNvSpPr/>
          <p:nvPr/>
        </p:nvSpPr>
        <p:spPr>
          <a:xfrm>
            <a:off x="27481464" y="2937981"/>
            <a:ext cx="498555" cy="28891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a:t>
            </a:r>
            <a:endParaRPr lang="en-US" dirty="0"/>
          </a:p>
        </p:txBody>
      </p:sp>
      <p:sp>
        <p:nvSpPr>
          <p:cNvPr id="36" name="Right Arrow 35"/>
          <p:cNvSpPr/>
          <p:nvPr/>
        </p:nvSpPr>
        <p:spPr>
          <a:xfrm>
            <a:off x="18353507" y="2936999"/>
            <a:ext cx="498555" cy="28891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38" name="Picture 37"/>
          <p:cNvPicPr/>
          <p:nvPr/>
        </p:nvPicPr>
        <p:blipFill>
          <a:blip r:embed="rId5"/>
          <a:stretch>
            <a:fillRect/>
          </a:stretch>
        </p:blipFill>
        <p:spPr>
          <a:xfrm>
            <a:off x="9987294" y="18197565"/>
            <a:ext cx="3680474" cy="2023537"/>
          </a:xfrm>
          <a:prstGeom prst="rect">
            <a:avLst/>
          </a:prstGeom>
        </p:spPr>
      </p:pic>
      <p:pic>
        <p:nvPicPr>
          <p:cNvPr id="39" name="Picture 38"/>
          <p:cNvPicPr/>
          <p:nvPr/>
        </p:nvPicPr>
        <p:blipFill>
          <a:blip r:embed="rId6"/>
          <a:stretch>
            <a:fillRect/>
          </a:stretch>
        </p:blipFill>
        <p:spPr>
          <a:xfrm>
            <a:off x="2524594" y="18293929"/>
            <a:ext cx="3414264" cy="1959295"/>
          </a:xfrm>
          <a:prstGeom prst="rect">
            <a:avLst/>
          </a:prstGeom>
        </p:spPr>
      </p:pic>
      <p:sp>
        <p:nvSpPr>
          <p:cNvPr id="32" name="Right Arrow 31"/>
          <p:cNvSpPr/>
          <p:nvPr/>
        </p:nvSpPr>
        <p:spPr>
          <a:xfrm>
            <a:off x="1265359" y="18670491"/>
            <a:ext cx="1187041" cy="97925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1" name="Right Arrow 40"/>
          <p:cNvSpPr/>
          <p:nvPr/>
        </p:nvSpPr>
        <p:spPr>
          <a:xfrm>
            <a:off x="22396308" y="2937981"/>
            <a:ext cx="498555" cy="288917"/>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t> </a:t>
            </a:r>
            <a:endParaRPr lang="en-US" dirty="0"/>
          </a:p>
        </p:txBody>
      </p:sp>
      <p:pic>
        <p:nvPicPr>
          <p:cNvPr id="42" name="Picture 41"/>
          <p:cNvPicPr/>
          <p:nvPr/>
        </p:nvPicPr>
        <p:blipFill>
          <a:blip r:embed="rId7"/>
          <a:stretch>
            <a:fillRect/>
          </a:stretch>
        </p:blipFill>
        <p:spPr>
          <a:xfrm>
            <a:off x="1545786" y="25411917"/>
            <a:ext cx="3878542" cy="2828773"/>
          </a:xfrm>
          <a:prstGeom prst="rect">
            <a:avLst/>
          </a:prstGeom>
        </p:spPr>
      </p:pic>
      <p:pic>
        <p:nvPicPr>
          <p:cNvPr id="43" name="Picture 42"/>
          <p:cNvPicPr/>
          <p:nvPr/>
        </p:nvPicPr>
        <p:blipFill>
          <a:blip r:embed="rId8"/>
          <a:stretch>
            <a:fillRect/>
          </a:stretch>
        </p:blipFill>
        <p:spPr>
          <a:xfrm>
            <a:off x="9120735" y="25442775"/>
            <a:ext cx="4278085" cy="2836512"/>
          </a:xfrm>
          <a:prstGeom prst="rect">
            <a:avLst/>
          </a:prstGeom>
        </p:spPr>
      </p:pic>
      <p:sp>
        <p:nvSpPr>
          <p:cNvPr id="44" name="Right Arrow 43"/>
          <p:cNvSpPr/>
          <p:nvPr/>
        </p:nvSpPr>
        <p:spPr>
          <a:xfrm>
            <a:off x="8547150" y="18734733"/>
            <a:ext cx="1164453" cy="1077686"/>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pic>
        <p:nvPicPr>
          <p:cNvPr id="45" name="Picture 44"/>
          <p:cNvPicPr>
            <a:picLocks noChangeAspect="1"/>
          </p:cNvPicPr>
          <p:nvPr/>
        </p:nvPicPr>
        <p:blipFill>
          <a:blip r:embed="rId9"/>
          <a:stretch>
            <a:fillRect/>
          </a:stretch>
        </p:blipFill>
        <p:spPr>
          <a:xfrm>
            <a:off x="6197459" y="18293928"/>
            <a:ext cx="2177000" cy="1895053"/>
          </a:xfrm>
          <a:prstGeom prst="rect">
            <a:avLst/>
          </a:prstGeom>
        </p:spPr>
      </p:pic>
      <p:pic>
        <p:nvPicPr>
          <p:cNvPr id="46" name="Picture 45"/>
          <p:cNvPicPr>
            <a:picLocks noChangeAspect="1"/>
          </p:cNvPicPr>
          <p:nvPr/>
        </p:nvPicPr>
        <p:blipFill>
          <a:blip r:embed="rId10"/>
          <a:stretch>
            <a:fillRect/>
          </a:stretch>
        </p:blipFill>
        <p:spPr>
          <a:xfrm>
            <a:off x="5649491" y="25437594"/>
            <a:ext cx="3300598" cy="2777418"/>
          </a:xfrm>
          <a:prstGeom prst="rect">
            <a:avLst/>
          </a:prstGeom>
        </p:spPr>
      </p:pic>
      <p:pic>
        <p:nvPicPr>
          <p:cNvPr id="47" name="Picture 46"/>
          <p:cNvPicPr>
            <a:picLocks noChangeAspect="1"/>
          </p:cNvPicPr>
          <p:nvPr/>
        </p:nvPicPr>
        <p:blipFill>
          <a:blip r:embed="rId11"/>
          <a:stretch>
            <a:fillRect/>
          </a:stretch>
        </p:blipFill>
        <p:spPr>
          <a:xfrm>
            <a:off x="33171330" y="8223003"/>
            <a:ext cx="6084273" cy="3158616"/>
          </a:xfrm>
          <a:prstGeom prst="rect">
            <a:avLst/>
          </a:prstGeom>
        </p:spPr>
      </p:pic>
      <p:pic>
        <p:nvPicPr>
          <p:cNvPr id="48" name="Picture 47"/>
          <p:cNvPicPr>
            <a:picLocks noChangeAspect="1"/>
          </p:cNvPicPr>
          <p:nvPr/>
        </p:nvPicPr>
        <p:blipFill>
          <a:blip r:embed="rId12"/>
          <a:stretch>
            <a:fillRect/>
          </a:stretch>
        </p:blipFill>
        <p:spPr>
          <a:xfrm>
            <a:off x="26582914" y="21579578"/>
            <a:ext cx="2401602" cy="3863198"/>
          </a:xfrm>
          <a:prstGeom prst="rect">
            <a:avLst/>
          </a:prstGeom>
        </p:spPr>
      </p:pic>
      <p:pic>
        <p:nvPicPr>
          <p:cNvPr id="50" name="Picture 49" descr="cid:image001.jpg@01D57DC4.EF117B60"/>
          <p:cNvPicPr/>
          <p:nvPr/>
        </p:nvPicPr>
        <p:blipFill>
          <a:blip r:embed="rId13">
            <a:extLst>
              <a:ext uri="{28A0092B-C50C-407E-A947-70E740481C1C}">
                <a14:useLocalDpi xmlns:a14="http://schemas.microsoft.com/office/drawing/2010/main" val="0"/>
              </a:ext>
            </a:extLst>
          </a:blip>
          <a:srcRect/>
          <a:stretch>
            <a:fillRect/>
          </a:stretch>
        </p:blipFill>
        <p:spPr bwMode="auto">
          <a:xfrm>
            <a:off x="33515725" y="731898"/>
            <a:ext cx="3448613" cy="2587109"/>
          </a:xfrm>
          <a:prstGeom prst="rect">
            <a:avLst/>
          </a:prstGeom>
          <a:noFill/>
          <a:ln>
            <a:noFill/>
          </a:ln>
        </p:spPr>
      </p:pic>
      <p:sp>
        <p:nvSpPr>
          <p:cNvPr id="52" name="TextBox 51"/>
          <p:cNvSpPr txBox="1"/>
          <p:nvPr/>
        </p:nvSpPr>
        <p:spPr>
          <a:xfrm>
            <a:off x="36020828" y="1535564"/>
            <a:ext cx="7086600" cy="1138773"/>
          </a:xfrm>
          <a:prstGeom prst="rect">
            <a:avLst/>
          </a:prstGeom>
          <a:noFill/>
        </p:spPr>
        <p:txBody>
          <a:bodyPr wrap="square" rtlCol="0">
            <a:spAutoFit/>
          </a:bodyPr>
          <a:lstStyle/>
          <a:p>
            <a:pPr algn="ctr"/>
            <a:r>
              <a:rPr lang="en-US" sz="3600" b="1" dirty="0" smtClean="0">
                <a:solidFill>
                  <a:schemeClr val="accent1">
                    <a:lumMod val="75000"/>
                  </a:schemeClr>
                </a:solidFill>
              </a:rPr>
              <a:t> </a:t>
            </a:r>
            <a:r>
              <a:rPr lang="en-US" sz="3200" b="1" dirty="0" smtClean="0">
                <a:solidFill>
                  <a:schemeClr val="accent1">
                    <a:lumMod val="75000"/>
                  </a:schemeClr>
                </a:solidFill>
              </a:rPr>
              <a:t>2 Rivers Industries, Inc. </a:t>
            </a:r>
            <a:endParaRPr lang="en-US" sz="3200" b="1" dirty="0">
              <a:solidFill>
                <a:schemeClr val="accent1">
                  <a:lumMod val="75000"/>
                </a:schemeClr>
              </a:solidFill>
            </a:endParaRPr>
          </a:p>
          <a:p>
            <a:pPr algn="ctr"/>
            <a:r>
              <a:rPr lang="en-US" sz="3200" b="1" dirty="0" smtClean="0">
                <a:solidFill>
                  <a:schemeClr val="accent1">
                    <a:lumMod val="75000"/>
                  </a:schemeClr>
                </a:solidFill>
              </a:rPr>
              <a:t>Tiered Supports Agency since 2017</a:t>
            </a:r>
            <a:endParaRPr lang="en-US" sz="3200" b="1" dirty="0">
              <a:solidFill>
                <a:schemeClr val="accent1">
                  <a:lumMod val="75000"/>
                </a:schemeClr>
              </a:solidFill>
            </a:endParaRPr>
          </a:p>
        </p:txBody>
      </p:sp>
      <p:sp>
        <p:nvSpPr>
          <p:cNvPr id="53" name="TextBox 52"/>
          <p:cNvSpPr txBox="1"/>
          <p:nvPr/>
        </p:nvSpPr>
        <p:spPr>
          <a:xfrm>
            <a:off x="27113494" y="25276465"/>
            <a:ext cx="1732330" cy="461665"/>
          </a:xfrm>
          <a:prstGeom prst="rect">
            <a:avLst/>
          </a:prstGeom>
          <a:noFill/>
        </p:spPr>
        <p:txBody>
          <a:bodyPr wrap="square" rtlCol="0">
            <a:spAutoFit/>
          </a:bodyPr>
          <a:lstStyle/>
          <a:p>
            <a:r>
              <a:rPr lang="en-US" sz="2400" b="1" dirty="0" smtClean="0">
                <a:latin typeface="Arial Black" panose="020B0A04020102020204" pitchFamily="34" charset="0"/>
              </a:rPr>
              <a:t>RIVER</a:t>
            </a:r>
            <a:endParaRPr lang="en-US" sz="2400" b="1" dirty="0">
              <a:latin typeface="Arial Black" panose="020B0A04020102020204" pitchFamily="34" charset="0"/>
            </a:endParaRPr>
          </a:p>
        </p:txBody>
      </p:sp>
    </p:spTree>
    <p:extLst>
      <p:ext uri="{BB962C8B-B14F-4D97-AF65-F5344CB8AC3E}">
        <p14:creationId xmlns:p14="http://schemas.microsoft.com/office/powerpoint/2010/main" val="2276002236"/>
      </p:ext>
    </p:extLst>
  </p:cSld>
  <p:clrMapOvr>
    <a:masterClrMapping/>
  </p:clrMapOvr>
</p:sld>
</file>

<file path=ppt/theme/theme1.xml><?xml version="1.0" encoding="utf-8"?>
<a:theme xmlns:a="http://schemas.openxmlformats.org/drawingml/2006/main" name="Poster Template 36x48 M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324A8E1BA9F8748B04D61026E015E75" ma:contentTypeVersion="4" ma:contentTypeDescription="Create a new document." ma:contentTypeScope="" ma:versionID="01b5f42df673d579316dbea525621913">
  <xsd:schema xmlns:xsd="http://www.w3.org/2001/XMLSchema" xmlns:xs="http://www.w3.org/2001/XMLSchema" xmlns:p="http://schemas.microsoft.com/office/2006/metadata/properties" xmlns:ns2="http://schemas.microsoft.com/sharepoint/v4" targetNamespace="http://schemas.microsoft.com/office/2006/metadata/properties" ma:root="true" ma:fieldsID="23c11eee0d542004c4a7d729835418c6" ns2:_="">
    <xsd:import namespace="http://schemas.microsoft.com/sharepoint/v4"/>
    <xsd:element name="properties">
      <xsd:complexType>
        <xsd:sequence>
          <xsd:element name="documentManagement">
            <xsd:complexType>
              <xsd:all>
                <xsd:element ref="ns2: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DAE3FD-EB33-4C18-8D3A-AE66AB174519}">
  <ds:schemaRefs>
    <ds:schemaRef ds:uri="http://purl.org/dc/elements/1.1/"/>
    <ds:schemaRef ds:uri="http://schemas.microsoft.com/office/2006/metadata/properties"/>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D6A92D84-2FD9-46DF-9699-0BF8C86D4356}"/>
</file>

<file path=customXml/itemProps3.xml><?xml version="1.0" encoding="utf-8"?>
<ds:datastoreItem xmlns:ds="http://schemas.openxmlformats.org/officeDocument/2006/customXml" ds:itemID="{C289495C-5DFC-4D2C-B7D1-5F2E9ECDAB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Poster_Template_48x36_Med</Template>
  <TotalTime>374</TotalTime>
  <Words>807</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Arial Rounded MT Bold</vt:lpstr>
      <vt:lpstr>Calibri</vt:lpstr>
      <vt:lpstr>Georgia</vt:lpstr>
      <vt:lpstr>Times New Roman</vt:lpstr>
      <vt:lpstr>Poster Template 36x48 Med</vt:lpstr>
      <vt:lpstr>PowerPoint Presentation</vt:lpstr>
    </vt:vector>
  </TitlesOfParts>
  <Manager/>
  <Company>State of Missouri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Bland, Cara</dc:creator>
  <cp:keywords/>
  <dc:description>42 x 58 template</dc:description>
  <cp:lastModifiedBy>Deppeler, Kathleen</cp:lastModifiedBy>
  <cp:revision>34</cp:revision>
  <cp:lastPrinted>2020-03-13T13:26:26Z</cp:lastPrinted>
  <dcterms:created xsi:type="dcterms:W3CDTF">2020-01-06T17:11:32Z</dcterms:created>
  <dcterms:modified xsi:type="dcterms:W3CDTF">2020-03-30T15:56:46Z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vision">
    <vt:lpwstr>Marketing and Communications</vt:lpwstr>
  </property>
  <property fmtid="{D5CDD505-2E9C-101B-9397-08002B2CF9AE}" pid="3" name="ContentTypeId">
    <vt:lpwstr>0x0101000324A8E1BA9F8748B04D61026E015E75</vt:lpwstr>
  </property>
</Properties>
</file>