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6"/>
  </p:notesMasterIdLst>
  <p:sldIdLst>
    <p:sldId id="258" r:id="rId5"/>
  </p:sldIdLst>
  <p:sldSz cx="43891200" cy="32918400"/>
  <p:notesSz cx="9144000" cy="6858000"/>
  <p:defaultTextStyle>
    <a:defPPr>
      <a:defRPr lang="en-US"/>
    </a:defPPr>
    <a:lvl1pPr marL="0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43338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686677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30014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373353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16691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060030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03368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746705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0CED6"/>
    <a:srgbClr val="425563"/>
    <a:srgbClr val="7A81FF"/>
    <a:srgbClr val="FF40FF"/>
    <a:srgbClr val="FAF14B"/>
    <a:srgbClr val="5E0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8" autoAdjust="0"/>
    <p:restoredTop sz="86429"/>
  </p:normalViewPr>
  <p:slideViewPr>
    <p:cSldViewPr snapToGrid="0" snapToObjects="1">
      <p:cViewPr varScale="1">
        <p:scale>
          <a:sx n="15" d="100"/>
          <a:sy n="15" d="100"/>
        </p:scale>
        <p:origin x="1482" y="132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Population</a:t>
            </a:r>
            <a:r>
              <a:rPr lang="en-US" baseline="0" dirty="0" smtClean="0"/>
              <a:t> by Age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3371981988281468E-2"/>
          <c:y val="5.6585758020654332E-2"/>
          <c:w val="0.89283782702387871"/>
          <c:h val="0.85446255776706304"/>
        </c:manualLayout>
      </c:layout>
      <c:bar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69882608"/>
        <c:axId val="336409408"/>
      </c:barChart>
      <c:catAx>
        <c:axId val="1698826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36409408"/>
        <c:crosses val="autoZero"/>
        <c:auto val="1"/>
        <c:lblAlgn val="ctr"/>
        <c:lblOffset val="100"/>
        <c:noMultiLvlLbl val="0"/>
      </c:catAx>
      <c:valAx>
        <c:axId val="33640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988260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 smtClean="0"/>
              <a:t>Gender of Population</a:t>
            </a:r>
            <a:endParaRPr lang="en-US" sz="2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EBF3DD-24B8-9D40-ABEB-B4A0E772B6FC}" type="datetimeFigureOut">
              <a:rPr lang="en-US" smtClean="0"/>
              <a:t>3/9/2020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5C634-AB7C-E047-B961-FC16FF4C0E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34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843338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686677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530014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373353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9216691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1060030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903368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746705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55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58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391866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900" indent="-293900" algn="l" defTabSz="39186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36782" indent="-244916" algn="l" defTabSz="391866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9665" indent="-195933" algn="l" defTabSz="391866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indent="-195933" algn="l" defTabSz="391866" rtl="0" eaLnBrk="1" latinLnBrk="0" hangingPunct="1">
        <a:spcBef>
          <a:spcPct val="20000"/>
        </a:spcBef>
        <a:buFont typeface="Arial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3398" indent="-195933" algn="l" defTabSz="391866" rtl="0" eaLnBrk="1" latinLnBrk="0" hangingPunct="1">
        <a:spcBef>
          <a:spcPct val="20000"/>
        </a:spcBef>
        <a:buFont typeface="Arial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55264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30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996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30862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866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732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5598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7464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9331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51197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63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4929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21978258" y="5943599"/>
            <a:ext cx="10907489" cy="16537438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9" name="Snip Single Corner Rectangle 48"/>
          <p:cNvSpPr/>
          <p:nvPr/>
        </p:nvSpPr>
        <p:spPr>
          <a:xfrm flipH="1">
            <a:off x="21945598" y="4343400"/>
            <a:ext cx="10905941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 flipH="1">
            <a:off x="979716" y="29848629"/>
            <a:ext cx="42127713" cy="0"/>
          </a:xfrm>
          <a:prstGeom prst="line">
            <a:avLst/>
          </a:prstGeom>
          <a:ln w="28575" cmpd="sng">
            <a:solidFill>
              <a:srgbClr val="5E000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979714" y="5003074"/>
            <a:ext cx="9993086" cy="24453669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1397291" y="5003074"/>
            <a:ext cx="10221738" cy="17477964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33114343" y="5003074"/>
            <a:ext cx="9993086" cy="24453669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7" name="Snip Single Corner Rectangle 46"/>
          <p:cNvSpPr/>
          <p:nvPr/>
        </p:nvSpPr>
        <p:spPr>
          <a:xfrm flipH="1">
            <a:off x="978432" y="4343400"/>
            <a:ext cx="9994367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8" name="Snip Single Corner Rectangle 47"/>
          <p:cNvSpPr/>
          <p:nvPr/>
        </p:nvSpPr>
        <p:spPr>
          <a:xfrm flipH="1">
            <a:off x="11331977" y="4343400"/>
            <a:ext cx="10352366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50" name="Snip Single Corner Rectangle 49"/>
          <p:cNvSpPr/>
          <p:nvPr/>
        </p:nvSpPr>
        <p:spPr>
          <a:xfrm flipH="1">
            <a:off x="33114343" y="4343400"/>
            <a:ext cx="9993086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51" name="Snip Single Corner Rectangle 50"/>
          <p:cNvSpPr/>
          <p:nvPr/>
        </p:nvSpPr>
        <p:spPr>
          <a:xfrm flipH="1">
            <a:off x="849086" y="574766"/>
            <a:ext cx="42127714" cy="3213463"/>
          </a:xfrm>
          <a:prstGeom prst="snip1Rect">
            <a:avLst/>
          </a:prstGeom>
          <a:noFill/>
          <a:ln w="762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2018402" y="-8124"/>
            <a:ext cx="3668585" cy="2201150"/>
            <a:chOff x="1795622" y="2672712"/>
            <a:chExt cx="4280016" cy="2568008"/>
          </a:xfrm>
          <a:solidFill>
            <a:srgbClr val="5E0009"/>
          </a:solidFill>
        </p:grpSpPr>
        <p:sp>
          <p:nvSpPr>
            <p:cNvPr id="53" name="Rectangle 52"/>
            <p:cNvSpPr/>
            <p:nvPr userDrawn="1"/>
          </p:nvSpPr>
          <p:spPr>
            <a:xfrm>
              <a:off x="5222169" y="2672712"/>
              <a:ext cx="853469" cy="2568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 userDrawn="1"/>
          </p:nvSpPr>
          <p:spPr>
            <a:xfrm>
              <a:off x="3506720" y="2672712"/>
              <a:ext cx="853469" cy="256800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 userDrawn="1"/>
          </p:nvSpPr>
          <p:spPr>
            <a:xfrm>
              <a:off x="1795622" y="2672712"/>
              <a:ext cx="853469" cy="2568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75657" y="4607278"/>
            <a:ext cx="9666514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FFFF"/>
                </a:solidFill>
                <a:latin typeface="Georgia"/>
                <a:cs typeface="Georgia"/>
              </a:rPr>
              <a:t>About ABA</a:t>
            </a:r>
            <a:endParaRPr lang="en-US" sz="72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87200" y="4607278"/>
            <a:ext cx="9666514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FFFF"/>
                </a:solidFill>
                <a:latin typeface="Georgia"/>
                <a:cs typeface="Georgia"/>
              </a:rPr>
              <a:t>Mental Health</a:t>
            </a:r>
            <a:endParaRPr lang="en-US" sz="72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310286" y="4607278"/>
            <a:ext cx="9666514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FFFF"/>
                </a:solidFill>
                <a:latin typeface="Georgia"/>
                <a:cs typeface="Georgia"/>
              </a:rPr>
              <a:t>Substance Use</a:t>
            </a:r>
            <a:endParaRPr lang="en-US" sz="72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1691257" y="23116066"/>
            <a:ext cx="21029653" cy="6275363"/>
          </a:xfrm>
          <a:prstGeom prst="rect">
            <a:avLst/>
          </a:prstGeom>
          <a:noFill/>
          <a:ln w="457200" cmpd="sng">
            <a:solidFill>
              <a:schemeClr val="bg2">
                <a:lumMod val="10000"/>
              </a:scheme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58377" y="645128"/>
            <a:ext cx="29494563" cy="1202524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r>
              <a:rPr lang="en-US" b="1" dirty="0"/>
              <a:t>Applied Behavior Analysis and Mental </a:t>
            </a:r>
            <a:r>
              <a:rPr lang="en-US" b="1" dirty="0" smtClean="0"/>
              <a:t>Health, Aging, and Substance Use</a:t>
            </a:r>
            <a:endParaRPr lang="en-US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14928741" y="1952956"/>
            <a:ext cx="16030230" cy="78702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4600" b="1" dirty="0" smtClean="0">
                <a:latin typeface="Arial"/>
                <a:cs typeface="Arial"/>
              </a:rPr>
              <a:t>Rita Cooper, Lucas Evans, and Melantha Witherspoon</a:t>
            </a:r>
            <a:endParaRPr lang="en-US" sz="4600" dirty="0"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900135" y="2845285"/>
            <a:ext cx="14243574" cy="556193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3100" dirty="0" smtClean="0">
                <a:latin typeface="Arial"/>
                <a:cs typeface="Arial"/>
              </a:rPr>
              <a:t>Missouri Department of Mental Health, Division of Developmental Disabilities </a:t>
            </a:r>
            <a:endParaRPr lang="en-US" sz="3100" dirty="0">
              <a:latin typeface="Arial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469520" y="6019479"/>
            <a:ext cx="9601200" cy="1076335"/>
          </a:xfrm>
          <a:prstGeom prst="rect">
            <a:avLst/>
          </a:prstGeom>
        </p:spPr>
        <p:txBody>
          <a:bodyPr wrap="square" lIns="78373" tIns="39187" rIns="78373" bIns="39187">
            <a:spAutoFit/>
          </a:bodyPr>
          <a:lstStyle/>
          <a:p>
            <a:pPr indent="786454">
              <a:lnSpc>
                <a:spcPct val="120000"/>
              </a:lnSpc>
            </a:pPr>
            <a:endParaRPr lang="en-US" sz="2700" dirty="0">
              <a:latin typeface="Arial"/>
              <a:cs typeface="Arial"/>
            </a:endParaRPr>
          </a:p>
          <a:p>
            <a:pPr indent="786454">
              <a:lnSpc>
                <a:spcPct val="120000"/>
              </a:lnSpc>
            </a:pPr>
            <a:endParaRPr lang="en-US" sz="2700" dirty="0">
              <a:latin typeface="Arial"/>
              <a:cs typeface="Arial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2115309" y="22938238"/>
            <a:ext cx="1722560" cy="1033535"/>
            <a:chOff x="14538838" y="24472836"/>
            <a:chExt cx="2009653" cy="1205791"/>
          </a:xfrm>
        </p:grpSpPr>
        <p:sp>
          <p:nvSpPr>
            <p:cNvPr id="22" name="Rectangle 21"/>
            <p:cNvSpPr/>
            <p:nvPr/>
          </p:nvSpPr>
          <p:spPr>
            <a:xfrm>
              <a:off x="14538838" y="24472836"/>
              <a:ext cx="404311" cy="120579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15341509" y="24472836"/>
              <a:ext cx="404311" cy="1205791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6144180" y="24472836"/>
              <a:ext cx="404311" cy="1205791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2690457" y="23469957"/>
            <a:ext cx="19282969" cy="5632309"/>
            <a:chOff x="351835" y="27060387"/>
            <a:chExt cx="10972801" cy="568612"/>
          </a:xfrm>
        </p:grpSpPr>
        <p:cxnSp>
          <p:nvCxnSpPr>
            <p:cNvPr id="30" name="Straight Connector 29"/>
            <p:cNvCxnSpPr/>
            <p:nvPr/>
          </p:nvCxnSpPr>
          <p:spPr>
            <a:xfrm>
              <a:off x="1820416" y="27147277"/>
              <a:ext cx="8229600" cy="0"/>
            </a:xfrm>
            <a:prstGeom prst="line">
              <a:avLst/>
            </a:prstGeom>
            <a:ln>
              <a:solidFill>
                <a:srgbClr val="5E0009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51835" y="27060387"/>
              <a:ext cx="10972801" cy="56861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 smtClean="0"/>
                <a:t>The Practice of ABA as defined by the Behavior </a:t>
              </a:r>
              <a:r>
                <a:rPr lang="en-US" sz="3600" dirty="0"/>
                <a:t>Analyst </a:t>
              </a:r>
              <a:r>
                <a:rPr lang="en-US" sz="3600" dirty="0" smtClean="0"/>
                <a:t>Certification Board</a:t>
              </a:r>
              <a:r>
                <a:rPr lang="en-US" sz="3600" dirty="0"/>
                <a:t>, </a:t>
              </a:r>
              <a:r>
                <a:rPr lang="en-US" sz="3600" dirty="0" smtClean="0"/>
                <a:t>2012 :</a:t>
              </a:r>
            </a:p>
            <a:p>
              <a:pPr algn="ctr"/>
              <a:endParaRPr lang="en-US" sz="3600" dirty="0" smtClean="0"/>
            </a:p>
            <a:p>
              <a:r>
                <a:rPr lang="en-US" sz="3600" dirty="0" smtClean="0"/>
                <a:t>…</a:t>
              </a:r>
              <a:r>
                <a:rPr lang="en-US" sz="3600" dirty="0"/>
                <a:t>the design, implementation, and evaluation of instructional </a:t>
              </a:r>
              <a:r>
                <a:rPr lang="en-US" sz="3600" dirty="0" smtClean="0"/>
                <a:t>and environmental </a:t>
              </a:r>
              <a:r>
                <a:rPr lang="en-US" sz="3600" dirty="0"/>
                <a:t>modifications by a behavior analyst to produce </a:t>
              </a:r>
              <a:r>
                <a:rPr lang="en-US" sz="3600" dirty="0" smtClean="0"/>
                <a:t>socially significant </a:t>
              </a:r>
              <a:r>
                <a:rPr lang="en-US" sz="3600" dirty="0"/>
                <a:t>improvements in human behavior. It includes the </a:t>
              </a:r>
              <a:r>
                <a:rPr lang="en-US" sz="3600" dirty="0" smtClean="0"/>
                <a:t>empirical identification </a:t>
              </a:r>
              <a:r>
                <a:rPr lang="en-US" sz="3600" dirty="0"/>
                <a:t>of functional relations between behavior and </a:t>
              </a:r>
              <a:r>
                <a:rPr lang="en-US" sz="3600" dirty="0" smtClean="0"/>
                <a:t>environmental factors</a:t>
              </a:r>
              <a:r>
                <a:rPr lang="en-US" sz="3600" dirty="0"/>
                <a:t>, known as functional assessment and analysis. Applied </a:t>
              </a:r>
              <a:r>
                <a:rPr lang="en-US" sz="3600" dirty="0" smtClean="0"/>
                <a:t>behavior analysis </a:t>
              </a:r>
              <a:r>
                <a:rPr lang="en-US" sz="3600" dirty="0"/>
                <a:t>interventions are based on scientific research and the </a:t>
              </a:r>
              <a:r>
                <a:rPr lang="en-US" sz="3600" dirty="0" smtClean="0"/>
                <a:t>direct observation </a:t>
              </a:r>
              <a:r>
                <a:rPr lang="en-US" sz="3600" dirty="0"/>
                <a:t>and measurement of behavior and environment. </a:t>
              </a:r>
              <a:r>
                <a:rPr lang="en-US" sz="3600" dirty="0" smtClean="0"/>
                <a:t>ABA utilizes contextual </a:t>
              </a:r>
              <a:r>
                <a:rPr lang="en-US" sz="3600" dirty="0"/>
                <a:t>factors, establishing operations, </a:t>
              </a:r>
              <a:r>
                <a:rPr lang="en-US" sz="3600" dirty="0" smtClean="0"/>
                <a:t>antecedent </a:t>
              </a:r>
              <a:r>
                <a:rPr lang="en-US" sz="3600" dirty="0"/>
                <a:t>stimuli, </a:t>
              </a:r>
              <a:r>
                <a:rPr lang="en-US" sz="3600" dirty="0" smtClean="0"/>
                <a:t>positive reinforcement</a:t>
              </a:r>
              <a:r>
                <a:rPr lang="en-US" sz="3600" dirty="0"/>
                <a:t>, and other consequences to help people develop </a:t>
              </a:r>
              <a:r>
                <a:rPr lang="en-US" sz="3600" dirty="0" smtClean="0"/>
                <a:t>new behaviors</a:t>
              </a:r>
              <a:r>
                <a:rPr lang="en-US" sz="3600" dirty="0"/>
                <a:t>, increase or decrease existing behaviors, and emit </a:t>
              </a:r>
              <a:r>
                <a:rPr lang="en-US" sz="3600" dirty="0" smtClean="0"/>
                <a:t>behaviors under </a:t>
              </a:r>
              <a:r>
                <a:rPr lang="en-US" sz="3600" dirty="0"/>
                <a:t>specific environmental </a:t>
              </a:r>
              <a:r>
                <a:rPr lang="en-US" sz="3600" dirty="0" smtClean="0"/>
                <a:t>conditions.</a:t>
              </a:r>
              <a:endParaRPr lang="en-US" sz="1400" dirty="0">
                <a:latin typeface="Georgia"/>
                <a:cs typeface="Georgia"/>
              </a:endParaRPr>
            </a:p>
          </p:txBody>
        </p:sp>
      </p:grpSp>
      <p:sp>
        <p:nvSpPr>
          <p:cNvPr id="38" name="Shape 129"/>
          <p:cNvSpPr/>
          <p:nvPr/>
        </p:nvSpPr>
        <p:spPr>
          <a:xfrm>
            <a:off x="17787089" y="30200815"/>
            <a:ext cx="8132803" cy="25618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9326" tIns="49326" rIns="49326" bIns="49326">
            <a:spAutoFit/>
          </a:bodyPr>
          <a:lstStyle/>
          <a:p>
            <a:pPr algn="ctr" defTabSz="2909798">
              <a:defRPr sz="3200"/>
            </a:pPr>
            <a:r>
              <a:rPr lang="en-US" sz="3200" b="1" dirty="0"/>
              <a:t>Contact Information: </a:t>
            </a:r>
          </a:p>
          <a:p>
            <a:pPr algn="ctr" defTabSz="2909798">
              <a:defRPr sz="3200"/>
            </a:pPr>
            <a:r>
              <a:rPr lang="en-US" sz="3200" dirty="0" smtClean="0"/>
              <a:t>Dr. Terri Rodgers, Chief Behavior Analyst</a:t>
            </a:r>
            <a:endParaRPr sz="3200" dirty="0"/>
          </a:p>
          <a:p>
            <a:pPr algn="ctr" defTabSz="2909798">
              <a:defRPr sz="3200"/>
            </a:pPr>
            <a:r>
              <a:rPr lang="en-US" sz="3200" dirty="0" smtClean="0"/>
              <a:t>MO Dept. of Mental Health</a:t>
            </a:r>
            <a:endParaRPr sz="3200" dirty="0"/>
          </a:p>
          <a:p>
            <a:pPr algn="ctr" defTabSz="2909798">
              <a:defRPr sz="3200"/>
            </a:pPr>
            <a:r>
              <a:rPr lang="en-US" sz="3200" dirty="0" smtClean="0"/>
              <a:t>Jefferson City</a:t>
            </a:r>
            <a:endParaRPr lang="en-US" sz="3200" dirty="0"/>
          </a:p>
          <a:p>
            <a:pPr algn="ctr" defTabSz="2909798">
              <a:defRPr sz="3200"/>
            </a:pPr>
            <a:r>
              <a:rPr lang="en-US" sz="3200" dirty="0" smtClean="0"/>
              <a:t>Teresa.Rodgers@dmh.mo.gov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4762" y="30116417"/>
            <a:ext cx="2562583" cy="235300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2940" y="30053928"/>
            <a:ext cx="3382349" cy="252548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9892" y="30223410"/>
            <a:ext cx="10293575" cy="2115675"/>
          </a:xfrm>
          <a:prstGeom prst="rect">
            <a:avLst/>
          </a:prstGeom>
        </p:spPr>
      </p:pic>
      <p:graphicFrame>
        <p:nvGraphicFramePr>
          <p:cNvPr id="28" name="Chart 27"/>
          <p:cNvGraphicFramePr/>
          <p:nvPr>
            <p:extLst>
              <p:ext uri="{D42A27DB-BD31-4B8C-83A1-F6EECF244321}">
                <p14:modId xmlns:p14="http://schemas.microsoft.com/office/powerpoint/2010/main" val="1919879922"/>
              </p:ext>
            </p:extLst>
          </p:nvPr>
        </p:nvGraphicFramePr>
        <p:xfrm>
          <a:off x="1469520" y="12747913"/>
          <a:ext cx="9109847" cy="9590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4" name="Chart 33"/>
          <p:cNvGraphicFramePr/>
          <p:nvPr>
            <p:extLst>
              <p:ext uri="{D42A27DB-BD31-4B8C-83A1-F6EECF244321}">
                <p14:modId xmlns:p14="http://schemas.microsoft.com/office/powerpoint/2010/main" val="644548529"/>
              </p:ext>
            </p:extLst>
          </p:nvPr>
        </p:nvGraphicFramePr>
        <p:xfrm>
          <a:off x="1877052" y="23488630"/>
          <a:ext cx="8263723" cy="5498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404206" y="6251613"/>
            <a:ext cx="9633908" cy="22498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/>
              <a:t>Applied Behavior Analysis</a:t>
            </a:r>
          </a:p>
          <a:p>
            <a:endParaRPr lang="en-US" sz="2800" dirty="0"/>
          </a:p>
          <a:p>
            <a:r>
              <a:rPr lang="en-US" sz="6000" dirty="0" smtClean="0"/>
              <a:t>ABA is used with many issues and by all kinds of people from Astronauts to Zookeepers. </a:t>
            </a:r>
          </a:p>
          <a:p>
            <a:endParaRPr lang="en-US" sz="2800" dirty="0"/>
          </a:p>
          <a:p>
            <a:r>
              <a:rPr lang="en-US" sz="6000" dirty="0" smtClean="0"/>
              <a:t>Adding reinforcement is the key to successful behavior change.</a:t>
            </a:r>
          </a:p>
          <a:p>
            <a:endParaRPr lang="en-US" sz="2800" dirty="0"/>
          </a:p>
          <a:p>
            <a:r>
              <a:rPr lang="en-US" sz="6000" dirty="0" smtClean="0"/>
              <a:t>Fading to natural reinforcement locks in the behavior change.</a:t>
            </a:r>
          </a:p>
          <a:p>
            <a:endParaRPr lang="en-US" sz="2800" dirty="0"/>
          </a:p>
          <a:p>
            <a:r>
              <a:rPr lang="en-US" sz="6000" dirty="0" smtClean="0"/>
              <a:t>Behavioral strategies= good behavior leading to good outcomes.</a:t>
            </a:r>
          </a:p>
          <a:p>
            <a:endParaRPr lang="en-US" sz="2800" dirty="0"/>
          </a:p>
          <a:p>
            <a:r>
              <a:rPr lang="en-US" sz="6000" dirty="0" smtClean="0"/>
              <a:t>ABA can address complex issues not just superficial symptoms.</a:t>
            </a:r>
          </a:p>
          <a:p>
            <a:endParaRPr lang="en-US" sz="2800" dirty="0"/>
          </a:p>
          <a:p>
            <a:r>
              <a:rPr lang="en-US" sz="6000" i="1" dirty="0" smtClean="0"/>
              <a:t>Missouri requires licensure to practice ABA.</a:t>
            </a:r>
            <a:endParaRPr lang="en-US" sz="6000" i="1" dirty="0"/>
          </a:p>
        </p:txBody>
      </p:sp>
      <p:sp>
        <p:nvSpPr>
          <p:cNvPr id="56" name="Text Box 232"/>
          <p:cNvSpPr txBox="1"/>
          <p:nvPr/>
        </p:nvSpPr>
        <p:spPr>
          <a:xfrm>
            <a:off x="11478908" y="6267074"/>
            <a:ext cx="10140121" cy="16071078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6000" i="1" dirty="0" smtClean="0"/>
              <a:t>ABA has been successful for  Schizophrenia, Psychotic Behavior, Depression, Mood disorder, Impulse </a:t>
            </a:r>
            <a:r>
              <a:rPr lang="en-US" sz="6000" i="1" dirty="0"/>
              <a:t>Control </a:t>
            </a:r>
            <a:r>
              <a:rPr lang="en-US" sz="6000" i="1" dirty="0" smtClean="0"/>
              <a:t>Disorder and more</a:t>
            </a:r>
          </a:p>
          <a:p>
            <a:endParaRPr lang="en-US" sz="2800" i="1" kern="12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i="1" kern="12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kern="12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ABA can help assess: </a:t>
            </a:r>
          </a:p>
          <a:p>
            <a:pPr marL="857250" indent="-857250">
              <a:buFont typeface="Wingdings" panose="05000000000000000000" pitchFamily="2" charset="2"/>
              <a:buChar char="q"/>
            </a:pPr>
            <a:r>
              <a:rPr lang="en-US" sz="6000" kern="12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Situational contributions to symptoms and problems</a:t>
            </a:r>
          </a:p>
          <a:p>
            <a:pPr marL="857250" indent="-857250">
              <a:buFont typeface="Wingdings" panose="05000000000000000000" pitchFamily="2" charset="2"/>
              <a:buChar char="q"/>
            </a:pPr>
            <a:r>
              <a:rPr lang="en-US" sz="6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Potential Relapse and high risk variables</a:t>
            </a:r>
            <a:endParaRPr lang="en-US" sz="6000" kern="12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>
              <a:buFont typeface="Wingdings" panose="05000000000000000000" pitchFamily="2" charset="2"/>
              <a:buChar char="q"/>
            </a:pPr>
            <a:r>
              <a:rPr lang="en-US" sz="6000" kern="12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Potential motivational contingencies</a:t>
            </a:r>
          </a:p>
          <a:p>
            <a:pPr marL="857250" indent="-857250">
              <a:buFont typeface="Wingdings" panose="05000000000000000000" pitchFamily="2" charset="2"/>
              <a:buChar char="q"/>
            </a:pPr>
            <a:r>
              <a:rPr lang="en-US" sz="6000" kern="12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 effectiveness of</a:t>
            </a:r>
            <a:endParaRPr lang="en-US" sz="6000" dirty="0">
              <a:effectLst/>
              <a:ea typeface="Times New Roman" panose="02020603050405020304" pitchFamily="18" charset="0"/>
            </a:endParaRPr>
          </a:p>
          <a:p>
            <a:pPr marL="2929188" lvl="1" indent="-8572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6000" kern="12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Therapy strategies</a:t>
            </a:r>
            <a:endParaRPr lang="en-US" sz="6000" dirty="0">
              <a:effectLst/>
              <a:ea typeface="Times New Roman" panose="02020603050405020304" pitchFamily="18" charset="0"/>
            </a:endParaRPr>
          </a:p>
          <a:p>
            <a:pPr marL="2929188" lvl="1" indent="-8572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US" sz="6000" kern="12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Medications</a:t>
            </a:r>
            <a:endParaRPr lang="en-US" sz="6000" dirty="0">
              <a:effectLst/>
              <a:ea typeface="Times New Roman" panose="02020603050405020304" pitchFamily="18" charset="0"/>
            </a:endParaRPr>
          </a:p>
          <a:p>
            <a:pPr marL="228600" marR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endParaRPr lang="en-US" sz="6000" kern="12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50" dirty="0">
                <a:effectLst/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050" dirty="0">
              <a:effectLst/>
              <a:latin typeface="Trebuchet MS" panose="020B0603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 Box 22"/>
          <p:cNvSpPr txBox="1"/>
          <p:nvPr/>
        </p:nvSpPr>
        <p:spPr>
          <a:xfrm>
            <a:off x="22209136" y="6373859"/>
            <a:ext cx="10548262" cy="1569396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6000" i="1" dirty="0" smtClean="0"/>
              <a:t>ABA has been successful with Elopement</a:t>
            </a:r>
            <a:r>
              <a:rPr lang="en-US" sz="6000" i="1" dirty="0"/>
              <a:t>, Wandering, Cognitive Decline, Compliance </a:t>
            </a:r>
            <a:r>
              <a:rPr lang="en-US" sz="6000" i="1" dirty="0" smtClean="0"/>
              <a:t>issues,  Medication</a:t>
            </a:r>
            <a:r>
              <a:rPr lang="en-US" sz="6000" i="1" dirty="0"/>
              <a:t>, </a:t>
            </a:r>
            <a:r>
              <a:rPr lang="en-US" sz="6000" i="1" dirty="0" smtClean="0"/>
              <a:t>Hygiene</a:t>
            </a:r>
            <a:r>
              <a:rPr lang="en-US" sz="6000" i="1" dirty="0"/>
              <a:t>, </a:t>
            </a:r>
            <a:r>
              <a:rPr lang="en-US" sz="6000" i="1" dirty="0" smtClean="0"/>
              <a:t>Eating problems, Depression</a:t>
            </a:r>
            <a:r>
              <a:rPr lang="en-US" sz="6000" i="1" dirty="0"/>
              <a:t>, </a:t>
            </a:r>
            <a:r>
              <a:rPr lang="en-US" sz="6000" i="1" dirty="0" smtClean="0"/>
              <a:t>Aggression, etc.</a:t>
            </a:r>
          </a:p>
          <a:p>
            <a:pPr lvl="0" algn="ctr"/>
            <a:r>
              <a:rPr lang="en-US" sz="5400" i="1" dirty="0" smtClean="0"/>
              <a:t> </a:t>
            </a: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HOW?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Ensuring the physical environment is:</a:t>
            </a:r>
          </a:p>
          <a:p>
            <a:pPr marL="857250" marR="0" indent="-8572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Warm &amp; welcoming</a:t>
            </a:r>
          </a:p>
          <a:p>
            <a:pPr marL="857250" marR="0" indent="-8572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Safe &amp; secure</a:t>
            </a:r>
          </a:p>
          <a:p>
            <a:pPr marL="857250" marR="0" indent="-8572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Environment has cues to indicate what to do, and what is happening</a:t>
            </a:r>
          </a:p>
          <a:p>
            <a:pPr marR="0">
              <a:spcBef>
                <a:spcPts val="0"/>
              </a:spcBef>
              <a:spcAft>
                <a:spcPts val="0"/>
              </a:spcAft>
            </a:pPr>
            <a:endParaRPr lang="en-US" sz="54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</a:pP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Supports are strengthened by:</a:t>
            </a:r>
          </a:p>
          <a:p>
            <a:pPr marL="1314450" marR="0" indent="-8572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Training</a:t>
            </a:r>
            <a:endParaRPr lang="en-US" sz="5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14450" marR="0" indent="-8572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Consultation</a:t>
            </a:r>
            <a:endParaRPr lang="en-US" sz="5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14450" marR="0" indent="-85725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5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Integration of services</a:t>
            </a:r>
            <a:endParaRPr lang="en-US" sz="5400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6000" dirty="0" smtClean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02369" y="4474385"/>
            <a:ext cx="9666514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 smtClean="0">
                <a:solidFill>
                  <a:srgbClr val="FFFFFF"/>
                </a:solidFill>
                <a:latin typeface="Georgia"/>
                <a:cs typeface="Georgia"/>
              </a:rPr>
              <a:t>Aging</a:t>
            </a:r>
            <a:endParaRPr lang="en-US" sz="7200" b="1" dirty="0">
              <a:solidFill>
                <a:srgbClr val="FFFFFF"/>
              </a:solidFill>
              <a:latin typeface="Georgia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3279180" y="6454087"/>
            <a:ext cx="9797143" cy="22152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en-US" sz="6000" i="1" dirty="0" smtClean="0"/>
              <a:t>ABA can </a:t>
            </a:r>
            <a:r>
              <a:rPr lang="en-US" sz="6000" i="1" dirty="0"/>
              <a:t>assist to develop self-management skills, stress management, </a:t>
            </a:r>
            <a:r>
              <a:rPr lang="en-US" sz="6000" i="1" dirty="0" smtClean="0"/>
              <a:t>and </a:t>
            </a:r>
            <a:r>
              <a:rPr lang="en-US" sz="6000" i="1" dirty="0"/>
              <a:t>teach alternative </a:t>
            </a:r>
            <a:r>
              <a:rPr lang="en-US" sz="6000" i="1" dirty="0" smtClean="0"/>
              <a:t>skills</a:t>
            </a:r>
          </a:p>
          <a:p>
            <a: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endParaRPr lang="en-US" sz="2800" i="1" dirty="0" smtClean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marR="0" lvl="0" indent="-8572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en-US" sz="6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Adding </a:t>
            </a:r>
            <a:r>
              <a:rPr lang="en-US" sz="6000" dirty="0">
                <a:ea typeface="Times New Roman" panose="02020603050405020304" pitchFamily="18" charset="0"/>
                <a:cs typeface="Times New Roman" panose="02020603050405020304" pitchFamily="18" charset="0"/>
              </a:rPr>
              <a:t>ABA to current approaches can help address risk factors and skill deficits that keep people locked in unhealthy cycles</a:t>
            </a:r>
            <a:r>
              <a:rPr lang="en-US" sz="6000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57250" marR="0" lvl="0" indent="-8572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en-US" sz="6000" dirty="0"/>
              <a:t>Contingency management and voucher based reinforcement is successful in the areas of abstinence, group treatment and program maintenance for Methadone and smoking </a:t>
            </a:r>
            <a:endParaRPr lang="en-US" sz="6000" dirty="0" smtClean="0"/>
          </a:p>
          <a:p>
            <a:pPr marL="857250" indent="-8572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en-US" sz="6000" dirty="0"/>
              <a:t>Systems of Reinforcement increase desirable behaviors such as abstinence, medication compliance, treatment attendance, program participation and other aspects of program packages. </a:t>
            </a:r>
          </a:p>
          <a:p>
            <a:pPr marL="857250" marR="0" lvl="0" indent="-85725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endParaRPr lang="en-US" sz="60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2090" y="30099506"/>
            <a:ext cx="10269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“Support for this display was made possible by a grant from the Society for the Advancement of Behavior Analysis”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64181258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Template 36x48 M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24A8E1BA9F8748B04D61026E015E75" ma:contentTypeVersion="4" ma:contentTypeDescription="Create a new document." ma:contentTypeScope="" ma:versionID="01b5f42df673d579316dbea525621913">
  <xsd:schema xmlns:xsd="http://www.w3.org/2001/XMLSchema" xmlns:xs="http://www.w3.org/2001/XMLSchema" xmlns:p="http://schemas.microsoft.com/office/2006/metadata/properties" xmlns:ns2="http://schemas.microsoft.com/sharepoint/v4" targetNamespace="http://schemas.microsoft.com/office/2006/metadata/properties" ma:root="true" ma:fieldsID="23c11eee0d542004c4a7d729835418c6" ns2:_=""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8F4B5B-099C-43C2-B002-45E85C9AF6C1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4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D18992C-CA40-420D-8C56-3A5B167C65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D099E9-51FB-4B91-B0A2-F2C96785C874}"/>
</file>

<file path=docProps/app.xml><?xml version="1.0" encoding="utf-8"?>
<Properties xmlns="http://schemas.openxmlformats.org/officeDocument/2006/extended-properties" xmlns:vt="http://schemas.openxmlformats.org/officeDocument/2006/docPropsVTypes">
  <Template>Poster_Template_48x36_Med</Template>
  <TotalTime>285</TotalTime>
  <Words>468</Words>
  <Application>Microsoft Office PowerPoint</Application>
  <PresentationFormat>Custom</PresentationFormat>
  <Paragraphs>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Times New Roman</vt:lpstr>
      <vt:lpstr>Trebuchet MS</vt:lpstr>
      <vt:lpstr>Wingdings</vt:lpstr>
      <vt:lpstr>Poster Template 36x48 Med</vt:lpstr>
      <vt:lpstr>PowerPoint Presentation</vt:lpstr>
    </vt:vector>
  </TitlesOfParts>
  <Manager/>
  <Company>State of Missouri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Bland, Cara</dc:creator>
  <cp:keywords/>
  <dc:description>42 x 58 template</dc:description>
  <cp:lastModifiedBy>Deppeler, Kathleen</cp:lastModifiedBy>
  <cp:revision>35</cp:revision>
  <dcterms:created xsi:type="dcterms:W3CDTF">2020-01-06T17:11:32Z</dcterms:created>
  <dcterms:modified xsi:type="dcterms:W3CDTF">2020-03-09T21:00:04Z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vision">
    <vt:lpwstr>Marketing and Communications</vt:lpwstr>
  </property>
  <property fmtid="{D5CDD505-2E9C-101B-9397-08002B2CF9AE}" pid="3" name="ContentTypeId">
    <vt:lpwstr>0x0101000324A8E1BA9F8748B04D61026E015E75</vt:lpwstr>
  </property>
</Properties>
</file>