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6"/>
  </p:notesMasterIdLst>
  <p:sldIdLst>
    <p:sldId id="258" r:id="rId5"/>
  </p:sldIdLst>
  <p:sldSz cx="43891200" cy="32918400"/>
  <p:notesSz cx="9144000" cy="6858000"/>
  <p:defaultTextStyle>
    <a:defPPr>
      <a:defRPr lang="en-US"/>
    </a:defPPr>
    <a:lvl1pPr marL="0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43338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686677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30014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373353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16691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060030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03368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746705" algn="l" defTabSz="3686677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CED6"/>
    <a:srgbClr val="425563"/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86429"/>
  </p:normalViewPr>
  <p:slideViewPr>
    <p:cSldViewPr snapToGrid="0" snapToObjects="1">
      <p:cViewPr varScale="1">
        <p:scale>
          <a:sx n="15" d="100"/>
          <a:sy n="15" d="100"/>
        </p:scale>
        <p:origin x="738" y="132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43338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86677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530014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73353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216691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1060030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903368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746705" algn="l" defTabSz="3686677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5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391866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900" indent="-293900" algn="l" defTabSz="39186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6782" indent="-244916" algn="l" defTabSz="391866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9665" indent="-195933" algn="l" defTabSz="39186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indent="-195933" algn="l" defTabSz="391866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398" indent="-195933" algn="l" defTabSz="391866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264" indent="-195933" algn="l" defTabSz="39186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7130" indent="-195933" algn="l" defTabSz="39186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96" indent="-195933" algn="l" defTabSz="39186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30862" indent="-195933" algn="l" defTabSz="39186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3918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27">
            <a:extLst>
              <a:ext uri="{FF2B5EF4-FFF2-40B4-BE49-F238E27FC236}">
                <a16:creationId xmlns:a16="http://schemas.microsoft.com/office/drawing/2014/main" id="{F2D491E4-611F-44BE-8B3E-C4D84AED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033" y="6033033"/>
            <a:ext cx="14714500" cy="1428292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A046D38B-3DA1-47B0-B366-09526BB52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257" y="19248577"/>
            <a:ext cx="14707702" cy="10376251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 flipH="1">
            <a:off x="979716" y="29848629"/>
            <a:ext cx="42127713" cy="0"/>
          </a:xfrm>
          <a:prstGeom prst="line">
            <a:avLst/>
          </a:prstGeom>
          <a:ln w="28575" cmpd="sng">
            <a:solidFill>
              <a:srgbClr val="5E00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979714" y="5003074"/>
            <a:ext cx="9993086" cy="24453669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691257" y="5003074"/>
            <a:ext cx="20850128" cy="2443353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3114343" y="5003074"/>
            <a:ext cx="9993086" cy="24453669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47" name="Snip Single Corner Rectangle 46"/>
          <p:cNvSpPr/>
          <p:nvPr/>
        </p:nvSpPr>
        <p:spPr>
          <a:xfrm flipH="1">
            <a:off x="978432" y="4343400"/>
            <a:ext cx="9994367" cy="1724297"/>
          </a:xfrm>
          <a:prstGeom prst="snip1Rect">
            <a:avLst/>
          </a:prstGeom>
          <a:solidFill>
            <a:schemeClr val="tx1"/>
          </a:solidFill>
          <a:ln w="76200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48" name="Snip Single Corner Rectangle 47"/>
          <p:cNvSpPr/>
          <p:nvPr/>
        </p:nvSpPr>
        <p:spPr>
          <a:xfrm flipH="1">
            <a:off x="11691256" y="4426374"/>
            <a:ext cx="20862057" cy="1543573"/>
          </a:xfrm>
          <a:prstGeom prst="snip1Rect">
            <a:avLst/>
          </a:prstGeom>
          <a:solidFill>
            <a:schemeClr val="tx1"/>
          </a:solidFill>
          <a:ln w="76200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50" name="Snip Single Corner Rectangle 49"/>
          <p:cNvSpPr/>
          <p:nvPr/>
        </p:nvSpPr>
        <p:spPr>
          <a:xfrm flipH="1">
            <a:off x="33114343" y="4343400"/>
            <a:ext cx="9993086" cy="1724297"/>
          </a:xfrm>
          <a:prstGeom prst="snip1Rect">
            <a:avLst/>
          </a:prstGeom>
          <a:solidFill>
            <a:schemeClr val="tx1"/>
          </a:solidFill>
          <a:ln w="76200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51" name="Snip Single Corner Rectangle 50"/>
          <p:cNvSpPr/>
          <p:nvPr/>
        </p:nvSpPr>
        <p:spPr>
          <a:xfrm flipH="1">
            <a:off x="914400" y="574766"/>
            <a:ext cx="42127714" cy="3213463"/>
          </a:xfrm>
          <a:prstGeom prst="snip1Rect">
            <a:avLst/>
          </a:prstGeom>
          <a:noFill/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018402" y="-8124"/>
            <a:ext cx="3668585" cy="2201150"/>
            <a:chOff x="1795622" y="2672712"/>
            <a:chExt cx="4280016" cy="2568008"/>
          </a:xfrm>
          <a:solidFill>
            <a:srgbClr val="5E0009"/>
          </a:solidFill>
        </p:grpSpPr>
        <p:sp>
          <p:nvSpPr>
            <p:cNvPr id="53" name="Rectangle 52"/>
            <p:cNvSpPr/>
            <p:nvPr userDrawn="1"/>
          </p:nvSpPr>
          <p:spPr>
            <a:xfrm>
              <a:off x="5222169" y="2672712"/>
              <a:ext cx="853469" cy="2568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3506720" y="2672712"/>
              <a:ext cx="853469" cy="25680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1795622" y="2672712"/>
              <a:ext cx="853469" cy="25680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75657" y="4607278"/>
            <a:ext cx="9666514" cy="1310246"/>
          </a:xfrm>
          <a:prstGeom prst="rect">
            <a:avLst/>
          </a:prstGeom>
          <a:noFill/>
          <a:ln>
            <a:noFill/>
          </a:ln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Georgia"/>
                <a:cs typeface="Georgia"/>
              </a:rPr>
              <a:t>Our ‘Why’</a:t>
            </a:r>
            <a:endParaRPr lang="en-US" b="1" dirty="0">
              <a:solidFill>
                <a:srgbClr val="FFFF00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83714" y="4628294"/>
            <a:ext cx="9666514" cy="2295131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Georgia"/>
                <a:cs typeface="Georgia"/>
              </a:rPr>
              <a:t>Policy/Procedure</a:t>
            </a:r>
            <a:r>
              <a:rPr lang="en-US" sz="7200" b="1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</a:p>
        </p:txBody>
      </p:sp>
      <p:sp>
        <p:nvSpPr>
          <p:cNvPr id="6" name="Snip Diagonal Corner Rectangle 5"/>
          <p:cNvSpPr/>
          <p:nvPr/>
        </p:nvSpPr>
        <p:spPr>
          <a:xfrm flipH="1">
            <a:off x="1012371" y="19075922"/>
            <a:ext cx="9993086" cy="1724297"/>
          </a:xfrm>
          <a:prstGeom prst="snip2DiagRect">
            <a:avLst/>
          </a:prstGeom>
          <a:solidFill>
            <a:schemeClr val="tx1"/>
          </a:solidFill>
          <a:ln w="762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Georgia" panose="02040502050405020303" pitchFamily="18" charset="0"/>
              </a:rPr>
              <a:t>Demographics</a:t>
            </a:r>
          </a:p>
        </p:txBody>
      </p:sp>
      <p:sp>
        <p:nvSpPr>
          <p:cNvPr id="9" name="Snip Diagonal Corner Rectangle 8"/>
          <p:cNvSpPr/>
          <p:nvPr/>
        </p:nvSpPr>
        <p:spPr>
          <a:xfrm flipH="1">
            <a:off x="33114343" y="21201227"/>
            <a:ext cx="9993086" cy="1724297"/>
          </a:xfrm>
          <a:prstGeom prst="snip2DiagRect">
            <a:avLst/>
          </a:prstGeom>
          <a:solidFill>
            <a:schemeClr val="tx1"/>
          </a:solidFill>
          <a:ln w="76200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Georgia" panose="02040502050405020303" pitchFamily="18" charset="0"/>
              </a:rPr>
              <a:t>Core Values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5577" y="825747"/>
            <a:ext cx="18304315" cy="2787573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8800" b="1" dirty="0">
                <a:latin typeface="Arial"/>
                <a:cs typeface="Arial"/>
              </a:rPr>
              <a:t>Wheelchair Transportation Safety Training </a:t>
            </a:r>
            <a:endParaRPr lang="en-US" sz="8800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300004" y="6280585"/>
            <a:ext cx="9601200" cy="531892"/>
          </a:xfrm>
          <a:prstGeom prst="rect">
            <a:avLst/>
          </a:prstGeom>
        </p:spPr>
        <p:txBody>
          <a:bodyPr wrap="square" lIns="78373" tIns="39187" rIns="78373" bIns="39187">
            <a:spAutoFit/>
          </a:bodyPr>
          <a:lstStyle/>
          <a:p>
            <a:pPr indent="786454">
              <a:lnSpc>
                <a:spcPct val="120000"/>
              </a:lnSpc>
            </a:pPr>
            <a:r>
              <a:rPr lang="en-US" sz="2700" dirty="0">
                <a:latin typeface="Arial"/>
                <a:cs typeface="Arial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544533" y="6381968"/>
            <a:ext cx="5705852" cy="154811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Components of the Wheelchair Safety Curriculum: </a:t>
            </a:r>
          </a:p>
          <a:p>
            <a:r>
              <a:rPr lang="en-US" sz="4000" dirty="0"/>
              <a:t> 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dirty="0"/>
              <a:t>Wheelchair Safety Training listed on New Employee Orientation Checklist.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dirty="0"/>
              <a:t>Transporting Individuals in Wheelchairs Training outline.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dirty="0"/>
              <a:t>Wheelchair and Van safety Checklist</a:t>
            </a:r>
          </a:p>
          <a:p>
            <a:r>
              <a:rPr lang="en-US" sz="4000" dirty="0"/>
              <a:t> 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/>
              <a:t>When the training is completed and the employee scores a satisfactory in all areas of Wheelchair and Van Safety, the signed Wheelchair Safety Training Curriculum will submitted to the QDDP and kept in the employees file. </a:t>
            </a:r>
          </a:p>
        </p:txBody>
      </p:sp>
      <p:sp>
        <p:nvSpPr>
          <p:cNvPr id="38" name="Shape 129"/>
          <p:cNvSpPr/>
          <p:nvPr/>
        </p:nvSpPr>
        <p:spPr>
          <a:xfrm>
            <a:off x="1884455" y="30053928"/>
            <a:ext cx="9806802" cy="2531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9326" tIns="49326" rIns="49326" bIns="49326">
            <a:spAutoFit/>
          </a:bodyPr>
          <a:lstStyle/>
          <a:p>
            <a:pPr algn="ctr" defTabSz="2909798">
              <a:defRPr sz="3200"/>
            </a:pPr>
            <a:r>
              <a:rPr lang="en-US" sz="3000" b="1" dirty="0"/>
              <a:t>Contact Information: </a:t>
            </a:r>
          </a:p>
          <a:p>
            <a:pPr defTabSz="2909798">
              <a:defRPr sz="3200"/>
            </a:pPr>
            <a:r>
              <a:rPr lang="en-US" sz="3200" dirty="0" smtClean="0"/>
              <a:t>Maranda </a:t>
            </a:r>
            <a:r>
              <a:rPr lang="en-US" sz="3200" dirty="0"/>
              <a:t>Story, Tari Hovey, Ronete </a:t>
            </a:r>
            <a:r>
              <a:rPr lang="en-US" sz="3200" dirty="0" smtClean="0"/>
              <a:t>McGaughy, QDDP</a:t>
            </a:r>
          </a:p>
          <a:p>
            <a:pPr defTabSz="2909798">
              <a:defRPr sz="3200"/>
            </a:pPr>
            <a:r>
              <a:rPr lang="en-US" sz="3200" dirty="0" smtClean="0"/>
              <a:t>Choices </a:t>
            </a:r>
            <a:r>
              <a:rPr lang="en-US" sz="3200" dirty="0"/>
              <a:t>of St. Joseph/Heartland Residential Care</a:t>
            </a:r>
            <a:endParaRPr sz="3200" dirty="0"/>
          </a:p>
          <a:p>
            <a:pPr defTabSz="2909798">
              <a:defRPr sz="3200" u="sng"/>
            </a:pPr>
            <a:r>
              <a:rPr lang="en-US" sz="3200" dirty="0" smtClean="0"/>
              <a:t>Maranda@choicesofstjoseph.com</a:t>
            </a:r>
          </a:p>
          <a:p>
            <a:pPr defTabSz="2909798">
              <a:defRPr sz="3200" u="sng"/>
            </a:pPr>
            <a:r>
              <a:rPr lang="en-US" sz="3200" dirty="0" smtClean="0"/>
              <a:t>816-232-0768</a:t>
            </a:r>
            <a:endParaRPr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762" y="30116417"/>
            <a:ext cx="2562583" cy="2353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940" y="30053928"/>
            <a:ext cx="3382349" cy="25254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892" y="30223410"/>
            <a:ext cx="10293575" cy="2115675"/>
          </a:xfrm>
          <a:prstGeom prst="rect">
            <a:avLst/>
          </a:prstGeom>
        </p:spPr>
      </p:pic>
      <p:pic>
        <p:nvPicPr>
          <p:cNvPr id="1027" name="Picture 3" descr="Choices_Logo">
            <a:extLst>
              <a:ext uri="{FF2B5EF4-FFF2-40B4-BE49-F238E27FC236}">
                <a16:creationId xmlns:a16="http://schemas.microsoft.com/office/drawing/2014/main" id="{212D80B3-3238-4229-AE30-F41F09C8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722" y="737524"/>
            <a:ext cx="5535699" cy="263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F686C7-E250-408E-9AA8-B885AF7474B5}"/>
              </a:ext>
            </a:extLst>
          </p:cNvPr>
          <p:cNvSpPr txBox="1"/>
          <p:nvPr/>
        </p:nvSpPr>
        <p:spPr>
          <a:xfrm>
            <a:off x="1381342" y="6622868"/>
            <a:ext cx="9025401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Choices of St. Joseph, along with sister agency Heartland Residential Care, provides supports to individuals with intellectual disabilities in an ISL setting.</a:t>
            </a:r>
          </a:p>
          <a:p>
            <a:endParaRPr lang="en-US" sz="4000" dirty="0"/>
          </a:p>
          <a:p>
            <a:r>
              <a:rPr lang="en-US" sz="4000" dirty="0"/>
              <a:t>As our population has aged, and we have developed new ISLs, our number of individuals who utilize wheelchairs has </a:t>
            </a:r>
            <a:r>
              <a:rPr lang="en-US" sz="4000" i="1" dirty="0"/>
              <a:t>doubled</a:t>
            </a:r>
            <a:r>
              <a:rPr lang="en-US" sz="4000" dirty="0"/>
              <a:t> within the last two years. </a:t>
            </a:r>
          </a:p>
          <a:p>
            <a:endParaRPr lang="en-US" sz="4000" dirty="0"/>
          </a:p>
          <a:p>
            <a:r>
              <a:rPr lang="en-US" sz="4000" dirty="0"/>
              <a:t>We identified gaps in our Policies, Procedures, and Training to assure a supported individual has the best care possible. </a:t>
            </a:r>
          </a:p>
          <a:p>
            <a:r>
              <a:rPr lang="en-US" sz="4000" dirty="0"/>
              <a:t> </a:t>
            </a:r>
          </a:p>
          <a:p>
            <a:r>
              <a:rPr lang="en-US" sz="4000" dirty="0"/>
              <a:t>We set out to assure our employees were not only properly trained, but felt comfortable and confident  in performing their duties.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266F1A-8B18-4972-9891-F58CA8EC5646}"/>
              </a:ext>
            </a:extLst>
          </p:cNvPr>
          <p:cNvSpPr txBox="1"/>
          <p:nvPr/>
        </p:nvSpPr>
        <p:spPr>
          <a:xfrm>
            <a:off x="1191413" y="21212240"/>
            <a:ext cx="94052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/>
              <a:t>Established in 1988.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/>
              <a:t>We support 110 wonderful individuals!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/>
              <a:t>40 ISLs throughout St. Joseph and Kansas City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/>
              <a:t>Over 300 employees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/>
              <a:t>26 individuals utilizing wheelchairs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/>
              <a:t>Doubled the number of individuals utilizing wheelchairs in two years.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E681E9-1588-4621-BC5D-BAE4B2C441D6}"/>
              </a:ext>
            </a:extLst>
          </p:cNvPr>
          <p:cNvSpPr txBox="1"/>
          <p:nvPr/>
        </p:nvSpPr>
        <p:spPr>
          <a:xfrm>
            <a:off x="33446770" y="6727371"/>
            <a:ext cx="9633858" cy="1425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All employees who work with individuals that utilize wheelchairs as adaptive equipment will be formally trained on Wheelchair Safety and Transporting Individuals in Wheelchairs utilizing the Wheelchair Safety Training Curriculum. </a:t>
            </a:r>
          </a:p>
          <a:p>
            <a:r>
              <a:rPr lang="en-US" sz="4000" dirty="0"/>
              <a:t> </a:t>
            </a:r>
          </a:p>
          <a:p>
            <a:r>
              <a:rPr lang="en-US" sz="4000" dirty="0"/>
              <a:t>An employee may not transport an individual in a wheelchair alone until all components of the training is complete and satisfactory. </a:t>
            </a:r>
          </a:p>
          <a:p>
            <a:r>
              <a:rPr lang="en-US" sz="4000" dirty="0"/>
              <a:t> </a:t>
            </a:r>
          </a:p>
          <a:p>
            <a:r>
              <a:rPr lang="en-US" sz="4000" dirty="0"/>
              <a:t>The Manager and/or the QDDP will conduct the Wheelchair Safety Training within the first ten days of hire if working at a location where individuals utilize wheelchairs, </a:t>
            </a:r>
            <a:r>
              <a:rPr lang="en-US" sz="4000" i="1" dirty="0"/>
              <a:t>or before transporting an individual alone</a:t>
            </a:r>
            <a:r>
              <a:rPr lang="en-US" sz="4000" dirty="0"/>
              <a:t>. </a:t>
            </a:r>
          </a:p>
          <a:p>
            <a:r>
              <a:rPr lang="en-US" sz="4000" dirty="0"/>
              <a:t> </a:t>
            </a:r>
          </a:p>
          <a:p>
            <a:r>
              <a:rPr lang="en-US" sz="4000" dirty="0"/>
              <a:t>This will be a </a:t>
            </a:r>
            <a:r>
              <a:rPr lang="en-US" sz="4000" u="sng" dirty="0"/>
              <a:t>hands on training </a:t>
            </a:r>
            <a:r>
              <a:rPr lang="en-US" sz="4000" dirty="0"/>
              <a:t>utilizing the Training Curriculum, the individual’s wheelchair, and the agency vehicle that will transport an individual. </a:t>
            </a:r>
          </a:p>
          <a:p>
            <a:r>
              <a:rPr lang="en-US" sz="4000" dirty="0"/>
              <a:t> </a:t>
            </a:r>
          </a:p>
          <a:p>
            <a:r>
              <a:rPr lang="en-US" sz="4000" dirty="0"/>
              <a:t> 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889E099-56FF-4411-9E25-AFABC71724D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498" y="1323493"/>
            <a:ext cx="6314520" cy="214251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BCFE5A-5F56-423D-9350-23050B049951}"/>
              </a:ext>
            </a:extLst>
          </p:cNvPr>
          <p:cNvSpPr txBox="1"/>
          <p:nvPr/>
        </p:nvSpPr>
        <p:spPr>
          <a:xfrm>
            <a:off x="33310286" y="24183767"/>
            <a:ext cx="96011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accent1">
                    <a:lumMod val="75000"/>
                  </a:schemeClr>
                </a:solidFill>
              </a:rPr>
              <a:t>“Self-Determination”  </a:t>
            </a:r>
            <a:r>
              <a:rPr lang="en-US" sz="6600" b="1" i="1" dirty="0"/>
              <a:t>  </a:t>
            </a:r>
          </a:p>
          <a:p>
            <a:pPr algn="ctr"/>
            <a:r>
              <a:rPr lang="en-US" sz="6600" b="1" i="1" dirty="0">
                <a:solidFill>
                  <a:srgbClr val="7030A0"/>
                </a:solidFill>
              </a:rPr>
              <a:t> “Meaningful Day”    </a:t>
            </a:r>
            <a:r>
              <a:rPr lang="en-US" sz="6600" b="1" i="1" dirty="0"/>
              <a:t> </a:t>
            </a:r>
          </a:p>
          <a:p>
            <a:pPr algn="ctr"/>
            <a:r>
              <a:rPr lang="en-US" sz="6600" b="1" i="1" dirty="0">
                <a:solidFill>
                  <a:srgbClr val="002060"/>
                </a:solidFill>
              </a:rPr>
              <a:t>“Building Relationships”   </a:t>
            </a:r>
          </a:p>
          <a:p>
            <a:pPr algn="ctr"/>
            <a:r>
              <a:rPr lang="en-US" sz="6600" b="1" i="1" dirty="0"/>
              <a:t> </a:t>
            </a:r>
            <a:r>
              <a:rPr lang="en-US" sz="6600" b="1" i="1" dirty="0">
                <a:solidFill>
                  <a:srgbClr val="00B0F0"/>
                </a:solidFill>
              </a:rPr>
              <a:t>“Excellence”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560627" y="4498986"/>
            <a:ext cx="20986380" cy="1310246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  <a:latin typeface="Georgia"/>
                <a:cs typeface="Georgia"/>
              </a:rPr>
              <a:t>Wheelchair Safety Curriculum</a:t>
            </a:r>
            <a:endParaRPr lang="en-US" b="1" dirty="0">
              <a:solidFill>
                <a:srgbClr val="FFFF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64181258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 Template 36x48 M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4A8E1BA9F8748B04D61026E015E75" ma:contentTypeVersion="4" ma:contentTypeDescription="Create a new document." ma:contentTypeScope="" ma:versionID="01b5f42df673d579316dbea525621913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23c11eee0d542004c4a7d729835418c6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192F22FD-A91B-4AA7-8A96-E598E831DB99}"/>
</file>

<file path=customXml/itemProps2.xml><?xml version="1.0" encoding="utf-8"?>
<ds:datastoreItem xmlns:ds="http://schemas.openxmlformats.org/officeDocument/2006/customXml" ds:itemID="{B2BBA3A8-7295-41A5-87B2-92922E09BF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623508-BDD0-4077-A447-643CF11D7F8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sharepoint/v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Poster_Template_48x36_Med</Template>
  <TotalTime>1757</TotalTime>
  <Words>216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Wingdings</vt:lpstr>
      <vt:lpstr>Poster Template 36x48 Med</vt:lpstr>
      <vt:lpstr>PowerPoint Presentation</vt:lpstr>
    </vt:vector>
  </TitlesOfParts>
  <Manager/>
  <Company>State of Missouri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Bland, Cara</dc:creator>
  <cp:keywords/>
  <dc:description>42 x 58 template</dc:description>
  <cp:lastModifiedBy>Deppeler, Kathleen</cp:lastModifiedBy>
  <cp:revision>30</cp:revision>
  <cp:lastPrinted>2020-01-14T14:16:41Z</cp:lastPrinted>
  <dcterms:created xsi:type="dcterms:W3CDTF">2020-01-06T17:11:32Z</dcterms:created>
  <dcterms:modified xsi:type="dcterms:W3CDTF">2020-02-26T16:13:05Z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vision">
    <vt:lpwstr>Marketing and Communications</vt:lpwstr>
  </property>
  <property fmtid="{D5CDD505-2E9C-101B-9397-08002B2CF9AE}" pid="3" name="ContentTypeId">
    <vt:lpwstr>0x0101000324A8E1BA9F8748B04D61026E015E75</vt:lpwstr>
  </property>
</Properties>
</file>