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8" r:id="rId1"/>
  </p:sldMasterIdLst>
  <p:notesMasterIdLst>
    <p:notesMasterId r:id="rId44"/>
  </p:notesMasterIdLst>
  <p:sldIdLst>
    <p:sldId id="280" r:id="rId2"/>
    <p:sldId id="304" r:id="rId3"/>
    <p:sldId id="303" r:id="rId4"/>
    <p:sldId id="277" r:id="rId5"/>
    <p:sldId id="305" r:id="rId6"/>
    <p:sldId id="316" r:id="rId7"/>
    <p:sldId id="317" r:id="rId8"/>
    <p:sldId id="318" r:id="rId9"/>
    <p:sldId id="306" r:id="rId10"/>
    <p:sldId id="321" r:id="rId11"/>
    <p:sldId id="315" r:id="rId12"/>
    <p:sldId id="311" r:id="rId13"/>
    <p:sldId id="312" r:id="rId14"/>
    <p:sldId id="313" r:id="rId15"/>
    <p:sldId id="314" r:id="rId16"/>
    <p:sldId id="307" r:id="rId17"/>
    <p:sldId id="308" r:id="rId18"/>
    <p:sldId id="309" r:id="rId19"/>
    <p:sldId id="310" r:id="rId20"/>
    <p:sldId id="290" r:id="rId21"/>
    <p:sldId id="282" r:id="rId22"/>
    <p:sldId id="283" r:id="rId23"/>
    <p:sldId id="298" r:id="rId24"/>
    <p:sldId id="279" r:id="rId25"/>
    <p:sldId id="301" r:id="rId26"/>
    <p:sldId id="262" r:id="rId27"/>
    <p:sldId id="261" r:id="rId28"/>
    <p:sldId id="263" r:id="rId29"/>
    <p:sldId id="264" r:id="rId30"/>
    <p:sldId id="265" r:id="rId31"/>
    <p:sldId id="267" r:id="rId32"/>
    <p:sldId id="269" r:id="rId33"/>
    <p:sldId id="302" r:id="rId34"/>
    <p:sldId id="270" r:id="rId35"/>
    <p:sldId id="271" r:id="rId36"/>
    <p:sldId id="274" r:id="rId37"/>
    <p:sldId id="275" r:id="rId38"/>
    <p:sldId id="276" r:id="rId39"/>
    <p:sldId id="292" r:id="rId40"/>
    <p:sldId id="319" r:id="rId41"/>
    <p:sldId id="288" r:id="rId42"/>
    <p:sldId id="322" r:id="rId4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29" autoAdjust="0"/>
    <p:restoredTop sz="92701" autoAdjust="0"/>
  </p:normalViewPr>
  <p:slideViewPr>
    <p:cSldViewPr snapToGrid="0">
      <p:cViewPr varScale="1">
        <p:scale>
          <a:sx n="68" d="100"/>
          <a:sy n="68" d="100"/>
        </p:scale>
        <p:origin x="774" y="60"/>
      </p:cViewPr>
      <p:guideLst/>
    </p:cSldViewPr>
  </p:slideViewPr>
  <p:outlineViewPr>
    <p:cViewPr>
      <p:scale>
        <a:sx n="33" d="100"/>
        <a:sy n="33" d="100"/>
      </p:scale>
      <p:origin x="0" y="-18768"/>
    </p:cViewPr>
  </p:outlineViewPr>
  <p:notesTextViewPr>
    <p:cViewPr>
      <p:scale>
        <a:sx n="1" d="1"/>
        <a:sy n="1" d="1"/>
      </p:scale>
      <p:origin x="0" y="0"/>
    </p:cViewPr>
  </p:notesTextViewPr>
  <p:sorterViewPr>
    <p:cViewPr>
      <p:scale>
        <a:sx n="100" d="100"/>
        <a:sy n="100" d="100"/>
      </p:scale>
      <p:origin x="0" y="-1777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52"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y Broderick" userId="dacb6e0d04fb50d8" providerId="LiveId" clId="{46C2136F-567C-4AEE-AB65-9D22D14EA811}"/>
    <pc:docChg chg="custSel addSld modSld">
      <pc:chgData name="Mary Broderick" userId="dacb6e0d04fb50d8" providerId="LiveId" clId="{46C2136F-567C-4AEE-AB65-9D22D14EA811}" dt="2019-09-03T19:36:47.374" v="3706" actId="20577"/>
      <pc:docMkLst>
        <pc:docMk/>
      </pc:docMkLst>
      <pc:sldChg chg="delSp modSp delDesignElem">
        <pc:chgData name="Mary Broderick" userId="dacb6e0d04fb50d8" providerId="LiveId" clId="{46C2136F-567C-4AEE-AB65-9D22D14EA811}" dt="2019-08-29T19:33:23.073" v="504"/>
        <pc:sldMkLst>
          <pc:docMk/>
          <pc:sldMk cId="1477437058" sldId="256"/>
        </pc:sldMkLst>
        <pc:spChg chg="mod">
          <ac:chgData name="Mary Broderick" userId="dacb6e0d04fb50d8" providerId="LiveId" clId="{46C2136F-567C-4AEE-AB65-9D22D14EA811}" dt="2019-08-29T19:24:58.470" v="147" actId="20577"/>
          <ac:spMkLst>
            <pc:docMk/>
            <pc:sldMk cId="1477437058" sldId="256"/>
            <ac:spMk id="3" creationId="{A1E4AA5F-AE4C-44BC-BD5D-09C6A7E552FA}"/>
          </ac:spMkLst>
        </pc:spChg>
        <pc:spChg chg="del">
          <ac:chgData name="Mary Broderick" userId="dacb6e0d04fb50d8" providerId="LiveId" clId="{46C2136F-567C-4AEE-AB65-9D22D14EA811}" dt="2019-08-29T19:33:23.073" v="504"/>
          <ac:spMkLst>
            <pc:docMk/>
            <pc:sldMk cId="1477437058" sldId="256"/>
            <ac:spMk id="10" creationId="{1DB7C82F-AB7E-4F0C-B829-FA1B9C415180}"/>
          </ac:spMkLst>
        </pc:spChg>
      </pc:sldChg>
      <pc:sldChg chg="modSp add">
        <pc:chgData name="Mary Broderick" userId="dacb6e0d04fb50d8" providerId="LiveId" clId="{46C2136F-567C-4AEE-AB65-9D22D14EA811}" dt="2019-08-29T19:29:53.020" v="480" actId="255"/>
        <pc:sldMkLst>
          <pc:docMk/>
          <pc:sldMk cId="3382469495" sldId="267"/>
        </pc:sldMkLst>
        <pc:spChg chg="mod">
          <ac:chgData name="Mary Broderick" userId="dacb6e0d04fb50d8" providerId="LiveId" clId="{46C2136F-567C-4AEE-AB65-9D22D14EA811}" dt="2019-08-29T19:27:43.985" v="223" actId="20577"/>
          <ac:spMkLst>
            <pc:docMk/>
            <pc:sldMk cId="3382469495" sldId="267"/>
            <ac:spMk id="2" creationId="{C6993D44-C53E-4C42-B754-87AEDC857D91}"/>
          </ac:spMkLst>
        </pc:spChg>
        <pc:spChg chg="mod">
          <ac:chgData name="Mary Broderick" userId="dacb6e0d04fb50d8" providerId="LiveId" clId="{46C2136F-567C-4AEE-AB65-9D22D14EA811}" dt="2019-08-29T19:29:53.020" v="480" actId="255"/>
          <ac:spMkLst>
            <pc:docMk/>
            <pc:sldMk cId="3382469495" sldId="267"/>
            <ac:spMk id="3" creationId="{F2C676FD-7704-4BA6-A6F9-FB50851E798D}"/>
          </ac:spMkLst>
        </pc:spChg>
      </pc:sldChg>
      <pc:sldChg chg="addSp delSp modSp add">
        <pc:chgData name="Mary Broderick" userId="dacb6e0d04fb50d8" providerId="LiveId" clId="{46C2136F-567C-4AEE-AB65-9D22D14EA811}" dt="2019-08-29T19:34:45.821" v="563" actId="14100"/>
        <pc:sldMkLst>
          <pc:docMk/>
          <pc:sldMk cId="2141537114" sldId="268"/>
        </pc:sldMkLst>
        <pc:spChg chg="mod">
          <ac:chgData name="Mary Broderick" userId="dacb6e0d04fb50d8" providerId="LiveId" clId="{46C2136F-567C-4AEE-AB65-9D22D14EA811}" dt="2019-08-29T19:34:26.384" v="558" actId="20577"/>
          <ac:spMkLst>
            <pc:docMk/>
            <pc:sldMk cId="2141537114" sldId="268"/>
            <ac:spMk id="2" creationId="{0C210DF8-8D6E-4D76-97EC-4B8B2E231A80}"/>
          </ac:spMkLst>
        </pc:spChg>
        <pc:spChg chg="del">
          <ac:chgData name="Mary Broderick" userId="dacb6e0d04fb50d8" providerId="LiveId" clId="{46C2136F-567C-4AEE-AB65-9D22D14EA811}" dt="2019-08-29T19:33:55.264" v="505"/>
          <ac:spMkLst>
            <pc:docMk/>
            <pc:sldMk cId="2141537114" sldId="268"/>
            <ac:spMk id="3" creationId="{5966E1D1-6D98-4758-8792-8B49C58C6D2F}"/>
          </ac:spMkLst>
        </pc:spChg>
        <pc:spChg chg="del">
          <ac:chgData name="Mary Broderick" userId="dacb6e0d04fb50d8" providerId="LiveId" clId="{46C2136F-567C-4AEE-AB65-9D22D14EA811}" dt="2019-08-29T19:33:55.264" v="505"/>
          <ac:spMkLst>
            <pc:docMk/>
            <pc:sldMk cId="2141537114" sldId="268"/>
            <ac:spMk id="4" creationId="{7DB83F49-B031-4C41-AE95-1B76E923E9B6}"/>
          </ac:spMkLst>
        </pc:spChg>
        <pc:picChg chg="add mod">
          <ac:chgData name="Mary Broderick" userId="dacb6e0d04fb50d8" providerId="LiveId" clId="{46C2136F-567C-4AEE-AB65-9D22D14EA811}" dt="2019-08-29T19:34:45.821" v="563" actId="14100"/>
          <ac:picMkLst>
            <pc:docMk/>
            <pc:sldMk cId="2141537114" sldId="268"/>
            <ac:picMk id="5" creationId="{915BA75F-F539-4180-94C2-C24CE0A012D8}"/>
          </ac:picMkLst>
        </pc:picChg>
      </pc:sldChg>
      <pc:sldChg chg="addSp modSp add">
        <pc:chgData name="Mary Broderick" userId="dacb6e0d04fb50d8" providerId="LiveId" clId="{46C2136F-567C-4AEE-AB65-9D22D14EA811}" dt="2019-08-30T17:34:29.255" v="899" actId="20577"/>
        <pc:sldMkLst>
          <pc:docMk/>
          <pc:sldMk cId="4081771033" sldId="269"/>
        </pc:sldMkLst>
        <pc:spChg chg="add mod">
          <ac:chgData name="Mary Broderick" userId="dacb6e0d04fb50d8" providerId="LiveId" clId="{46C2136F-567C-4AEE-AB65-9D22D14EA811}" dt="2019-08-29T19:36:14.587" v="612" actId="20577"/>
          <ac:spMkLst>
            <pc:docMk/>
            <pc:sldMk cId="4081771033" sldId="269"/>
            <ac:spMk id="2" creationId="{E831DB8C-8CD4-467B-8AF2-828E1C1B0D1F}"/>
          </ac:spMkLst>
        </pc:spChg>
        <pc:spChg chg="add mod">
          <ac:chgData name="Mary Broderick" userId="dacb6e0d04fb50d8" providerId="LiveId" clId="{46C2136F-567C-4AEE-AB65-9D22D14EA811}" dt="2019-08-30T17:34:29.255" v="899" actId="20577"/>
          <ac:spMkLst>
            <pc:docMk/>
            <pc:sldMk cId="4081771033" sldId="269"/>
            <ac:spMk id="3" creationId="{3DB05456-F44D-44AA-836D-184E983BA0D3}"/>
          </ac:spMkLst>
        </pc:spChg>
      </pc:sldChg>
      <pc:sldChg chg="addSp modSp add">
        <pc:chgData name="Mary Broderick" userId="dacb6e0d04fb50d8" providerId="LiveId" clId="{46C2136F-567C-4AEE-AB65-9D22D14EA811}" dt="2019-09-03T19:28:23.652" v="2630" actId="20577"/>
        <pc:sldMkLst>
          <pc:docMk/>
          <pc:sldMk cId="870509293" sldId="270"/>
        </pc:sldMkLst>
        <pc:spChg chg="mod">
          <ac:chgData name="Mary Broderick" userId="dacb6e0d04fb50d8" providerId="LiveId" clId="{46C2136F-567C-4AEE-AB65-9D22D14EA811}" dt="2019-09-03T18:34:14.252" v="1046" actId="20577"/>
          <ac:spMkLst>
            <pc:docMk/>
            <pc:sldMk cId="870509293" sldId="270"/>
            <ac:spMk id="2" creationId="{43865E42-7373-4D5B-841B-1EAD43459EBC}"/>
          </ac:spMkLst>
        </pc:spChg>
        <pc:spChg chg="mod">
          <ac:chgData name="Mary Broderick" userId="dacb6e0d04fb50d8" providerId="LiveId" clId="{46C2136F-567C-4AEE-AB65-9D22D14EA811}" dt="2019-09-03T19:28:23.652" v="2630" actId="20577"/>
          <ac:spMkLst>
            <pc:docMk/>
            <pc:sldMk cId="870509293" sldId="270"/>
            <ac:spMk id="3" creationId="{A8B0A00A-4BB4-4295-93FC-1E4680323177}"/>
          </ac:spMkLst>
        </pc:spChg>
        <pc:spChg chg="add mod">
          <ac:chgData name="Mary Broderick" userId="dacb6e0d04fb50d8" providerId="LiveId" clId="{46C2136F-567C-4AEE-AB65-9D22D14EA811}" dt="2019-09-03T18:36:36.113" v="1165" actId="14100"/>
          <ac:spMkLst>
            <pc:docMk/>
            <pc:sldMk cId="870509293" sldId="270"/>
            <ac:spMk id="6" creationId="{631EC511-0F4C-4ACE-8302-A87B81BF8135}"/>
          </ac:spMkLst>
        </pc:spChg>
        <pc:picChg chg="add mod">
          <ac:chgData name="Mary Broderick" userId="dacb6e0d04fb50d8" providerId="LiveId" clId="{46C2136F-567C-4AEE-AB65-9D22D14EA811}" dt="2019-09-03T18:36:36.113" v="1165" actId="14100"/>
          <ac:picMkLst>
            <pc:docMk/>
            <pc:sldMk cId="870509293" sldId="270"/>
            <ac:picMk id="5" creationId="{CA04D333-C39C-41D1-BE8D-D9BD89BC5262}"/>
          </ac:picMkLst>
        </pc:picChg>
      </pc:sldChg>
      <pc:sldChg chg="addSp delSp modSp add">
        <pc:chgData name="Mary Broderick" userId="dacb6e0d04fb50d8" providerId="LiveId" clId="{46C2136F-567C-4AEE-AB65-9D22D14EA811}" dt="2019-09-03T18:52:21.162" v="1594" actId="255"/>
        <pc:sldMkLst>
          <pc:docMk/>
          <pc:sldMk cId="746282414" sldId="271"/>
        </pc:sldMkLst>
        <pc:spChg chg="mod">
          <ac:chgData name="Mary Broderick" userId="dacb6e0d04fb50d8" providerId="LiveId" clId="{46C2136F-567C-4AEE-AB65-9D22D14EA811}" dt="2019-09-03T18:41:23.188" v="1325" actId="20577"/>
          <ac:spMkLst>
            <pc:docMk/>
            <pc:sldMk cId="746282414" sldId="271"/>
            <ac:spMk id="2" creationId="{CBAF2BD5-77A8-4566-8D58-3AB16BF828AD}"/>
          </ac:spMkLst>
        </pc:spChg>
        <pc:spChg chg="del">
          <ac:chgData name="Mary Broderick" userId="dacb6e0d04fb50d8" providerId="LiveId" clId="{46C2136F-567C-4AEE-AB65-9D22D14EA811}" dt="2019-09-03T18:45:06.508" v="1326" actId="931"/>
          <ac:spMkLst>
            <pc:docMk/>
            <pc:sldMk cId="746282414" sldId="271"/>
            <ac:spMk id="3" creationId="{C413AD4E-C687-416A-9D1B-44E71570E348}"/>
          </ac:spMkLst>
        </pc:spChg>
        <pc:spChg chg="add mod">
          <ac:chgData name="Mary Broderick" userId="dacb6e0d04fb50d8" providerId="LiveId" clId="{46C2136F-567C-4AEE-AB65-9D22D14EA811}" dt="2019-09-03T18:45:06.508" v="1326" actId="931"/>
          <ac:spMkLst>
            <pc:docMk/>
            <pc:sldMk cId="746282414" sldId="271"/>
            <ac:spMk id="6" creationId="{4164E65F-3F32-43F3-8513-6E3CDF5A2515}"/>
          </ac:spMkLst>
        </pc:spChg>
        <pc:spChg chg="add mod">
          <ac:chgData name="Mary Broderick" userId="dacb6e0d04fb50d8" providerId="LiveId" clId="{46C2136F-567C-4AEE-AB65-9D22D14EA811}" dt="2019-09-03T18:52:21.162" v="1594" actId="255"/>
          <ac:spMkLst>
            <pc:docMk/>
            <pc:sldMk cId="746282414" sldId="271"/>
            <ac:spMk id="7" creationId="{57B164C7-978C-4C8C-9048-A8C3E169E3B3}"/>
          </ac:spMkLst>
        </pc:spChg>
        <pc:picChg chg="add mod">
          <ac:chgData name="Mary Broderick" userId="dacb6e0d04fb50d8" providerId="LiveId" clId="{46C2136F-567C-4AEE-AB65-9D22D14EA811}" dt="2019-09-03T18:46:00.316" v="1327" actId="1076"/>
          <ac:picMkLst>
            <pc:docMk/>
            <pc:sldMk cId="746282414" sldId="271"/>
            <ac:picMk id="5" creationId="{767DF18E-2187-40FC-9019-F2CE16F0D0BE}"/>
          </ac:picMkLst>
        </pc:picChg>
      </pc:sldChg>
      <pc:sldChg chg="addSp delSp modSp add">
        <pc:chgData name="Mary Broderick" userId="dacb6e0d04fb50d8" providerId="LiveId" clId="{46C2136F-567C-4AEE-AB65-9D22D14EA811}" dt="2019-09-03T18:55:56.547" v="1938" actId="20577"/>
        <pc:sldMkLst>
          <pc:docMk/>
          <pc:sldMk cId="342576055" sldId="272"/>
        </pc:sldMkLst>
        <pc:spChg chg="mod">
          <ac:chgData name="Mary Broderick" userId="dacb6e0d04fb50d8" providerId="LiveId" clId="{46C2136F-567C-4AEE-AB65-9D22D14EA811}" dt="2019-09-03T18:52:52.986" v="1615" actId="20577"/>
          <ac:spMkLst>
            <pc:docMk/>
            <pc:sldMk cId="342576055" sldId="272"/>
            <ac:spMk id="2" creationId="{8DFA5C50-AA08-4725-AB75-87F206211144}"/>
          </ac:spMkLst>
        </pc:spChg>
        <pc:spChg chg="del">
          <ac:chgData name="Mary Broderick" userId="dacb6e0d04fb50d8" providerId="LiveId" clId="{46C2136F-567C-4AEE-AB65-9D22D14EA811}" dt="2019-09-03T18:54:51.023" v="1616" actId="931"/>
          <ac:spMkLst>
            <pc:docMk/>
            <pc:sldMk cId="342576055" sldId="272"/>
            <ac:spMk id="3" creationId="{68C1438C-5425-4867-87D3-182F33EEA5B5}"/>
          </ac:spMkLst>
        </pc:spChg>
        <pc:spChg chg="mod">
          <ac:chgData name="Mary Broderick" userId="dacb6e0d04fb50d8" providerId="LiveId" clId="{46C2136F-567C-4AEE-AB65-9D22D14EA811}" dt="2019-09-03T18:55:56.547" v="1938" actId="20577"/>
          <ac:spMkLst>
            <pc:docMk/>
            <pc:sldMk cId="342576055" sldId="272"/>
            <ac:spMk id="4" creationId="{9A556BDA-A69D-47DD-AADB-BFDC3B3A4F14}"/>
          </ac:spMkLst>
        </pc:spChg>
        <pc:spChg chg="add mod">
          <ac:chgData name="Mary Broderick" userId="dacb6e0d04fb50d8" providerId="LiveId" clId="{46C2136F-567C-4AEE-AB65-9D22D14EA811}" dt="2019-09-03T18:54:51.023" v="1616" actId="931"/>
          <ac:spMkLst>
            <pc:docMk/>
            <pc:sldMk cId="342576055" sldId="272"/>
            <ac:spMk id="7" creationId="{5507A7C1-329E-43A1-85B0-8C091BAF3612}"/>
          </ac:spMkLst>
        </pc:spChg>
        <pc:picChg chg="add mod">
          <ac:chgData name="Mary Broderick" userId="dacb6e0d04fb50d8" providerId="LiveId" clId="{46C2136F-567C-4AEE-AB65-9D22D14EA811}" dt="2019-09-03T18:54:51.023" v="1616" actId="931"/>
          <ac:picMkLst>
            <pc:docMk/>
            <pc:sldMk cId="342576055" sldId="272"/>
            <ac:picMk id="6" creationId="{FDF1EA24-0B10-4EB4-AAB5-AC21695FB5B6}"/>
          </ac:picMkLst>
        </pc:picChg>
      </pc:sldChg>
      <pc:sldChg chg="addSp delSp modSp add">
        <pc:chgData name="Mary Broderick" userId="dacb6e0d04fb50d8" providerId="LiveId" clId="{46C2136F-567C-4AEE-AB65-9D22D14EA811}" dt="2019-09-03T19:25:50.025" v="2283" actId="20577"/>
        <pc:sldMkLst>
          <pc:docMk/>
          <pc:sldMk cId="2909219664" sldId="273"/>
        </pc:sldMkLst>
        <pc:spChg chg="mod">
          <ac:chgData name="Mary Broderick" userId="dacb6e0d04fb50d8" providerId="LiveId" clId="{46C2136F-567C-4AEE-AB65-9D22D14EA811}" dt="2019-09-03T18:57:52.723" v="1953" actId="20577"/>
          <ac:spMkLst>
            <pc:docMk/>
            <pc:sldMk cId="2909219664" sldId="273"/>
            <ac:spMk id="2" creationId="{4C8FB061-88EA-4030-AE21-C999840B0819}"/>
          </ac:spMkLst>
        </pc:spChg>
        <pc:spChg chg="del">
          <ac:chgData name="Mary Broderick" userId="dacb6e0d04fb50d8" providerId="LiveId" clId="{46C2136F-567C-4AEE-AB65-9D22D14EA811}" dt="2019-09-03T18:57:43.835" v="1940" actId="931"/>
          <ac:spMkLst>
            <pc:docMk/>
            <pc:sldMk cId="2909219664" sldId="273"/>
            <ac:spMk id="3" creationId="{FCBD6177-A00C-4305-A996-42BDC1C03B22}"/>
          </ac:spMkLst>
        </pc:spChg>
        <pc:spChg chg="mod">
          <ac:chgData name="Mary Broderick" userId="dacb6e0d04fb50d8" providerId="LiveId" clId="{46C2136F-567C-4AEE-AB65-9D22D14EA811}" dt="2019-09-03T19:25:50.025" v="2283" actId="20577"/>
          <ac:spMkLst>
            <pc:docMk/>
            <pc:sldMk cId="2909219664" sldId="273"/>
            <ac:spMk id="4" creationId="{00D09E82-2F61-47C6-8DB6-DBBA410350A3}"/>
          </ac:spMkLst>
        </pc:spChg>
        <pc:spChg chg="add mod">
          <ac:chgData name="Mary Broderick" userId="dacb6e0d04fb50d8" providerId="LiveId" clId="{46C2136F-567C-4AEE-AB65-9D22D14EA811}" dt="2019-09-03T18:57:43.835" v="1940" actId="931"/>
          <ac:spMkLst>
            <pc:docMk/>
            <pc:sldMk cId="2909219664" sldId="273"/>
            <ac:spMk id="7" creationId="{0023FE04-D475-48EE-93B7-631BEB609A1B}"/>
          </ac:spMkLst>
        </pc:spChg>
        <pc:picChg chg="add mod">
          <ac:chgData name="Mary Broderick" userId="dacb6e0d04fb50d8" providerId="LiveId" clId="{46C2136F-567C-4AEE-AB65-9D22D14EA811}" dt="2019-09-03T18:57:43.835" v="1940" actId="931"/>
          <ac:picMkLst>
            <pc:docMk/>
            <pc:sldMk cId="2909219664" sldId="273"/>
            <ac:picMk id="6" creationId="{B0337BD6-0F26-4790-9B74-7C66B4E27948}"/>
          </ac:picMkLst>
        </pc:picChg>
      </pc:sldChg>
      <pc:sldChg chg="addSp delSp modSp add">
        <pc:chgData name="Mary Broderick" userId="dacb6e0d04fb50d8" providerId="LiveId" clId="{46C2136F-567C-4AEE-AB65-9D22D14EA811}" dt="2019-09-03T19:33:22.753" v="3164" actId="20577"/>
        <pc:sldMkLst>
          <pc:docMk/>
          <pc:sldMk cId="831193508" sldId="274"/>
        </pc:sldMkLst>
        <pc:spChg chg="del">
          <ac:chgData name="Mary Broderick" userId="dacb6e0d04fb50d8" providerId="LiveId" clId="{46C2136F-567C-4AEE-AB65-9D22D14EA811}" dt="2019-09-03T19:24:09.578" v="2016"/>
          <ac:spMkLst>
            <pc:docMk/>
            <pc:sldMk cId="831193508" sldId="274"/>
            <ac:spMk id="2" creationId="{C1917FDB-A32D-4D7F-B338-1745FE18C197}"/>
          </ac:spMkLst>
        </pc:spChg>
        <pc:spChg chg="del">
          <ac:chgData name="Mary Broderick" userId="dacb6e0d04fb50d8" providerId="LiveId" clId="{46C2136F-567C-4AEE-AB65-9D22D14EA811}" dt="2019-09-03T19:24:09.578" v="2016"/>
          <ac:spMkLst>
            <pc:docMk/>
            <pc:sldMk cId="831193508" sldId="274"/>
            <ac:spMk id="3" creationId="{6149A96C-C1DD-4C9E-821C-621882B90324}"/>
          </ac:spMkLst>
        </pc:spChg>
        <pc:spChg chg="del">
          <ac:chgData name="Mary Broderick" userId="dacb6e0d04fb50d8" providerId="LiveId" clId="{46C2136F-567C-4AEE-AB65-9D22D14EA811}" dt="2019-09-03T19:24:09.578" v="2016"/>
          <ac:spMkLst>
            <pc:docMk/>
            <pc:sldMk cId="831193508" sldId="274"/>
            <ac:spMk id="4" creationId="{DB90026A-F923-4FFC-8E01-98DEC96D2611}"/>
          </ac:spMkLst>
        </pc:spChg>
        <pc:spChg chg="add mod">
          <ac:chgData name="Mary Broderick" userId="dacb6e0d04fb50d8" providerId="LiveId" clId="{46C2136F-567C-4AEE-AB65-9D22D14EA811}" dt="2019-09-03T19:25:11.137" v="2083" actId="20577"/>
          <ac:spMkLst>
            <pc:docMk/>
            <pc:sldMk cId="831193508" sldId="274"/>
            <ac:spMk id="5" creationId="{FC7F5D50-760E-46DD-A898-D3FA7D95D543}"/>
          </ac:spMkLst>
        </pc:spChg>
        <pc:spChg chg="add mod">
          <ac:chgData name="Mary Broderick" userId="dacb6e0d04fb50d8" providerId="LiveId" clId="{46C2136F-567C-4AEE-AB65-9D22D14EA811}" dt="2019-09-03T19:33:22.753" v="3164" actId="20577"/>
          <ac:spMkLst>
            <pc:docMk/>
            <pc:sldMk cId="831193508" sldId="274"/>
            <ac:spMk id="6" creationId="{4A906C30-42DB-42A6-81AA-10A6DE2FD131}"/>
          </ac:spMkLst>
        </pc:spChg>
      </pc:sldChg>
      <pc:sldChg chg="modSp add">
        <pc:chgData name="Mary Broderick" userId="dacb6e0d04fb50d8" providerId="LiveId" clId="{46C2136F-567C-4AEE-AB65-9D22D14EA811}" dt="2019-09-03T19:31:17.091" v="3063" actId="20577"/>
        <pc:sldMkLst>
          <pc:docMk/>
          <pc:sldMk cId="1045527988" sldId="275"/>
        </pc:sldMkLst>
        <pc:spChg chg="mod">
          <ac:chgData name="Mary Broderick" userId="dacb6e0d04fb50d8" providerId="LiveId" clId="{46C2136F-567C-4AEE-AB65-9D22D14EA811}" dt="2019-09-03T19:29:03.328" v="2695" actId="27636"/>
          <ac:spMkLst>
            <pc:docMk/>
            <pc:sldMk cId="1045527988" sldId="275"/>
            <ac:spMk id="2" creationId="{522E1991-89AF-43B9-B69C-8FB5C211033B}"/>
          </ac:spMkLst>
        </pc:spChg>
        <pc:spChg chg="mod">
          <ac:chgData name="Mary Broderick" userId="dacb6e0d04fb50d8" providerId="LiveId" clId="{46C2136F-567C-4AEE-AB65-9D22D14EA811}" dt="2019-09-03T19:31:17.091" v="3063" actId="20577"/>
          <ac:spMkLst>
            <pc:docMk/>
            <pc:sldMk cId="1045527988" sldId="275"/>
            <ac:spMk id="3" creationId="{3740CB12-1B12-4AC8-9679-C382FAAD8595}"/>
          </ac:spMkLst>
        </pc:spChg>
      </pc:sldChg>
      <pc:sldChg chg="modSp add">
        <pc:chgData name="Mary Broderick" userId="dacb6e0d04fb50d8" providerId="LiveId" clId="{46C2136F-567C-4AEE-AB65-9D22D14EA811}" dt="2019-09-03T19:36:47.374" v="3706" actId="20577"/>
        <pc:sldMkLst>
          <pc:docMk/>
          <pc:sldMk cId="1823554250" sldId="276"/>
        </pc:sldMkLst>
        <pc:spChg chg="mod">
          <ac:chgData name="Mary Broderick" userId="dacb6e0d04fb50d8" providerId="LiveId" clId="{46C2136F-567C-4AEE-AB65-9D22D14EA811}" dt="2019-09-03T19:34:44.812" v="3225" actId="313"/>
          <ac:spMkLst>
            <pc:docMk/>
            <pc:sldMk cId="1823554250" sldId="276"/>
            <ac:spMk id="2" creationId="{972046A6-E923-4EAE-9CAE-9685899D0AC8}"/>
          </ac:spMkLst>
        </pc:spChg>
        <pc:spChg chg="mod">
          <ac:chgData name="Mary Broderick" userId="dacb6e0d04fb50d8" providerId="LiveId" clId="{46C2136F-567C-4AEE-AB65-9D22D14EA811}" dt="2019-09-03T19:36:47.374" v="3706" actId="20577"/>
          <ac:spMkLst>
            <pc:docMk/>
            <pc:sldMk cId="1823554250" sldId="276"/>
            <ac:spMk id="3" creationId="{D76F1087-14DE-4A9B-BA0F-312CACE83CEC}"/>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82DDB8-8399-4774-ACF3-B197A1F8AFBB}" type="doc">
      <dgm:prSet loTypeId="urn:microsoft.com/office/officeart/2005/8/layout/hProcess9" loCatId="process" qsTypeId="urn:microsoft.com/office/officeart/2005/8/quickstyle/simple1" qsCatId="simple" csTypeId="urn:microsoft.com/office/officeart/2005/8/colors/accent1_2" csCatId="accent1" phldr="1"/>
      <dgm:spPr/>
    </dgm:pt>
    <dgm:pt modelId="{C53BC0A4-0FB7-48E2-A5B9-56E59CFE83A1}">
      <dgm:prSet phldrT="[Text]"/>
      <dgm:spPr/>
      <dgm:t>
        <a:bodyPr/>
        <a:lstStyle/>
        <a:p>
          <a:r>
            <a:rPr lang="en-US" dirty="0"/>
            <a:t>Group home</a:t>
          </a:r>
        </a:p>
      </dgm:t>
    </dgm:pt>
    <dgm:pt modelId="{23860560-64FF-4322-8738-61B897A61D41}" type="parTrans" cxnId="{4708FEC6-DE15-4E0F-B641-56ED81272832}">
      <dgm:prSet/>
      <dgm:spPr/>
      <dgm:t>
        <a:bodyPr/>
        <a:lstStyle/>
        <a:p>
          <a:endParaRPr lang="en-US"/>
        </a:p>
      </dgm:t>
    </dgm:pt>
    <dgm:pt modelId="{9192BFDA-E75A-4416-8631-F57ABD113491}" type="sibTrans" cxnId="{4708FEC6-DE15-4E0F-B641-56ED81272832}">
      <dgm:prSet/>
      <dgm:spPr/>
      <dgm:t>
        <a:bodyPr/>
        <a:lstStyle/>
        <a:p>
          <a:endParaRPr lang="en-US"/>
        </a:p>
      </dgm:t>
    </dgm:pt>
    <dgm:pt modelId="{86A18E31-913F-413F-89C5-3A6FB756A8F7}">
      <dgm:prSet phldrT="[Text]"/>
      <dgm:spPr/>
      <dgm:t>
        <a:bodyPr/>
        <a:lstStyle/>
        <a:p>
          <a:r>
            <a:rPr lang="en-US" dirty="0"/>
            <a:t>Semi independent</a:t>
          </a:r>
        </a:p>
      </dgm:t>
    </dgm:pt>
    <dgm:pt modelId="{F67AF73B-1C8F-4D01-BD0A-A84DDEF07E09}" type="parTrans" cxnId="{E8A0707C-7020-45C9-B811-97E94A68388F}">
      <dgm:prSet/>
      <dgm:spPr/>
      <dgm:t>
        <a:bodyPr/>
        <a:lstStyle/>
        <a:p>
          <a:endParaRPr lang="en-US"/>
        </a:p>
      </dgm:t>
    </dgm:pt>
    <dgm:pt modelId="{FF197BEC-546E-4B2D-920D-10A67FFE3E6C}" type="sibTrans" cxnId="{E8A0707C-7020-45C9-B811-97E94A68388F}">
      <dgm:prSet/>
      <dgm:spPr/>
      <dgm:t>
        <a:bodyPr/>
        <a:lstStyle/>
        <a:p>
          <a:endParaRPr lang="en-US"/>
        </a:p>
      </dgm:t>
    </dgm:pt>
    <dgm:pt modelId="{CFC1B7FB-7496-4131-9B5C-8CA93F6712B0}">
      <dgm:prSet phldrT="[Text]"/>
      <dgm:spPr/>
      <dgm:t>
        <a:bodyPr/>
        <a:lstStyle/>
        <a:p>
          <a:r>
            <a:rPr lang="en-US" dirty="0"/>
            <a:t>Independent housing</a:t>
          </a:r>
        </a:p>
      </dgm:t>
    </dgm:pt>
    <dgm:pt modelId="{9BF3904D-F37D-40A8-BBDD-209D8D68C758}" type="parTrans" cxnId="{70DF8009-48AB-4EC6-8709-55C3BF2F8BA1}">
      <dgm:prSet/>
      <dgm:spPr/>
      <dgm:t>
        <a:bodyPr/>
        <a:lstStyle/>
        <a:p>
          <a:endParaRPr lang="en-US"/>
        </a:p>
      </dgm:t>
    </dgm:pt>
    <dgm:pt modelId="{D3544535-16E9-47AE-AB21-B60EE69B456A}" type="sibTrans" cxnId="{70DF8009-48AB-4EC6-8709-55C3BF2F8BA1}">
      <dgm:prSet/>
      <dgm:spPr/>
      <dgm:t>
        <a:bodyPr/>
        <a:lstStyle/>
        <a:p>
          <a:endParaRPr lang="en-US"/>
        </a:p>
      </dgm:t>
    </dgm:pt>
    <dgm:pt modelId="{912475C4-68CF-4D75-B2D0-F8F783832412}" type="pres">
      <dgm:prSet presAssocID="{3B82DDB8-8399-4774-ACF3-B197A1F8AFBB}" presName="CompostProcess" presStyleCnt="0">
        <dgm:presLayoutVars>
          <dgm:dir/>
          <dgm:resizeHandles val="exact"/>
        </dgm:presLayoutVars>
      </dgm:prSet>
      <dgm:spPr/>
    </dgm:pt>
    <dgm:pt modelId="{6B6084E1-ED26-4C18-882B-76F8B7C25E60}" type="pres">
      <dgm:prSet presAssocID="{3B82DDB8-8399-4774-ACF3-B197A1F8AFBB}" presName="arrow" presStyleLbl="bgShp" presStyleIdx="0" presStyleCnt="1"/>
      <dgm:spPr/>
    </dgm:pt>
    <dgm:pt modelId="{23463804-C7EC-407E-A6AA-9FF2CA1A70BE}" type="pres">
      <dgm:prSet presAssocID="{3B82DDB8-8399-4774-ACF3-B197A1F8AFBB}" presName="linearProcess" presStyleCnt="0"/>
      <dgm:spPr/>
    </dgm:pt>
    <dgm:pt modelId="{AEF17314-96E1-47CD-9E11-DB5EA5FC4E51}" type="pres">
      <dgm:prSet presAssocID="{C53BC0A4-0FB7-48E2-A5B9-56E59CFE83A1}" presName="textNode" presStyleLbl="node1" presStyleIdx="0" presStyleCnt="3">
        <dgm:presLayoutVars>
          <dgm:bulletEnabled val="1"/>
        </dgm:presLayoutVars>
      </dgm:prSet>
      <dgm:spPr/>
      <dgm:t>
        <a:bodyPr/>
        <a:lstStyle/>
        <a:p>
          <a:endParaRPr lang="en-US"/>
        </a:p>
      </dgm:t>
    </dgm:pt>
    <dgm:pt modelId="{182D078F-DF9A-4672-B9DA-74C25B07ECB4}" type="pres">
      <dgm:prSet presAssocID="{9192BFDA-E75A-4416-8631-F57ABD113491}" presName="sibTrans" presStyleCnt="0"/>
      <dgm:spPr/>
    </dgm:pt>
    <dgm:pt modelId="{3AC8648D-D675-4B19-B2B9-FC592EBFE401}" type="pres">
      <dgm:prSet presAssocID="{86A18E31-913F-413F-89C5-3A6FB756A8F7}" presName="textNode" presStyleLbl="node1" presStyleIdx="1" presStyleCnt="3">
        <dgm:presLayoutVars>
          <dgm:bulletEnabled val="1"/>
        </dgm:presLayoutVars>
      </dgm:prSet>
      <dgm:spPr/>
      <dgm:t>
        <a:bodyPr/>
        <a:lstStyle/>
        <a:p>
          <a:endParaRPr lang="en-US"/>
        </a:p>
      </dgm:t>
    </dgm:pt>
    <dgm:pt modelId="{BCD9F119-7F29-451D-A55D-F8C48FE6992B}" type="pres">
      <dgm:prSet presAssocID="{FF197BEC-546E-4B2D-920D-10A67FFE3E6C}" presName="sibTrans" presStyleCnt="0"/>
      <dgm:spPr/>
    </dgm:pt>
    <dgm:pt modelId="{5B6BE486-AF14-418D-BB32-703A2E54C1B5}" type="pres">
      <dgm:prSet presAssocID="{CFC1B7FB-7496-4131-9B5C-8CA93F6712B0}" presName="textNode" presStyleLbl="node1" presStyleIdx="2" presStyleCnt="3">
        <dgm:presLayoutVars>
          <dgm:bulletEnabled val="1"/>
        </dgm:presLayoutVars>
      </dgm:prSet>
      <dgm:spPr/>
      <dgm:t>
        <a:bodyPr/>
        <a:lstStyle/>
        <a:p>
          <a:endParaRPr lang="en-US"/>
        </a:p>
      </dgm:t>
    </dgm:pt>
  </dgm:ptLst>
  <dgm:cxnLst>
    <dgm:cxn modelId="{4F4DC6A5-B949-47E1-99E3-B9C2E02BCD07}" type="presOf" srcId="{CFC1B7FB-7496-4131-9B5C-8CA93F6712B0}" destId="{5B6BE486-AF14-418D-BB32-703A2E54C1B5}" srcOrd="0" destOrd="0" presId="urn:microsoft.com/office/officeart/2005/8/layout/hProcess9"/>
    <dgm:cxn modelId="{B0735DE7-3F81-4B76-8AC0-5A56AF12ED57}" type="presOf" srcId="{3B82DDB8-8399-4774-ACF3-B197A1F8AFBB}" destId="{912475C4-68CF-4D75-B2D0-F8F783832412}" srcOrd="0" destOrd="0" presId="urn:microsoft.com/office/officeart/2005/8/layout/hProcess9"/>
    <dgm:cxn modelId="{699D030A-85A1-4D01-AF7D-48E961CA3D13}" type="presOf" srcId="{86A18E31-913F-413F-89C5-3A6FB756A8F7}" destId="{3AC8648D-D675-4B19-B2B9-FC592EBFE401}" srcOrd="0" destOrd="0" presId="urn:microsoft.com/office/officeart/2005/8/layout/hProcess9"/>
    <dgm:cxn modelId="{70DF8009-48AB-4EC6-8709-55C3BF2F8BA1}" srcId="{3B82DDB8-8399-4774-ACF3-B197A1F8AFBB}" destId="{CFC1B7FB-7496-4131-9B5C-8CA93F6712B0}" srcOrd="2" destOrd="0" parTransId="{9BF3904D-F37D-40A8-BBDD-209D8D68C758}" sibTransId="{D3544535-16E9-47AE-AB21-B60EE69B456A}"/>
    <dgm:cxn modelId="{E8A0707C-7020-45C9-B811-97E94A68388F}" srcId="{3B82DDB8-8399-4774-ACF3-B197A1F8AFBB}" destId="{86A18E31-913F-413F-89C5-3A6FB756A8F7}" srcOrd="1" destOrd="0" parTransId="{F67AF73B-1C8F-4D01-BD0A-A84DDEF07E09}" sibTransId="{FF197BEC-546E-4B2D-920D-10A67FFE3E6C}"/>
    <dgm:cxn modelId="{4708FEC6-DE15-4E0F-B641-56ED81272832}" srcId="{3B82DDB8-8399-4774-ACF3-B197A1F8AFBB}" destId="{C53BC0A4-0FB7-48E2-A5B9-56E59CFE83A1}" srcOrd="0" destOrd="0" parTransId="{23860560-64FF-4322-8738-61B897A61D41}" sibTransId="{9192BFDA-E75A-4416-8631-F57ABD113491}"/>
    <dgm:cxn modelId="{0ABD5673-EFD6-4EE1-A2CB-6421F8CE82DD}" type="presOf" srcId="{C53BC0A4-0FB7-48E2-A5B9-56E59CFE83A1}" destId="{AEF17314-96E1-47CD-9E11-DB5EA5FC4E51}" srcOrd="0" destOrd="0" presId="urn:microsoft.com/office/officeart/2005/8/layout/hProcess9"/>
    <dgm:cxn modelId="{DED94199-34FA-4FD8-A168-14713744CADC}" type="presParOf" srcId="{912475C4-68CF-4D75-B2D0-F8F783832412}" destId="{6B6084E1-ED26-4C18-882B-76F8B7C25E60}" srcOrd="0" destOrd="0" presId="urn:microsoft.com/office/officeart/2005/8/layout/hProcess9"/>
    <dgm:cxn modelId="{2727FCBE-A3C6-4FD0-92D0-DB5E019713AC}" type="presParOf" srcId="{912475C4-68CF-4D75-B2D0-F8F783832412}" destId="{23463804-C7EC-407E-A6AA-9FF2CA1A70BE}" srcOrd="1" destOrd="0" presId="urn:microsoft.com/office/officeart/2005/8/layout/hProcess9"/>
    <dgm:cxn modelId="{EEEAC9F8-7BD6-4324-9473-8C10969B1D06}" type="presParOf" srcId="{23463804-C7EC-407E-A6AA-9FF2CA1A70BE}" destId="{AEF17314-96E1-47CD-9E11-DB5EA5FC4E51}" srcOrd="0" destOrd="0" presId="urn:microsoft.com/office/officeart/2005/8/layout/hProcess9"/>
    <dgm:cxn modelId="{D0B2E196-A47F-4B9B-A406-4589DF579370}" type="presParOf" srcId="{23463804-C7EC-407E-A6AA-9FF2CA1A70BE}" destId="{182D078F-DF9A-4672-B9DA-74C25B07ECB4}" srcOrd="1" destOrd="0" presId="urn:microsoft.com/office/officeart/2005/8/layout/hProcess9"/>
    <dgm:cxn modelId="{BFB5F133-7484-4247-A14E-DB0D11ECB3A3}" type="presParOf" srcId="{23463804-C7EC-407E-A6AA-9FF2CA1A70BE}" destId="{3AC8648D-D675-4B19-B2B9-FC592EBFE401}" srcOrd="2" destOrd="0" presId="urn:microsoft.com/office/officeart/2005/8/layout/hProcess9"/>
    <dgm:cxn modelId="{3F7AD3F8-7289-4EA4-83E3-FCAE6D33A585}" type="presParOf" srcId="{23463804-C7EC-407E-A6AA-9FF2CA1A70BE}" destId="{BCD9F119-7F29-451D-A55D-F8C48FE6992B}" srcOrd="3" destOrd="0" presId="urn:microsoft.com/office/officeart/2005/8/layout/hProcess9"/>
    <dgm:cxn modelId="{1006D53E-C63E-4FCA-9621-F5728B569904}" type="presParOf" srcId="{23463804-C7EC-407E-A6AA-9FF2CA1A70BE}" destId="{5B6BE486-AF14-418D-BB32-703A2E54C1B5}"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6084E1-ED26-4C18-882B-76F8B7C25E60}">
      <dsp:nvSpPr>
        <dsp:cNvPr id="0" name=""/>
        <dsp:cNvSpPr/>
      </dsp:nvSpPr>
      <dsp:spPr>
        <a:xfrm>
          <a:off x="609599" y="0"/>
          <a:ext cx="6908800" cy="22098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EF17314-96E1-47CD-9E11-DB5EA5FC4E51}">
      <dsp:nvSpPr>
        <dsp:cNvPr id="0" name=""/>
        <dsp:cNvSpPr/>
      </dsp:nvSpPr>
      <dsp:spPr>
        <a:xfrm>
          <a:off x="194865" y="662940"/>
          <a:ext cx="2438400" cy="88392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a:t>Group home</a:t>
          </a:r>
        </a:p>
      </dsp:txBody>
      <dsp:txXfrm>
        <a:off x="238014" y="706089"/>
        <a:ext cx="2352102" cy="797622"/>
      </dsp:txXfrm>
    </dsp:sp>
    <dsp:sp modelId="{3AC8648D-D675-4B19-B2B9-FC592EBFE401}">
      <dsp:nvSpPr>
        <dsp:cNvPr id="0" name=""/>
        <dsp:cNvSpPr/>
      </dsp:nvSpPr>
      <dsp:spPr>
        <a:xfrm>
          <a:off x="2844800" y="662940"/>
          <a:ext cx="2438400" cy="88392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a:t>Semi independent</a:t>
          </a:r>
        </a:p>
      </dsp:txBody>
      <dsp:txXfrm>
        <a:off x="2887949" y="706089"/>
        <a:ext cx="2352102" cy="797622"/>
      </dsp:txXfrm>
    </dsp:sp>
    <dsp:sp modelId="{5B6BE486-AF14-418D-BB32-703A2E54C1B5}">
      <dsp:nvSpPr>
        <dsp:cNvPr id="0" name=""/>
        <dsp:cNvSpPr/>
      </dsp:nvSpPr>
      <dsp:spPr>
        <a:xfrm>
          <a:off x="5494734" y="662940"/>
          <a:ext cx="2438400" cy="88392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a:t>Independent housing</a:t>
          </a:r>
        </a:p>
      </dsp:txBody>
      <dsp:txXfrm>
        <a:off x="5537883" y="706089"/>
        <a:ext cx="2352102" cy="79762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86712A-3FF3-4CE6-BA52-85C1D6D5350A}" type="datetimeFigureOut">
              <a:rPr lang="en-US" smtClean="0"/>
              <a:t>10/10/2019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07C164-6C11-425C-A491-23D357CC401E}" type="slidenum">
              <a:rPr lang="en-US" smtClean="0"/>
              <a:t>‹#›</a:t>
            </a:fld>
            <a:endParaRPr lang="en-US" dirty="0"/>
          </a:p>
        </p:txBody>
      </p:sp>
    </p:spTree>
    <p:extLst>
      <p:ext uri="{BB962C8B-B14F-4D97-AF65-F5344CB8AC3E}">
        <p14:creationId xmlns:p14="http://schemas.microsoft.com/office/powerpoint/2010/main" val="9600800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07C164-6C11-425C-A491-23D357CC401E}" type="slidenum">
              <a:rPr lang="en-US" smtClean="0"/>
              <a:t>4</a:t>
            </a:fld>
            <a:endParaRPr lang="en-US" dirty="0"/>
          </a:p>
        </p:txBody>
      </p:sp>
    </p:spTree>
    <p:extLst>
      <p:ext uri="{BB962C8B-B14F-4D97-AF65-F5344CB8AC3E}">
        <p14:creationId xmlns:p14="http://schemas.microsoft.com/office/powerpoint/2010/main" val="29545384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Year to date, there are 83% of clients served who are currently virally suppressed. That’s 245 people out of 295 served.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Notes about viral suppression:</a:t>
            </a:r>
          </a:p>
          <a:p>
            <a:r>
              <a:rPr lang="en-US" sz="1200" kern="1200" dirty="0" smtClean="0">
                <a:solidFill>
                  <a:schemeClr val="tx1"/>
                </a:solidFill>
                <a:effectLst/>
                <a:latin typeface="+mn-lt"/>
                <a:ea typeface="+mn-ea"/>
                <a:cs typeface="+mn-cs"/>
              </a:rPr>
              <a:t>Viral suppression is the amount of HIV in the bloodstream. Being virally suppressed means you have a low level because you’re adherent to medication. This is an important health indicator at an individual level (they live longer/healthier lives), and from a public health perspective (folks can achieve such a suppressed viral load (undetectable) that </a:t>
            </a:r>
            <a:endParaRPr lang="en-US" dirty="0"/>
          </a:p>
        </p:txBody>
      </p:sp>
      <p:sp>
        <p:nvSpPr>
          <p:cNvPr id="4" name="Slide Number Placeholder 3"/>
          <p:cNvSpPr>
            <a:spLocks noGrp="1"/>
          </p:cNvSpPr>
          <p:nvPr>
            <p:ph type="sldNum" sz="quarter" idx="10"/>
          </p:nvPr>
        </p:nvSpPr>
        <p:spPr/>
        <p:txBody>
          <a:bodyPr/>
          <a:lstStyle/>
          <a:p>
            <a:fld id="{6C07C164-6C11-425C-A491-23D357CC401E}" type="slidenum">
              <a:rPr lang="en-US" smtClean="0"/>
              <a:t>24</a:t>
            </a:fld>
            <a:endParaRPr lang="en-US" dirty="0"/>
          </a:p>
        </p:txBody>
      </p:sp>
    </p:spTree>
    <p:extLst>
      <p:ext uri="{BB962C8B-B14F-4D97-AF65-F5344CB8AC3E}">
        <p14:creationId xmlns:p14="http://schemas.microsoft.com/office/powerpoint/2010/main" val="3001492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07C164-6C11-425C-A491-23D357CC401E}" type="slidenum">
              <a:rPr lang="en-US" smtClean="0"/>
              <a:t>35</a:t>
            </a:fld>
            <a:endParaRPr lang="en-US" dirty="0"/>
          </a:p>
        </p:txBody>
      </p:sp>
    </p:spTree>
    <p:extLst>
      <p:ext uri="{BB962C8B-B14F-4D97-AF65-F5344CB8AC3E}">
        <p14:creationId xmlns:p14="http://schemas.microsoft.com/office/powerpoint/2010/main" val="13113407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99AD1BE6-ED9B-4154-AD04-690B7BAA7A4F}" type="datetimeFigureOut">
              <a:rPr lang="en-US" smtClean="0"/>
              <a:t>10/10/2019</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878CEA89-FACC-4997-BE84-5098A8F392CA}" type="slidenum">
              <a:rPr lang="en-US" smtClean="0"/>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58618242"/>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9AD1BE6-ED9B-4154-AD04-690B7BAA7A4F}" type="datetimeFigureOut">
              <a:rPr lang="en-US" smtClean="0"/>
              <a:t>10/10/2019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78CEA89-FACC-4997-BE84-5098A8F392CA}" type="slidenum">
              <a:rPr lang="en-US" smtClean="0"/>
              <a:t>‹#›</a:t>
            </a:fld>
            <a:endParaRPr lang="en-US" dirty="0"/>
          </a:p>
        </p:txBody>
      </p:sp>
    </p:spTree>
    <p:extLst>
      <p:ext uri="{BB962C8B-B14F-4D97-AF65-F5344CB8AC3E}">
        <p14:creationId xmlns:p14="http://schemas.microsoft.com/office/powerpoint/2010/main" val="2091470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9AD1BE6-ED9B-4154-AD04-690B7BAA7A4F}" type="datetimeFigureOut">
              <a:rPr lang="en-US" smtClean="0"/>
              <a:t>10/10/2019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8CEA89-FACC-4997-BE84-5098A8F392CA}" type="slidenum">
              <a:rPr lang="en-US" smtClean="0"/>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709252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9AD1BE6-ED9B-4154-AD04-690B7BAA7A4F}" type="datetimeFigureOut">
              <a:rPr lang="en-US" smtClean="0"/>
              <a:t>10/10/2019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8CEA89-FACC-4997-BE84-5098A8F392CA}" type="slidenum">
              <a:rPr lang="en-US" smtClean="0"/>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974226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9AD1BE6-ED9B-4154-AD04-690B7BAA7A4F}" type="datetimeFigureOut">
              <a:rPr lang="en-US" smtClean="0"/>
              <a:t>10/10/2019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8CEA89-FACC-4997-BE84-5098A8F392CA}" type="slidenum">
              <a:rPr lang="en-US" smtClean="0"/>
              <a:t>‹#›</a:t>
            </a:fld>
            <a:endParaRPr lang="en-US" dirty="0"/>
          </a:p>
        </p:txBody>
      </p:sp>
    </p:spTree>
    <p:extLst>
      <p:ext uri="{BB962C8B-B14F-4D97-AF65-F5344CB8AC3E}">
        <p14:creationId xmlns:p14="http://schemas.microsoft.com/office/powerpoint/2010/main" val="32577443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9AD1BE6-ED9B-4154-AD04-690B7BAA7A4F}" type="datetimeFigureOut">
              <a:rPr lang="en-US" smtClean="0"/>
              <a:t>10/10/2019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8CEA89-FACC-4997-BE84-5098A8F392CA}" type="slidenum">
              <a:rPr lang="en-US" smtClean="0"/>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757864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9AD1BE6-ED9B-4154-AD04-690B7BAA7A4F}" type="datetimeFigureOut">
              <a:rPr lang="en-US" smtClean="0"/>
              <a:t>10/10/2019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8CEA89-FACC-4997-BE84-5098A8F392CA}" type="slidenum">
              <a:rPr lang="en-US" smtClean="0"/>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088016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AD1BE6-ED9B-4154-AD04-690B7BAA7A4F}" type="datetimeFigureOut">
              <a:rPr lang="en-US" smtClean="0"/>
              <a:t>10/10/2019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8CEA89-FACC-4997-BE84-5098A8F392CA}"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179651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AD1BE6-ED9B-4154-AD04-690B7BAA7A4F}" type="datetimeFigureOut">
              <a:rPr lang="en-US" smtClean="0"/>
              <a:t>10/10/2019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8CEA89-FACC-4997-BE84-5098A8F392CA}" type="slidenum">
              <a:rPr lang="en-US" smtClean="0"/>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4169301"/>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AD1BE6-ED9B-4154-AD04-690B7BAA7A4F}" type="datetimeFigureOut">
              <a:rPr lang="en-US" smtClean="0"/>
              <a:t>10/10/2019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8CEA89-FACC-4997-BE84-5098A8F392CA}" type="slidenum">
              <a:rPr lang="en-US" smtClean="0"/>
              <a:t>‹#›</a:t>
            </a:fld>
            <a:endParaRPr lang="en-US" dirty="0"/>
          </a:p>
        </p:txBody>
      </p:sp>
    </p:spTree>
    <p:extLst>
      <p:ext uri="{BB962C8B-B14F-4D97-AF65-F5344CB8AC3E}">
        <p14:creationId xmlns:p14="http://schemas.microsoft.com/office/powerpoint/2010/main" val="1967310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9AD1BE6-ED9B-4154-AD04-690B7BAA7A4F}" type="datetimeFigureOut">
              <a:rPr lang="en-US" smtClean="0"/>
              <a:t>10/10/2019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8CEA89-FACC-4997-BE84-5098A8F392CA}" type="slidenum">
              <a:rPr lang="en-US" smtClean="0"/>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12604090"/>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9AD1BE6-ED9B-4154-AD04-690B7BAA7A4F}" type="datetimeFigureOut">
              <a:rPr lang="en-US" smtClean="0"/>
              <a:t>10/10/2019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78CEA89-FACC-4997-BE84-5098A8F392CA}" type="slidenum">
              <a:rPr lang="en-US" smtClean="0"/>
              <a:t>‹#›</a:t>
            </a:fld>
            <a:endParaRPr lang="en-US" dirty="0"/>
          </a:p>
        </p:txBody>
      </p:sp>
    </p:spTree>
    <p:extLst>
      <p:ext uri="{BB962C8B-B14F-4D97-AF65-F5344CB8AC3E}">
        <p14:creationId xmlns:p14="http://schemas.microsoft.com/office/powerpoint/2010/main" val="42781176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9AD1BE6-ED9B-4154-AD04-690B7BAA7A4F}" type="datetimeFigureOut">
              <a:rPr lang="en-US" smtClean="0"/>
              <a:t>10/10/2019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78CEA89-FACC-4997-BE84-5098A8F392CA}" type="slidenum">
              <a:rPr lang="en-US" smtClean="0"/>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01912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9AD1BE6-ED9B-4154-AD04-690B7BAA7A4F}" type="datetimeFigureOut">
              <a:rPr lang="en-US" smtClean="0"/>
              <a:t>10/10/2019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78CEA89-FACC-4997-BE84-5098A8F392CA}"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60145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AD1BE6-ED9B-4154-AD04-690B7BAA7A4F}" type="datetimeFigureOut">
              <a:rPr lang="en-US" smtClean="0"/>
              <a:t>10/10/2019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78CEA89-FACC-4997-BE84-5098A8F392CA}" type="slidenum">
              <a:rPr lang="en-US" smtClean="0"/>
              <a:t>‹#›</a:t>
            </a:fld>
            <a:endParaRPr lang="en-US" dirty="0"/>
          </a:p>
        </p:txBody>
      </p:sp>
    </p:spTree>
    <p:extLst>
      <p:ext uri="{BB962C8B-B14F-4D97-AF65-F5344CB8AC3E}">
        <p14:creationId xmlns:p14="http://schemas.microsoft.com/office/powerpoint/2010/main" val="5400043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9AD1BE6-ED9B-4154-AD04-690B7BAA7A4F}" type="datetimeFigureOut">
              <a:rPr lang="en-US" smtClean="0"/>
              <a:t>10/10/2019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78CEA89-FACC-4997-BE84-5098A8F392CA}" type="slidenum">
              <a:rPr lang="en-US" smtClean="0"/>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415268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9AD1BE6-ED9B-4154-AD04-690B7BAA7A4F}" type="datetimeFigureOut">
              <a:rPr lang="en-US" smtClean="0"/>
              <a:t>10/10/2019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78CEA89-FACC-4997-BE84-5098A8F392CA}" type="slidenum">
              <a:rPr lang="en-US" smtClean="0"/>
              <a:t>‹#›</a:t>
            </a:fld>
            <a:endParaRPr lang="en-US" dirty="0"/>
          </a:p>
        </p:txBody>
      </p:sp>
    </p:spTree>
    <p:extLst>
      <p:ext uri="{BB962C8B-B14F-4D97-AF65-F5344CB8AC3E}">
        <p14:creationId xmlns:p14="http://schemas.microsoft.com/office/powerpoint/2010/main" val="4281966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9AD1BE6-ED9B-4154-AD04-690B7BAA7A4F}" type="datetimeFigureOut">
              <a:rPr lang="en-US" smtClean="0"/>
              <a:t>10/10/2019</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78CEA89-FACC-4997-BE84-5098A8F392CA}" type="slidenum">
              <a:rPr lang="en-US" smtClean="0"/>
              <a:t>‹#›</a:t>
            </a:fld>
            <a:endParaRPr lang="en-US" dirty="0"/>
          </a:p>
        </p:txBody>
      </p:sp>
    </p:spTree>
    <p:extLst>
      <p:ext uri="{BB962C8B-B14F-4D97-AF65-F5344CB8AC3E}">
        <p14:creationId xmlns:p14="http://schemas.microsoft.com/office/powerpoint/2010/main" val="4031280934"/>
      </p:ext>
    </p:extLst>
  </p:cSld>
  <p:clrMap bg1="lt1" tx1="dk1" bg2="lt2" tx2="dk2" accent1="accent1" accent2="accent2" accent3="accent3" accent4="accent4" accent5="accent5" accent6="accent6" hlink="hlink" folHlink="folHlink"/>
  <p:sldLayoutIdLst>
    <p:sldLayoutId id="2147483839" r:id="rId1"/>
    <p:sldLayoutId id="2147483840" r:id="rId2"/>
    <p:sldLayoutId id="2147483841" r:id="rId3"/>
    <p:sldLayoutId id="2147483842" r:id="rId4"/>
    <p:sldLayoutId id="2147483843" r:id="rId5"/>
    <p:sldLayoutId id="2147483844" r:id="rId6"/>
    <p:sldLayoutId id="2147483845" r:id="rId7"/>
    <p:sldLayoutId id="2147483846" r:id="rId8"/>
    <p:sldLayoutId id="2147483847" r:id="rId9"/>
    <p:sldLayoutId id="2147483848" r:id="rId10"/>
    <p:sldLayoutId id="2147483849" r:id="rId11"/>
    <p:sldLayoutId id="2147483850" r:id="rId12"/>
    <p:sldLayoutId id="2147483851" r:id="rId13"/>
    <p:sldLayoutId id="2147483852" r:id="rId14"/>
    <p:sldLayoutId id="2147483853" r:id="rId15"/>
    <p:sldLayoutId id="2147483854" r:id="rId16"/>
    <p:sldLayoutId id="214748385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youtube.com/watch?v=Dal6RuJc2t4"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hyperlink" Target="https://creativecommons.org/licenses/by/3.0/" TargetMode="External"/><Relationship Id="rId2" Type="http://schemas.openxmlformats.org/officeDocument/2006/relationships/hyperlink" Target="http://leadershipfreak.wordpress.com/category/community-update/"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pwdq2VWavtc"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youtube.com/watch?v=Ow0lr63y4Mw"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Housing First, </a:t>
            </a:r>
            <a:br>
              <a:rPr lang="en-US" dirty="0" smtClean="0"/>
            </a:br>
            <a:r>
              <a:rPr lang="en-US" dirty="0" smtClean="0"/>
              <a:t>what is it anyway?</a:t>
            </a:r>
            <a:endParaRPr lang="en-US" dirty="0"/>
          </a:p>
        </p:txBody>
      </p:sp>
      <p:sp>
        <p:nvSpPr>
          <p:cNvPr id="5" name="Subtitle 4"/>
          <p:cNvSpPr>
            <a:spLocks noGrp="1"/>
          </p:cNvSpPr>
          <p:nvPr>
            <p:ph type="subTitle" idx="1"/>
          </p:nvPr>
        </p:nvSpPr>
        <p:spPr/>
        <p:txBody>
          <a:bodyPr>
            <a:normAutofit/>
          </a:bodyPr>
          <a:lstStyle/>
          <a:p>
            <a:r>
              <a:rPr lang="en-US" dirty="0" smtClean="0"/>
              <a:t>Amy Copeland, M.S., LPC</a:t>
            </a:r>
          </a:p>
          <a:p>
            <a:r>
              <a:rPr lang="en-US" dirty="0" smtClean="0"/>
              <a:t>Affordable Housing Consultant</a:t>
            </a:r>
          </a:p>
          <a:p>
            <a:endParaRPr lang="en-US" dirty="0"/>
          </a:p>
        </p:txBody>
      </p:sp>
    </p:spTree>
    <p:extLst>
      <p:ext uri="{BB962C8B-B14F-4D97-AF65-F5344CB8AC3E}">
        <p14:creationId xmlns:p14="http://schemas.microsoft.com/office/powerpoint/2010/main" val="24197157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Homelessness	</a:t>
            </a:r>
            <a:endParaRPr lang="en-US" dirty="0"/>
          </a:p>
        </p:txBody>
      </p:sp>
      <p:sp>
        <p:nvSpPr>
          <p:cNvPr id="5" name="Text Placeholder 4"/>
          <p:cNvSpPr>
            <a:spLocks noGrp="1"/>
          </p:cNvSpPr>
          <p:nvPr>
            <p:ph type="body" idx="1"/>
          </p:nvPr>
        </p:nvSpPr>
        <p:spPr/>
        <p:txBody>
          <a:bodyPr/>
          <a:lstStyle/>
          <a:p>
            <a:r>
              <a:rPr lang="en-US" dirty="0" smtClean="0"/>
              <a:t>Defined by HUD</a:t>
            </a:r>
            <a:endParaRPr lang="en-US" dirty="0"/>
          </a:p>
        </p:txBody>
      </p:sp>
    </p:spTree>
    <p:extLst>
      <p:ext uri="{BB962C8B-B14F-4D97-AF65-F5344CB8AC3E}">
        <p14:creationId xmlns:p14="http://schemas.microsoft.com/office/powerpoint/2010/main" val="8722065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195754" y="872196"/>
            <a:ext cx="9744222" cy="5130923"/>
          </a:xfrm>
        </p:spPr>
        <p:txBody>
          <a:bodyPr>
            <a:normAutofit fontScale="92500" lnSpcReduction="20000"/>
          </a:bodyPr>
          <a:lstStyle/>
          <a:p>
            <a:pPr marL="0" indent="0">
              <a:buNone/>
            </a:pPr>
            <a:r>
              <a:rPr lang="en-US" dirty="0" smtClean="0"/>
              <a:t>Category 1 – Literally Homeless: Individual </a:t>
            </a:r>
            <a:r>
              <a:rPr lang="en-US" dirty="0"/>
              <a:t>or family who lacks a fixed, regular, and </a:t>
            </a:r>
            <a:r>
              <a:rPr lang="en-US" dirty="0" smtClean="0"/>
              <a:t>adequate nighttime </a:t>
            </a:r>
            <a:r>
              <a:rPr lang="en-US" dirty="0"/>
              <a:t>residence, </a:t>
            </a:r>
            <a:r>
              <a:rPr lang="en-US" dirty="0" smtClean="0"/>
              <a:t>meaning:</a:t>
            </a:r>
          </a:p>
          <a:p>
            <a:pPr marL="457200" lvl="1" indent="0">
              <a:buNone/>
            </a:pPr>
            <a:r>
              <a:rPr lang="en-US" dirty="0" smtClean="0"/>
              <a:t>(i) Has </a:t>
            </a:r>
            <a:r>
              <a:rPr lang="en-US" dirty="0"/>
              <a:t>a primary nighttime residence that is a public </a:t>
            </a:r>
            <a:r>
              <a:rPr lang="en-US" dirty="0" smtClean="0"/>
              <a:t>or private </a:t>
            </a:r>
            <a:r>
              <a:rPr lang="en-US" dirty="0"/>
              <a:t>place not meant for human habitation;</a:t>
            </a:r>
          </a:p>
          <a:p>
            <a:pPr marL="457200" lvl="1" indent="0">
              <a:buNone/>
            </a:pPr>
            <a:r>
              <a:rPr lang="en-US" dirty="0" smtClean="0"/>
              <a:t>(ii) Is </a:t>
            </a:r>
            <a:r>
              <a:rPr lang="en-US" dirty="0"/>
              <a:t>living in a publicly or privately operated </a:t>
            </a:r>
            <a:r>
              <a:rPr lang="en-US" dirty="0" smtClean="0"/>
              <a:t>shelter designated </a:t>
            </a:r>
            <a:r>
              <a:rPr lang="en-US" dirty="0"/>
              <a:t>to provide temporary living </a:t>
            </a:r>
            <a:r>
              <a:rPr lang="en-US" dirty="0" smtClean="0"/>
              <a:t>arrangements (including </a:t>
            </a:r>
            <a:r>
              <a:rPr lang="en-US" dirty="0"/>
              <a:t>congregate shelters, transitional housing, </a:t>
            </a:r>
            <a:r>
              <a:rPr lang="en-US" dirty="0" smtClean="0"/>
              <a:t>and hotels </a:t>
            </a:r>
            <a:r>
              <a:rPr lang="en-US" dirty="0"/>
              <a:t>and motels paid for by charitable organizations </a:t>
            </a:r>
            <a:r>
              <a:rPr lang="en-US" dirty="0" smtClean="0"/>
              <a:t>or by </a:t>
            </a:r>
            <a:r>
              <a:rPr lang="en-US" dirty="0"/>
              <a:t>federal, state and local government programs); or</a:t>
            </a:r>
          </a:p>
          <a:p>
            <a:pPr marL="457200" lvl="1" indent="0">
              <a:buNone/>
            </a:pPr>
            <a:r>
              <a:rPr lang="en-US" dirty="0" smtClean="0"/>
              <a:t>(iii) Is </a:t>
            </a:r>
            <a:r>
              <a:rPr lang="en-US" dirty="0"/>
              <a:t>exiting an institution where (s)he has resided for 90 </a:t>
            </a:r>
            <a:r>
              <a:rPr lang="en-US" dirty="0" smtClean="0"/>
              <a:t>days or </a:t>
            </a:r>
            <a:r>
              <a:rPr lang="en-US" dirty="0"/>
              <a:t>less and who resided in an emergency shelter or </a:t>
            </a:r>
            <a:r>
              <a:rPr lang="en-US" dirty="0" smtClean="0"/>
              <a:t>place not </a:t>
            </a:r>
            <a:r>
              <a:rPr lang="en-US" dirty="0"/>
              <a:t>meant for human </a:t>
            </a:r>
            <a:r>
              <a:rPr lang="en-US" dirty="0" smtClean="0"/>
              <a:t>habitation </a:t>
            </a:r>
            <a:r>
              <a:rPr lang="en-US" dirty="0"/>
              <a:t>immediately </a:t>
            </a:r>
            <a:r>
              <a:rPr lang="en-US" dirty="0" smtClean="0"/>
              <a:t>before entering </a:t>
            </a:r>
            <a:r>
              <a:rPr lang="en-US" dirty="0"/>
              <a:t>that </a:t>
            </a:r>
            <a:r>
              <a:rPr lang="en-US" dirty="0" smtClean="0"/>
              <a:t>institution.</a:t>
            </a:r>
          </a:p>
          <a:p>
            <a:pPr marL="0" indent="0">
              <a:buNone/>
            </a:pPr>
            <a:r>
              <a:rPr lang="en-US" dirty="0" smtClean="0"/>
              <a:t>Category 4 – Fleeing or Attempting to Flee Domestic Violence:  </a:t>
            </a:r>
            <a:r>
              <a:rPr lang="en-US" dirty="0"/>
              <a:t>Any individual or family who:</a:t>
            </a:r>
          </a:p>
          <a:p>
            <a:pPr marL="457200" lvl="1" indent="0">
              <a:buNone/>
            </a:pPr>
            <a:r>
              <a:rPr lang="en-US" dirty="0"/>
              <a:t>(i) Is fleeing, or is attempting to flee, domestic violence;</a:t>
            </a:r>
          </a:p>
          <a:p>
            <a:pPr marL="457200" lvl="1" indent="0">
              <a:buNone/>
            </a:pPr>
            <a:r>
              <a:rPr lang="en-US" dirty="0"/>
              <a:t>(ii) Has no other residence; and</a:t>
            </a:r>
          </a:p>
          <a:p>
            <a:pPr marL="457200" lvl="1" indent="0">
              <a:buNone/>
            </a:pPr>
            <a:r>
              <a:rPr lang="en-US" dirty="0"/>
              <a:t>(iii) Lacks the resources or support networks to obtain other</a:t>
            </a:r>
          </a:p>
          <a:p>
            <a:pPr marL="457200" lvl="1" indent="0">
              <a:buNone/>
            </a:pPr>
            <a:r>
              <a:rPr lang="en-US" dirty="0"/>
              <a:t>permanent </a:t>
            </a:r>
            <a:r>
              <a:rPr lang="en-US" dirty="0" smtClean="0"/>
              <a:t>housing</a:t>
            </a:r>
            <a:endParaRPr lang="en-US" dirty="0"/>
          </a:p>
        </p:txBody>
      </p:sp>
    </p:spTree>
    <p:extLst>
      <p:ext uri="{BB962C8B-B14F-4D97-AF65-F5344CB8AC3E}">
        <p14:creationId xmlns:p14="http://schemas.microsoft.com/office/powerpoint/2010/main" val="9758678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Chronic Homelessness…what it was</a:t>
            </a:r>
            <a:endParaRPr lang="en-US" dirty="0"/>
          </a:p>
        </p:txBody>
      </p:sp>
      <p:sp>
        <p:nvSpPr>
          <p:cNvPr id="3" name="Content Placeholder 2"/>
          <p:cNvSpPr>
            <a:spLocks noGrp="1"/>
          </p:cNvSpPr>
          <p:nvPr>
            <p:ph idx="1"/>
          </p:nvPr>
        </p:nvSpPr>
        <p:spPr>
          <a:xfrm>
            <a:off x="1024128" y="2084832"/>
            <a:ext cx="9720073" cy="3961244"/>
          </a:xfrm>
        </p:spPr>
        <p:txBody>
          <a:bodyPr>
            <a:normAutofit/>
          </a:bodyPr>
          <a:lstStyle/>
          <a:p>
            <a:endParaRPr lang="en-US" dirty="0" smtClean="0"/>
          </a:p>
          <a:p>
            <a:r>
              <a:rPr lang="en-US" dirty="0" smtClean="0"/>
              <a:t>First</a:t>
            </a:r>
            <a:r>
              <a:rPr lang="en-US" dirty="0"/>
              <a:t>, let’s look at the traditional definition. Chronic homelessness has been defined as a single individual (or </a:t>
            </a:r>
            <a:r>
              <a:rPr lang="en-US" dirty="0" smtClean="0"/>
              <a:t>head </a:t>
            </a:r>
            <a:r>
              <a:rPr lang="en-US" dirty="0"/>
              <a:t>of household) with a disabling condition who has either:</a:t>
            </a:r>
          </a:p>
          <a:p>
            <a:pPr lvl="1"/>
            <a:r>
              <a:rPr lang="en-US" dirty="0"/>
              <a:t>Experienced homelessness for longer than a year, during which time the individual may have lived in a shelter, Safe Haven, or a place not meant for human habitation.</a:t>
            </a:r>
          </a:p>
          <a:p>
            <a:pPr lvl="1"/>
            <a:r>
              <a:rPr lang="en-US" dirty="0"/>
              <a:t>Or experienced homelessness four or more times in the last three </a:t>
            </a:r>
            <a:r>
              <a:rPr lang="en-US" dirty="0" smtClean="0"/>
              <a:t>years</a:t>
            </a:r>
            <a:r>
              <a:rPr lang="en-US" dirty="0"/>
              <a:t>.</a:t>
            </a:r>
          </a:p>
        </p:txBody>
      </p:sp>
    </p:spTree>
    <p:extLst>
      <p:ext uri="{BB962C8B-B14F-4D97-AF65-F5344CB8AC3E}">
        <p14:creationId xmlns:p14="http://schemas.microsoft.com/office/powerpoint/2010/main" val="32161532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Chronic Homelessness…new definition</a:t>
            </a:r>
            <a:endParaRPr lang="en-US" dirty="0"/>
          </a:p>
        </p:txBody>
      </p:sp>
      <p:sp>
        <p:nvSpPr>
          <p:cNvPr id="3" name="Content Placeholder 2"/>
          <p:cNvSpPr>
            <a:spLocks noGrp="1"/>
          </p:cNvSpPr>
          <p:nvPr>
            <p:ph idx="1"/>
          </p:nvPr>
        </p:nvSpPr>
        <p:spPr>
          <a:xfrm>
            <a:off x="1295402" y="2526631"/>
            <a:ext cx="9905998" cy="3939139"/>
          </a:xfrm>
        </p:spPr>
        <p:txBody>
          <a:bodyPr>
            <a:normAutofit fontScale="92500" lnSpcReduction="10000"/>
          </a:bodyPr>
          <a:lstStyle/>
          <a:p>
            <a:r>
              <a:rPr lang="en-US" dirty="0" smtClean="0"/>
              <a:t>First</a:t>
            </a:r>
            <a:r>
              <a:rPr lang="en-US" dirty="0"/>
              <a:t>, in terms of length of homelessness, the four episodes now have to add up to 12 months. Before this new definition, an individual could technically be homeless four different days over a three-year period and be classified as chronically homeless.</a:t>
            </a:r>
          </a:p>
          <a:p>
            <a:r>
              <a:rPr lang="en-US" dirty="0"/>
              <a:t>Second, previously people who exited institutional care facilities after spending fewer than 90 days there would not have that period counted toward their homelessness. Now, it will be.</a:t>
            </a:r>
          </a:p>
          <a:p>
            <a:r>
              <a:rPr lang="en-US" dirty="0"/>
              <a:t>Third, the time between periods of homelessness has now been defined as seven days in order for the period of homelessness to constitute an “episode. “</a:t>
            </a:r>
          </a:p>
          <a:p>
            <a:r>
              <a:rPr lang="en-US" dirty="0"/>
              <a:t>Finally, HUD has clarified the ways in which service providers should verify whether an individual’s homelessness experience meets the definition of chronic homelessness.</a:t>
            </a:r>
          </a:p>
          <a:p>
            <a:endParaRPr lang="en-US" dirty="0"/>
          </a:p>
        </p:txBody>
      </p:sp>
    </p:spTree>
    <p:extLst>
      <p:ext uri="{BB962C8B-B14F-4D97-AF65-F5344CB8AC3E}">
        <p14:creationId xmlns:p14="http://schemas.microsoft.com/office/powerpoint/2010/main" val="10645083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Homelessness – what does it look like</a:t>
            </a:r>
            <a:endParaRPr lang="en-US" dirty="0"/>
          </a:p>
        </p:txBody>
      </p:sp>
      <p:sp>
        <p:nvSpPr>
          <p:cNvPr id="3" name="Content Placeholder 2"/>
          <p:cNvSpPr>
            <a:spLocks noGrp="1"/>
          </p:cNvSpPr>
          <p:nvPr>
            <p:ph idx="1"/>
          </p:nvPr>
        </p:nvSpPr>
        <p:spPr/>
        <p:txBody>
          <a:bodyPr>
            <a:normAutofit lnSpcReduction="10000"/>
          </a:bodyPr>
          <a:lstStyle/>
          <a:p>
            <a:r>
              <a:rPr lang="en-US" dirty="0" smtClean="0"/>
              <a:t>Continuing challenge for many cities throughout our country.</a:t>
            </a:r>
          </a:p>
          <a:p>
            <a:r>
              <a:rPr lang="en-US" dirty="0" smtClean="0"/>
              <a:t>Homeless population falls into three categories:</a:t>
            </a:r>
          </a:p>
          <a:p>
            <a:pPr lvl="2"/>
            <a:r>
              <a:rPr lang="en-US" sz="2400" dirty="0" smtClean="0"/>
              <a:t>Temporary homeless = 76%</a:t>
            </a:r>
          </a:p>
          <a:p>
            <a:pPr lvl="2"/>
            <a:r>
              <a:rPr lang="en-US" sz="2400" dirty="0" smtClean="0"/>
              <a:t>Episodic homeless = 10%</a:t>
            </a:r>
          </a:p>
          <a:p>
            <a:pPr lvl="2"/>
            <a:r>
              <a:rPr lang="en-US" sz="2400" dirty="0" smtClean="0"/>
              <a:t>Chronic homeless = 15% (which uses 50% to 60% of the resources)</a:t>
            </a:r>
            <a:endParaRPr lang="en-US" sz="2400" dirty="0"/>
          </a:p>
          <a:p>
            <a:r>
              <a:rPr lang="en-US" dirty="0" smtClean="0"/>
              <a:t>In 2018, MO had 5,883 persons experiencing homelessness on any given night, so that 10 homeless for every 10,000 people.</a:t>
            </a:r>
          </a:p>
          <a:p>
            <a:pPr marL="0" indent="0">
              <a:buNone/>
            </a:pPr>
            <a:endParaRPr lang="en-US" dirty="0" smtClean="0"/>
          </a:p>
        </p:txBody>
      </p:sp>
    </p:spTree>
    <p:extLst>
      <p:ext uri="{BB962C8B-B14F-4D97-AF65-F5344CB8AC3E}">
        <p14:creationId xmlns:p14="http://schemas.microsoft.com/office/powerpoint/2010/main" val="6062391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4" name="Content Placeholder 3"/>
          <p:cNvPicPr>
            <a:picLocks noGrp="1" noChangeAspect="1"/>
          </p:cNvPicPr>
          <p:nvPr>
            <p:ph idx="4294967295"/>
          </p:nvPr>
        </p:nvPicPr>
        <p:blipFill>
          <a:blip r:embed="rId2"/>
          <a:stretch>
            <a:fillRect/>
          </a:stretch>
        </p:blipFill>
        <p:spPr>
          <a:xfrm>
            <a:off x="1756832" y="252145"/>
            <a:ext cx="8686800" cy="6269038"/>
          </a:xfrm>
          <a:prstGeom prst="rect">
            <a:avLst/>
          </a:prstGeom>
        </p:spPr>
      </p:pic>
    </p:spTree>
    <p:extLst>
      <p:ext uri="{BB962C8B-B14F-4D97-AF65-F5344CB8AC3E}">
        <p14:creationId xmlns:p14="http://schemas.microsoft.com/office/powerpoint/2010/main" val="18859789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Housing First program elements</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Housing </a:t>
            </a:r>
            <a:r>
              <a:rPr lang="en-US" dirty="0"/>
              <a:t>First programs often provide rental assistance that varies in duration depending on the household’s needs. </a:t>
            </a:r>
            <a:endParaRPr lang="en-US" dirty="0" smtClean="0"/>
          </a:p>
          <a:p>
            <a:pPr marL="0" indent="0">
              <a:buNone/>
            </a:pPr>
            <a:r>
              <a:rPr lang="en-US" dirty="0" smtClean="0"/>
              <a:t>Consumers </a:t>
            </a:r>
            <a:r>
              <a:rPr lang="en-US" dirty="0"/>
              <a:t>sign a standard lease and are able to access supports as necessary to help them do so. </a:t>
            </a:r>
            <a:endParaRPr lang="en-US" dirty="0" smtClean="0"/>
          </a:p>
          <a:p>
            <a:pPr marL="0" indent="0">
              <a:buNone/>
            </a:pPr>
            <a:r>
              <a:rPr lang="en-US" dirty="0" smtClean="0"/>
              <a:t>A </a:t>
            </a:r>
            <a:r>
              <a:rPr lang="en-US" dirty="0"/>
              <a:t>variety of voluntary services may be used to promote housing stability and well-being during and following housing placement.</a:t>
            </a:r>
          </a:p>
        </p:txBody>
      </p:sp>
    </p:spTree>
    <p:extLst>
      <p:ext uri="{BB962C8B-B14F-4D97-AF65-F5344CB8AC3E}">
        <p14:creationId xmlns:p14="http://schemas.microsoft.com/office/powerpoint/2010/main" val="37339586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Ways to do it</a:t>
            </a:r>
            <a:endParaRPr lang="en-US" dirty="0"/>
          </a:p>
        </p:txBody>
      </p:sp>
      <p:sp>
        <p:nvSpPr>
          <p:cNvPr id="3" name="Content Placeholder 2"/>
          <p:cNvSpPr>
            <a:spLocks noGrp="1"/>
          </p:cNvSpPr>
          <p:nvPr>
            <p:ph idx="1"/>
          </p:nvPr>
        </p:nvSpPr>
        <p:spPr/>
        <p:txBody>
          <a:bodyPr/>
          <a:lstStyle/>
          <a:p>
            <a:r>
              <a:rPr lang="en-US" dirty="0" smtClean="0"/>
              <a:t>PSH </a:t>
            </a:r>
            <a:r>
              <a:rPr lang="en-US" dirty="0"/>
              <a:t>Permanent supportive housing (PSH) is targeted to individuals and families with chronic illnesses, disabilities, mental health issues, or substance use disorders who have experienced long-term or repeated homelessness. It provides </a:t>
            </a:r>
            <a:r>
              <a:rPr lang="en-US" dirty="0" smtClean="0"/>
              <a:t>long-term </a:t>
            </a:r>
            <a:r>
              <a:rPr lang="en-US" dirty="0"/>
              <a:t>rental assistance and supportive services.</a:t>
            </a:r>
            <a:endParaRPr lang="en-US" dirty="0" smtClean="0"/>
          </a:p>
          <a:p>
            <a:r>
              <a:rPr lang="en-US" dirty="0" smtClean="0"/>
              <a:t>RRH – goals- obtain </a:t>
            </a:r>
            <a:r>
              <a:rPr lang="en-US" dirty="0"/>
              <a:t>housing quickly, increase self-sufficiency, and remain housed. The Core Components of rapid re-housing—housing identification, rent and move-in assistance, and case management and services—operationalize Housing First principals.</a:t>
            </a:r>
          </a:p>
        </p:txBody>
      </p:sp>
    </p:spTree>
    <p:extLst>
      <p:ext uri="{BB962C8B-B14F-4D97-AF65-F5344CB8AC3E}">
        <p14:creationId xmlns:p14="http://schemas.microsoft.com/office/powerpoint/2010/main" val="25420238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Does it work?</a:t>
            </a:r>
            <a:endParaRPr lang="en-US" dirty="0"/>
          </a:p>
        </p:txBody>
      </p:sp>
      <p:sp>
        <p:nvSpPr>
          <p:cNvPr id="3" name="Content Placeholder 2"/>
          <p:cNvSpPr>
            <a:spLocks noGrp="1"/>
          </p:cNvSpPr>
          <p:nvPr>
            <p:ph idx="1"/>
          </p:nvPr>
        </p:nvSpPr>
        <p:spPr/>
        <p:txBody>
          <a:bodyPr>
            <a:normAutofit lnSpcReduction="10000"/>
          </a:bodyPr>
          <a:lstStyle/>
          <a:p>
            <a:r>
              <a:rPr lang="en-US" dirty="0"/>
              <a:t>There is a large and growing evidence base demonstrating that Housing First is an effective solution to homelessness. Consumers in a Housing First model access housing </a:t>
            </a:r>
            <a:r>
              <a:rPr lang="en-US" dirty="0" smtClean="0"/>
              <a:t>faster </a:t>
            </a:r>
            <a:r>
              <a:rPr lang="en-US" dirty="0"/>
              <a:t>and are more likely to remain stably housed. This is true for both PSH and rapid re-housing programs. PSH has a long-term housing retention rate of up to </a:t>
            </a:r>
            <a:r>
              <a:rPr lang="en-US" dirty="0" smtClean="0"/>
              <a:t>98%.  Studies </a:t>
            </a:r>
            <a:r>
              <a:rPr lang="en-US" dirty="0"/>
              <a:t>have shown that rapid re-housing helps people exit homelessness quickly—in one study, an average of two months—and remain housed. A variety of studies have shown that between </a:t>
            </a:r>
            <a:r>
              <a:rPr lang="en-US" dirty="0" smtClean="0"/>
              <a:t>75% </a:t>
            </a:r>
            <a:r>
              <a:rPr lang="en-US" dirty="0"/>
              <a:t>and </a:t>
            </a:r>
            <a:r>
              <a:rPr lang="en-US" dirty="0" smtClean="0"/>
              <a:t>91% </a:t>
            </a:r>
            <a:r>
              <a:rPr lang="en-US" dirty="0"/>
              <a:t>of households remain housed a year after being rapidly re-housed.</a:t>
            </a:r>
          </a:p>
        </p:txBody>
      </p:sp>
    </p:spTree>
    <p:extLst>
      <p:ext uri="{BB962C8B-B14F-4D97-AF65-F5344CB8AC3E}">
        <p14:creationId xmlns:p14="http://schemas.microsoft.com/office/powerpoint/2010/main" val="18715882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Does it work?</a:t>
            </a:r>
            <a:endParaRPr lang="en-US" dirty="0"/>
          </a:p>
        </p:txBody>
      </p:sp>
      <p:sp>
        <p:nvSpPr>
          <p:cNvPr id="3" name="Content Placeholder 2"/>
          <p:cNvSpPr>
            <a:spLocks noGrp="1"/>
          </p:cNvSpPr>
          <p:nvPr>
            <p:ph idx="1"/>
          </p:nvPr>
        </p:nvSpPr>
        <p:spPr/>
        <p:txBody>
          <a:bodyPr/>
          <a:lstStyle/>
          <a:p>
            <a:r>
              <a:rPr lang="en-US" dirty="0"/>
              <a:t>More extensive studies have been completed on PSH finding that clients report an increase in perceived levels of autonomy, choice, and control in Housing First programs. A majority of clients are found to participate in the optional supportive services </a:t>
            </a:r>
            <a:r>
              <a:rPr lang="en-US" dirty="0" smtClean="0"/>
              <a:t>provided, </a:t>
            </a:r>
            <a:r>
              <a:rPr lang="en-US" dirty="0"/>
              <a:t>often resulting in greater housing stability. Clients using supportive services are more likely to participate in job training programs, attend school, discontinue substance use, have fewer instances of domestic violence, and spend fewer days hospitalized than those not participating.</a:t>
            </a:r>
          </a:p>
        </p:txBody>
      </p:sp>
    </p:spTree>
    <p:extLst>
      <p:ext uri="{BB962C8B-B14F-4D97-AF65-F5344CB8AC3E}">
        <p14:creationId xmlns:p14="http://schemas.microsoft.com/office/powerpoint/2010/main" val="21060926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housing first? </a:t>
            </a:r>
            <a:endParaRPr lang="en-US" dirty="0"/>
          </a:p>
        </p:txBody>
      </p:sp>
      <p:sp>
        <p:nvSpPr>
          <p:cNvPr id="3" name="Content Placeholder 2"/>
          <p:cNvSpPr>
            <a:spLocks noGrp="1"/>
          </p:cNvSpPr>
          <p:nvPr>
            <p:ph idx="1"/>
          </p:nvPr>
        </p:nvSpPr>
        <p:spPr/>
        <p:txBody>
          <a:bodyPr/>
          <a:lstStyle/>
          <a:p>
            <a:pPr marL="0" indent="0">
              <a:buNone/>
            </a:pPr>
            <a:r>
              <a:rPr lang="en-US" dirty="0" smtClean="0"/>
              <a:t>The National Alliance to End Homelessness said:</a:t>
            </a:r>
            <a:endParaRPr lang="en-US" dirty="0"/>
          </a:p>
          <a:p>
            <a:pPr marL="0" indent="0">
              <a:buNone/>
            </a:pPr>
            <a:r>
              <a:rPr lang="en-US" dirty="0" smtClean="0"/>
              <a:t>“Housing </a:t>
            </a:r>
            <a:r>
              <a:rPr lang="en-US" dirty="0"/>
              <a:t>First is a homeless assistance approach that prioritizes providing permanent housing to people experiencing homelessness, thus ending their homelessness and serving as a platform from which they can pursue personal goals and improve their quality of life. This approach is guided by the belief that people need basic necessities like food and a place to live before attending to anything less critical, such as getting a job, budgeting properly, or attending to substance use issues</a:t>
            </a:r>
            <a:r>
              <a:rPr lang="en-US" dirty="0" smtClean="0"/>
              <a:t>.”</a:t>
            </a:r>
            <a:endParaRPr lang="en-US" dirty="0"/>
          </a:p>
        </p:txBody>
      </p:sp>
    </p:spTree>
    <p:extLst>
      <p:ext uri="{BB962C8B-B14F-4D97-AF65-F5344CB8AC3E}">
        <p14:creationId xmlns:p14="http://schemas.microsoft.com/office/powerpoint/2010/main" val="8900939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Does it work: National Alliance to End Homelessness…</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Fact Sheet about Housing First, April 2016</a:t>
            </a:r>
            <a:endParaRPr lang="en-US" dirty="0"/>
          </a:p>
          <a:p>
            <a:pPr marL="0" indent="0">
              <a:buNone/>
            </a:pPr>
            <a:r>
              <a:rPr lang="en-US" dirty="0"/>
              <a:t>Finally, permanent supportive housing has been found to be cost efficient. Providing access to housing generally results in cost savings for communities because housed people are less likely to use emergency services, including hospitals, jails, and emergency shelter, than those who are homeless. One study found an average cost savings on emergency services of $31,545 per person housed in a Housing First program over the course of two </a:t>
            </a:r>
            <a:r>
              <a:rPr lang="en-US" dirty="0" smtClean="0"/>
              <a:t>years.  </a:t>
            </a:r>
            <a:r>
              <a:rPr lang="en-US" dirty="0"/>
              <a:t>Another study showed that a Housing First program could cost up to $23,000 less per consumer per year than a shelter program</a:t>
            </a:r>
            <a:r>
              <a:rPr lang="en-US" dirty="0" smtClean="0"/>
              <a:t>.”</a:t>
            </a:r>
            <a:endParaRPr lang="en-US" dirty="0"/>
          </a:p>
        </p:txBody>
      </p:sp>
    </p:spTree>
    <p:extLst>
      <p:ext uri="{BB962C8B-B14F-4D97-AF65-F5344CB8AC3E}">
        <p14:creationId xmlns:p14="http://schemas.microsoft.com/office/powerpoint/2010/main" val="37374268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Housing First is…</a:t>
            </a:r>
            <a:endParaRPr lang="en-US" dirty="0"/>
          </a:p>
        </p:txBody>
      </p:sp>
      <p:sp>
        <p:nvSpPr>
          <p:cNvPr id="3" name="Content Placeholder 2"/>
          <p:cNvSpPr>
            <a:spLocks noGrp="1"/>
          </p:cNvSpPr>
          <p:nvPr>
            <p:ph idx="1"/>
          </p:nvPr>
        </p:nvSpPr>
        <p:spPr>
          <a:xfrm>
            <a:off x="1024128" y="2644726"/>
            <a:ext cx="10244094" cy="3488788"/>
          </a:xfrm>
        </p:spPr>
        <p:txBody>
          <a:bodyPr>
            <a:normAutofit/>
          </a:bodyPr>
          <a:lstStyle/>
          <a:p>
            <a:pPr marL="0" indent="0">
              <a:buNone/>
            </a:pPr>
            <a:r>
              <a:rPr lang="en-US" b="1" dirty="0" smtClean="0">
                <a:solidFill>
                  <a:srgbClr val="222222"/>
                </a:solidFill>
              </a:rPr>
              <a:t>…</a:t>
            </a:r>
            <a:r>
              <a:rPr lang="en-US" dirty="0" smtClean="0">
                <a:solidFill>
                  <a:srgbClr val="222222"/>
                </a:solidFill>
              </a:rPr>
              <a:t>an </a:t>
            </a:r>
            <a:r>
              <a:rPr lang="en-US" dirty="0">
                <a:solidFill>
                  <a:srgbClr val="222222"/>
                </a:solidFill>
              </a:rPr>
              <a:t>approach to quickly and successfully connect individuals and families experiencing homelessness to permanent </a:t>
            </a:r>
            <a:r>
              <a:rPr lang="en-US" b="1" dirty="0">
                <a:solidFill>
                  <a:srgbClr val="222222"/>
                </a:solidFill>
              </a:rPr>
              <a:t>housing</a:t>
            </a:r>
            <a:r>
              <a:rPr lang="en-US" dirty="0">
                <a:solidFill>
                  <a:srgbClr val="222222"/>
                </a:solidFill>
              </a:rPr>
              <a:t> without preconditions and barriers to entry, such as sobriety, treatment or service participation </a:t>
            </a:r>
            <a:r>
              <a:rPr lang="en-US" dirty="0" smtClean="0">
                <a:solidFill>
                  <a:srgbClr val="222222"/>
                </a:solidFill>
              </a:rPr>
              <a:t>requirements.</a:t>
            </a:r>
          </a:p>
          <a:p>
            <a:pPr marL="0" indent="0">
              <a:buNone/>
            </a:pPr>
            <a:r>
              <a:rPr lang="en-US" dirty="0" smtClean="0"/>
              <a:t>It </a:t>
            </a:r>
            <a:r>
              <a:rPr lang="en-US" dirty="0"/>
              <a:t>never has been </a:t>
            </a:r>
            <a:r>
              <a:rPr lang="en-US" b="1" dirty="0"/>
              <a:t>housing</a:t>
            </a:r>
            <a:r>
              <a:rPr lang="en-US" dirty="0"/>
              <a:t> only, and it never should be. Supportive services are part of the </a:t>
            </a:r>
            <a:r>
              <a:rPr lang="en-US" b="1" dirty="0"/>
              <a:t>Housing First model</a:t>
            </a:r>
            <a:r>
              <a:rPr lang="en-US" dirty="0"/>
              <a:t>. That might include formal support services, like a doctor, therapist, or social worker. It might involve informal supports, like connecting with family, friends, or faith groups</a:t>
            </a:r>
            <a:r>
              <a:rPr lang="en-US" dirty="0" smtClean="0"/>
              <a:t>.</a:t>
            </a:r>
          </a:p>
          <a:p>
            <a:pPr marL="0" indent="0">
              <a:buNone/>
            </a:pPr>
            <a:r>
              <a:rPr lang="en-US" dirty="0" smtClean="0">
                <a:solidFill>
                  <a:srgbClr val="FFFF00"/>
                </a:solidFill>
                <a:hlinkClick r:id="rId2"/>
              </a:rPr>
              <a:t>https</a:t>
            </a:r>
            <a:r>
              <a:rPr lang="en-US" dirty="0">
                <a:solidFill>
                  <a:srgbClr val="FFFF00"/>
                </a:solidFill>
                <a:hlinkClick r:id="rId2"/>
              </a:rPr>
              <a:t>://www.youtube.com/watch?v=Dal6RuJc2t4</a:t>
            </a:r>
            <a:endParaRPr lang="en-US" dirty="0">
              <a:solidFill>
                <a:srgbClr val="FFFF00"/>
              </a:solidFill>
            </a:endParaRPr>
          </a:p>
        </p:txBody>
      </p:sp>
    </p:spTree>
    <p:extLst>
      <p:ext uri="{BB962C8B-B14F-4D97-AF65-F5344CB8AC3E}">
        <p14:creationId xmlns:p14="http://schemas.microsoft.com/office/powerpoint/2010/main" val="33454240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it got started?</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Sam Tsemberis, PhD as CEO and Founder of Pathways to Housing, Inc. came up with Housing First in 1992…Housing With Support</a:t>
            </a:r>
          </a:p>
          <a:p>
            <a:r>
              <a:rPr lang="en-US" dirty="0" smtClean="0"/>
              <a:t>Prior to this, we had been doing the treatment first before housing.  Didn’t house you until you were “housing ready”</a:t>
            </a:r>
          </a:p>
          <a:p>
            <a:r>
              <a:rPr lang="en-US" dirty="0" smtClean="0"/>
              <a:t>Housing First put aside our own beliefs of what’s possible.</a:t>
            </a:r>
          </a:p>
          <a:p>
            <a:r>
              <a:rPr lang="en-US" dirty="0" smtClean="0"/>
              <a:t>Allows ourselves to be changed by the needs and wants of the person, as opposed to our needs and wants for them.</a:t>
            </a:r>
          </a:p>
          <a:p>
            <a:r>
              <a:rPr lang="en-US" dirty="0" smtClean="0"/>
              <a:t>Cheaper to house people – housing is the basic foundation</a:t>
            </a:r>
            <a:endParaRPr lang="en-US" dirty="0"/>
          </a:p>
        </p:txBody>
      </p:sp>
    </p:spTree>
    <p:extLst>
      <p:ext uri="{BB962C8B-B14F-4D97-AF65-F5344CB8AC3E}">
        <p14:creationId xmlns:p14="http://schemas.microsoft.com/office/powerpoint/2010/main" val="621693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Housing with Supports</a:t>
            </a:r>
            <a:endParaRPr lang="en-US" dirty="0"/>
          </a:p>
        </p:txBody>
      </p:sp>
      <p:sp>
        <p:nvSpPr>
          <p:cNvPr id="3" name="Content Placeholder 2"/>
          <p:cNvSpPr>
            <a:spLocks noGrp="1"/>
          </p:cNvSpPr>
          <p:nvPr>
            <p:ph sz="half" idx="1"/>
          </p:nvPr>
        </p:nvSpPr>
        <p:spPr/>
        <p:txBody>
          <a:bodyPr>
            <a:noAutofit/>
          </a:bodyPr>
          <a:lstStyle/>
          <a:p>
            <a:pPr marL="0" indent="0">
              <a:buNone/>
            </a:pPr>
            <a:r>
              <a:rPr lang="en-US" sz="2000" dirty="0" smtClean="0"/>
              <a:t>Housing: </a:t>
            </a:r>
          </a:p>
          <a:p>
            <a:r>
              <a:rPr lang="en-US" sz="2000" dirty="0" smtClean="0"/>
              <a:t>Housing is a basic human right</a:t>
            </a:r>
          </a:p>
          <a:p>
            <a:r>
              <a:rPr lang="en-US" sz="2000" dirty="0" smtClean="0"/>
              <a:t>No assessment of housing readiness</a:t>
            </a:r>
          </a:p>
          <a:p>
            <a:r>
              <a:rPr lang="en-US" sz="2000" dirty="0" smtClean="0"/>
              <a:t>Scattered site housing; independent apartments</a:t>
            </a:r>
          </a:p>
          <a:p>
            <a:r>
              <a:rPr lang="en-US" sz="2000" dirty="0" smtClean="0"/>
              <a:t>Separation of Housing and Services</a:t>
            </a:r>
          </a:p>
        </p:txBody>
      </p:sp>
      <p:sp>
        <p:nvSpPr>
          <p:cNvPr id="4" name="Content Placeholder 3"/>
          <p:cNvSpPr>
            <a:spLocks noGrp="1"/>
          </p:cNvSpPr>
          <p:nvPr>
            <p:ph sz="half" idx="2"/>
          </p:nvPr>
        </p:nvSpPr>
        <p:spPr/>
        <p:txBody>
          <a:bodyPr>
            <a:normAutofit fontScale="85000" lnSpcReduction="10000"/>
          </a:bodyPr>
          <a:lstStyle/>
          <a:p>
            <a:pPr marL="0" indent="0">
              <a:buNone/>
            </a:pPr>
            <a:r>
              <a:rPr lang="en-US" dirty="0"/>
              <a:t>…with Supports:</a:t>
            </a:r>
          </a:p>
          <a:p>
            <a:r>
              <a:rPr lang="en-US" dirty="0"/>
              <a:t>Respect, warmth, and compassion for all clients</a:t>
            </a:r>
          </a:p>
          <a:p>
            <a:r>
              <a:rPr lang="en-US" dirty="0"/>
              <a:t>Consumer choice and self-determination</a:t>
            </a:r>
          </a:p>
          <a:p>
            <a:r>
              <a:rPr lang="en-US" dirty="0"/>
              <a:t>Recovery orientation: support clients in their process of recovery</a:t>
            </a:r>
          </a:p>
          <a:p>
            <a:r>
              <a:rPr lang="en-US" dirty="0"/>
              <a:t>A commitment of working with clients for as long as they need</a:t>
            </a:r>
          </a:p>
          <a:p>
            <a:r>
              <a:rPr lang="en-US" dirty="0"/>
              <a:t>Harm </a:t>
            </a:r>
            <a:r>
              <a:rPr lang="en-US" dirty="0" smtClean="0"/>
              <a:t>reduction</a:t>
            </a:r>
            <a:endParaRPr lang="en-US" dirty="0"/>
          </a:p>
        </p:txBody>
      </p:sp>
    </p:spTree>
    <p:extLst>
      <p:ext uri="{BB962C8B-B14F-4D97-AF65-F5344CB8AC3E}">
        <p14:creationId xmlns:p14="http://schemas.microsoft.com/office/powerpoint/2010/main" val="22714223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Housing First - Learning Process		</a:t>
            </a:r>
            <a:endParaRPr lang="en-US" dirty="0"/>
          </a:p>
        </p:txBody>
      </p:sp>
      <p:sp>
        <p:nvSpPr>
          <p:cNvPr id="3" name="Content Placeholder 2"/>
          <p:cNvSpPr>
            <a:spLocks noGrp="1"/>
          </p:cNvSpPr>
          <p:nvPr>
            <p:ph idx="1"/>
          </p:nvPr>
        </p:nvSpPr>
        <p:spPr>
          <a:xfrm>
            <a:off x="1295401" y="2556931"/>
            <a:ext cx="9601196" cy="3618785"/>
          </a:xfrm>
        </p:spPr>
        <p:txBody>
          <a:bodyPr>
            <a:normAutofit fontScale="92500" lnSpcReduction="20000"/>
          </a:bodyPr>
          <a:lstStyle/>
          <a:p>
            <a:r>
              <a:rPr lang="en-US" dirty="0" smtClean="0"/>
              <a:t>We make adjustments and try again</a:t>
            </a:r>
          </a:p>
          <a:p>
            <a:r>
              <a:rPr lang="en-US" dirty="0" smtClean="0"/>
              <a:t>Results:</a:t>
            </a:r>
          </a:p>
          <a:p>
            <a:pPr lvl="1"/>
            <a:r>
              <a:rPr lang="en-US" sz="2200" dirty="0" smtClean="0"/>
              <a:t>Reduces ER visits</a:t>
            </a:r>
          </a:p>
          <a:p>
            <a:pPr lvl="1"/>
            <a:r>
              <a:rPr lang="en-US" sz="2200" dirty="0" smtClean="0"/>
              <a:t>Reduces hospitalization</a:t>
            </a:r>
          </a:p>
          <a:p>
            <a:pPr lvl="1"/>
            <a:r>
              <a:rPr lang="en-US" sz="2200" dirty="0" smtClean="0"/>
              <a:t>Reduces shelter use</a:t>
            </a:r>
          </a:p>
          <a:p>
            <a:pPr lvl="1"/>
            <a:r>
              <a:rPr lang="en-US" sz="2200" dirty="0" smtClean="0"/>
              <a:t>Reduces detox services</a:t>
            </a:r>
          </a:p>
          <a:p>
            <a:pPr lvl="1"/>
            <a:r>
              <a:rPr lang="en-US" sz="2200" dirty="0" smtClean="0"/>
              <a:t>Reduces incarceration</a:t>
            </a:r>
            <a:endParaRPr lang="en-US" sz="2200" dirty="0"/>
          </a:p>
          <a:p>
            <a:pPr lvl="1"/>
            <a:r>
              <a:rPr lang="en-US" sz="2200" dirty="0" smtClean="0"/>
              <a:t>HIV viral suppression, i.e.: KC 245 of 295 served are virally surpassed = 83%</a:t>
            </a:r>
          </a:p>
          <a:p>
            <a:pPr lvl="1"/>
            <a:r>
              <a:rPr lang="en-US" sz="2200" dirty="0" smtClean="0"/>
              <a:t>Every person is treated as a human being</a:t>
            </a:r>
          </a:p>
        </p:txBody>
      </p:sp>
    </p:spTree>
    <p:extLst>
      <p:ext uri="{BB962C8B-B14F-4D97-AF65-F5344CB8AC3E}">
        <p14:creationId xmlns:p14="http://schemas.microsoft.com/office/powerpoint/2010/main" val="37190199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Housing first &amp; Harm Reduction</a:t>
            </a:r>
            <a:endParaRPr lang="en-US" dirty="0"/>
          </a:p>
        </p:txBody>
      </p:sp>
      <p:sp>
        <p:nvSpPr>
          <p:cNvPr id="3" name="Content Placeholder 2"/>
          <p:cNvSpPr>
            <a:spLocks noGrp="1"/>
          </p:cNvSpPr>
          <p:nvPr>
            <p:ph idx="1"/>
          </p:nvPr>
        </p:nvSpPr>
        <p:spPr/>
        <p:txBody>
          <a:bodyPr/>
          <a:lstStyle/>
          <a:p>
            <a:r>
              <a:rPr lang="en-US" dirty="0"/>
              <a:t>If you are going to effectively implement a housing first approach you will inevitably also have to use a harm reduction </a:t>
            </a:r>
            <a:r>
              <a:rPr lang="en-US" dirty="0" smtClean="0"/>
              <a:t>philosophy.</a:t>
            </a:r>
          </a:p>
          <a:p>
            <a:r>
              <a:rPr lang="en-US" dirty="0" smtClean="0"/>
              <a:t>So…meet people where they are…but don’t leave them there.</a:t>
            </a:r>
            <a:endParaRPr lang="en-US" dirty="0"/>
          </a:p>
        </p:txBody>
      </p:sp>
    </p:spTree>
    <p:extLst>
      <p:ext uri="{BB962C8B-B14F-4D97-AF65-F5344CB8AC3E}">
        <p14:creationId xmlns:p14="http://schemas.microsoft.com/office/powerpoint/2010/main" val="42775741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297BE-0BFD-4005-BF36-BE459A33E808}"/>
              </a:ext>
            </a:extLst>
          </p:cNvPr>
          <p:cNvSpPr>
            <a:spLocks noGrp="1"/>
          </p:cNvSpPr>
          <p:nvPr>
            <p:ph type="title"/>
          </p:nvPr>
        </p:nvSpPr>
        <p:spPr/>
        <p:txBody>
          <a:bodyPr/>
          <a:lstStyle/>
          <a:p>
            <a:r>
              <a:rPr lang="en-US" dirty="0"/>
              <a:t>Key principles of harm reduction</a:t>
            </a:r>
          </a:p>
        </p:txBody>
      </p:sp>
      <p:sp>
        <p:nvSpPr>
          <p:cNvPr id="3" name="Content Placeholder 2">
            <a:extLst>
              <a:ext uri="{FF2B5EF4-FFF2-40B4-BE49-F238E27FC236}">
                <a16:creationId xmlns:a16="http://schemas.microsoft.com/office/drawing/2014/main" id="{CF68011B-5D40-4E0D-B4B1-5CC73D59793C}"/>
              </a:ext>
            </a:extLst>
          </p:cNvPr>
          <p:cNvSpPr>
            <a:spLocks noGrp="1"/>
          </p:cNvSpPr>
          <p:nvPr>
            <p:ph idx="1"/>
          </p:nvPr>
        </p:nvSpPr>
        <p:spPr/>
        <p:txBody>
          <a:bodyPr>
            <a:normAutofit fontScale="92500"/>
          </a:bodyPr>
          <a:lstStyle/>
          <a:p>
            <a:r>
              <a:rPr lang="en-US" dirty="0"/>
              <a:t>Public health approach aimed at reducing harm associated with various conditions (addictions, HIV/AIDS, untreated mental illness/psychosis)</a:t>
            </a:r>
          </a:p>
          <a:p>
            <a:r>
              <a:rPr lang="en-US" dirty="0"/>
              <a:t>It is non judgmental. It is a social justice issue rooted in unconditional positive regard for the individual.  May require a major philosophical shift in thinking. </a:t>
            </a:r>
          </a:p>
          <a:p>
            <a:r>
              <a:rPr lang="en-US" dirty="0"/>
              <a:t>The focus is not on drug use, sexual activity, treatment non compliance  but rather on keeping a person as safe as possible and reducing harm associated with those conditions until they choose to move further along in their </a:t>
            </a:r>
            <a:r>
              <a:rPr lang="en-US" dirty="0" smtClean="0"/>
              <a:t>recovery</a:t>
            </a:r>
          </a:p>
          <a:p>
            <a:r>
              <a:rPr lang="en-US" dirty="0" smtClean="0"/>
              <a:t>i.e.: David R, Paul W. - house</a:t>
            </a:r>
            <a:endParaRPr lang="en-US" dirty="0"/>
          </a:p>
          <a:p>
            <a:endParaRPr lang="en-US" dirty="0"/>
          </a:p>
          <a:p>
            <a:endParaRPr lang="en-US" dirty="0"/>
          </a:p>
        </p:txBody>
      </p:sp>
    </p:spTree>
    <p:extLst>
      <p:ext uri="{BB962C8B-B14F-4D97-AF65-F5344CB8AC3E}">
        <p14:creationId xmlns:p14="http://schemas.microsoft.com/office/powerpoint/2010/main" val="486639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C6672-2AB0-498A-86AC-362F768D08DB}"/>
              </a:ext>
            </a:extLst>
          </p:cNvPr>
          <p:cNvSpPr>
            <a:spLocks noGrp="1"/>
          </p:cNvSpPr>
          <p:nvPr>
            <p:ph type="title"/>
          </p:nvPr>
        </p:nvSpPr>
        <p:spPr/>
        <p:txBody>
          <a:bodyPr/>
          <a:lstStyle/>
          <a:p>
            <a:r>
              <a:rPr lang="en-US" dirty="0"/>
              <a:t>CJ’s Place/Sullivan Street</a:t>
            </a:r>
          </a:p>
        </p:txBody>
      </p:sp>
      <p:sp>
        <p:nvSpPr>
          <p:cNvPr id="3" name="Content Placeholder 2">
            <a:extLst>
              <a:ext uri="{FF2B5EF4-FFF2-40B4-BE49-F238E27FC236}">
                <a16:creationId xmlns:a16="http://schemas.microsoft.com/office/drawing/2014/main" id="{AF830F1E-17B5-4E3B-AC9E-6955C1665D69}"/>
              </a:ext>
            </a:extLst>
          </p:cNvPr>
          <p:cNvSpPr>
            <a:spLocks noGrp="1"/>
          </p:cNvSpPr>
          <p:nvPr>
            <p:ph sz="half" idx="1"/>
          </p:nvPr>
        </p:nvSpPr>
        <p:spPr/>
        <p:txBody>
          <a:bodyPr>
            <a:normAutofit/>
          </a:bodyPr>
          <a:lstStyle/>
          <a:p>
            <a:r>
              <a:rPr lang="en-US" dirty="0"/>
              <a:t>First intentional  housing first/harm reduction model in Missouri</a:t>
            </a:r>
          </a:p>
          <a:p>
            <a:r>
              <a:rPr lang="en-US" dirty="0"/>
              <a:t>For people with history of homelessness, serious mental illness, addiction, HIV/AIDS – Charity Jean’s </a:t>
            </a:r>
            <a:r>
              <a:rPr lang="en-US" dirty="0" smtClean="0"/>
              <a:t>Place</a:t>
            </a:r>
            <a:endParaRPr lang="en-US" dirty="0"/>
          </a:p>
        </p:txBody>
      </p:sp>
      <p:sp>
        <p:nvSpPr>
          <p:cNvPr id="5" name="Content Placeholder 4"/>
          <p:cNvSpPr>
            <a:spLocks noGrp="1"/>
          </p:cNvSpPr>
          <p:nvPr>
            <p:ph sz="half" idx="2"/>
          </p:nvPr>
        </p:nvSpPr>
        <p:spPr/>
        <p:txBody>
          <a:bodyPr>
            <a:normAutofit/>
          </a:bodyPr>
          <a:lstStyle/>
          <a:p>
            <a:pPr marL="0" indent="0">
              <a:buNone/>
            </a:pPr>
            <a:endParaRPr lang="en-US" dirty="0"/>
          </a:p>
        </p:txBody>
      </p:sp>
      <p:pic>
        <p:nvPicPr>
          <p:cNvPr id="4" name="Picture 3">
            <a:extLst>
              <a:ext uri="{FF2B5EF4-FFF2-40B4-BE49-F238E27FC236}">
                <a16:creationId xmlns:a16="http://schemas.microsoft.com/office/drawing/2014/main" id="{2592A713-AFBF-45CC-9C3B-C2F97EBA4381}"/>
              </a:ext>
            </a:extLst>
          </p:cNvPr>
          <p:cNvPicPr>
            <a:picLocks noChangeAspect="1"/>
          </p:cNvPicPr>
          <p:nvPr/>
        </p:nvPicPr>
        <p:blipFill>
          <a:blip r:embed="rId2"/>
          <a:stretch>
            <a:fillRect/>
          </a:stretch>
        </p:blipFill>
        <p:spPr>
          <a:xfrm>
            <a:off x="6181343" y="2560321"/>
            <a:ext cx="4721369" cy="3150238"/>
          </a:xfrm>
          <a:prstGeom prst="rect">
            <a:avLst/>
          </a:prstGeom>
        </p:spPr>
      </p:pic>
    </p:spTree>
    <p:extLst>
      <p:ext uri="{BB962C8B-B14F-4D97-AF65-F5344CB8AC3E}">
        <p14:creationId xmlns:p14="http://schemas.microsoft.com/office/powerpoint/2010/main" val="20460321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AF03A-1E39-4A81-A10F-207BD9816949}"/>
              </a:ext>
            </a:extLst>
          </p:cNvPr>
          <p:cNvSpPr>
            <a:spLocks noGrp="1"/>
          </p:cNvSpPr>
          <p:nvPr>
            <p:ph type="title"/>
          </p:nvPr>
        </p:nvSpPr>
        <p:spPr/>
        <p:txBody>
          <a:bodyPr/>
          <a:lstStyle/>
          <a:p>
            <a:r>
              <a:rPr lang="en-US" dirty="0"/>
              <a:t>CJs Places outcomes</a:t>
            </a:r>
          </a:p>
        </p:txBody>
      </p:sp>
      <p:sp>
        <p:nvSpPr>
          <p:cNvPr id="3" name="Content Placeholder 2">
            <a:extLst>
              <a:ext uri="{FF2B5EF4-FFF2-40B4-BE49-F238E27FC236}">
                <a16:creationId xmlns:a16="http://schemas.microsoft.com/office/drawing/2014/main" id="{7A02D83E-49F0-4254-8D0E-1B09B3E9A632}"/>
              </a:ext>
            </a:extLst>
          </p:cNvPr>
          <p:cNvSpPr>
            <a:spLocks noGrp="1"/>
          </p:cNvSpPr>
          <p:nvPr>
            <p:ph idx="1"/>
          </p:nvPr>
        </p:nvSpPr>
        <p:spPr/>
        <p:txBody>
          <a:bodyPr/>
          <a:lstStyle/>
          <a:p>
            <a:r>
              <a:rPr lang="en-US" dirty="0"/>
              <a:t>Continuous housing</a:t>
            </a:r>
          </a:p>
          <a:p>
            <a:r>
              <a:rPr lang="en-US" dirty="0"/>
              <a:t>Reduced ER use</a:t>
            </a:r>
          </a:p>
          <a:p>
            <a:r>
              <a:rPr lang="en-US" dirty="0"/>
              <a:t>Reduced hospital Re-admits</a:t>
            </a:r>
          </a:p>
          <a:p>
            <a:r>
              <a:rPr lang="en-US" dirty="0"/>
              <a:t>100% of tenants moved further along in stage of change or changed to safer behaviors</a:t>
            </a:r>
          </a:p>
          <a:p>
            <a:r>
              <a:rPr lang="en-US" dirty="0"/>
              <a:t>A supportive community developed</a:t>
            </a:r>
          </a:p>
          <a:p>
            <a:endParaRPr lang="en-US" dirty="0"/>
          </a:p>
          <a:p>
            <a:pPr marL="0" indent="0">
              <a:buNone/>
            </a:pPr>
            <a:endParaRPr lang="en-US" dirty="0"/>
          </a:p>
        </p:txBody>
      </p:sp>
      <p:sp>
        <p:nvSpPr>
          <p:cNvPr id="6" name="TextBox 5">
            <a:extLst>
              <a:ext uri="{FF2B5EF4-FFF2-40B4-BE49-F238E27FC236}">
                <a16:creationId xmlns:a16="http://schemas.microsoft.com/office/drawing/2014/main" id="{DB93D61B-58D0-43B1-9CE9-EE9E9B16B6A9}"/>
              </a:ext>
            </a:extLst>
          </p:cNvPr>
          <p:cNvSpPr txBox="1"/>
          <p:nvPr/>
        </p:nvSpPr>
        <p:spPr>
          <a:xfrm>
            <a:off x="6424612" y="6492875"/>
            <a:ext cx="5205413" cy="230832"/>
          </a:xfrm>
          <a:prstGeom prst="rect">
            <a:avLst/>
          </a:prstGeom>
          <a:noFill/>
        </p:spPr>
        <p:txBody>
          <a:bodyPr wrap="square" rtlCol="0">
            <a:spAutoFit/>
          </a:bodyPr>
          <a:lstStyle/>
          <a:p>
            <a:r>
              <a:rPr lang="en-US" sz="900" dirty="0">
                <a:hlinkClick r:id="rId2" tooltip="http://leadershipfreak.wordpress.com/category/community-update/"/>
              </a:rPr>
              <a:t>This Photo</a:t>
            </a:r>
            <a:r>
              <a:rPr lang="en-US" sz="900" dirty="0"/>
              <a:t> by Unknown Author is licensed under </a:t>
            </a:r>
            <a:r>
              <a:rPr lang="en-US" sz="900" dirty="0">
                <a:hlinkClick r:id="rId3" tooltip="https://creativecommons.org/licenses/by/3.0/"/>
              </a:rPr>
              <a:t>CC BY</a:t>
            </a:r>
            <a:endParaRPr lang="en-US" sz="900" dirty="0"/>
          </a:p>
        </p:txBody>
      </p:sp>
    </p:spTree>
    <p:extLst>
      <p:ext uri="{BB962C8B-B14F-4D97-AF65-F5344CB8AC3E}">
        <p14:creationId xmlns:p14="http://schemas.microsoft.com/office/powerpoint/2010/main" val="153038848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A6CFB-53C3-4DFA-A9B5-96E8F51E0539}"/>
              </a:ext>
            </a:extLst>
          </p:cNvPr>
          <p:cNvSpPr>
            <a:spLocks noGrp="1"/>
          </p:cNvSpPr>
          <p:nvPr>
            <p:ph type="title"/>
          </p:nvPr>
        </p:nvSpPr>
        <p:spPr/>
        <p:txBody>
          <a:bodyPr/>
          <a:lstStyle/>
          <a:p>
            <a:r>
              <a:rPr lang="en-US" dirty="0"/>
              <a:t>Asking the Right Questions</a:t>
            </a:r>
          </a:p>
        </p:txBody>
      </p:sp>
      <p:sp>
        <p:nvSpPr>
          <p:cNvPr id="3" name="Content Placeholder 2">
            <a:extLst>
              <a:ext uri="{FF2B5EF4-FFF2-40B4-BE49-F238E27FC236}">
                <a16:creationId xmlns:a16="http://schemas.microsoft.com/office/drawing/2014/main" id="{2CCC5E6F-CF71-4B8A-97B9-CD5CC86B2E09}"/>
              </a:ext>
            </a:extLst>
          </p:cNvPr>
          <p:cNvSpPr>
            <a:spLocks noGrp="1"/>
          </p:cNvSpPr>
          <p:nvPr>
            <p:ph idx="1"/>
          </p:nvPr>
        </p:nvSpPr>
        <p:spPr>
          <a:xfrm>
            <a:off x="1167618" y="2630658"/>
            <a:ext cx="10186182" cy="3545060"/>
          </a:xfrm>
        </p:spPr>
        <p:txBody>
          <a:bodyPr>
            <a:normAutofit fontScale="85000" lnSpcReduction="10000"/>
          </a:bodyPr>
          <a:lstStyle/>
          <a:p>
            <a:r>
              <a:rPr lang="en-US" sz="3600" dirty="0"/>
              <a:t>Does housing first work?  IS NOT THE RIGHT QUESTION</a:t>
            </a:r>
          </a:p>
          <a:p>
            <a:r>
              <a:rPr lang="en-US" sz="3600" dirty="0" smtClean="0"/>
              <a:t>When </a:t>
            </a:r>
            <a:r>
              <a:rPr lang="en-US" sz="3600" dirty="0"/>
              <a:t>does it </a:t>
            </a:r>
            <a:r>
              <a:rPr lang="en-US" sz="3600" dirty="0" smtClean="0"/>
              <a:t>work?</a:t>
            </a:r>
            <a:endParaRPr lang="en-US" sz="3600" dirty="0"/>
          </a:p>
          <a:p>
            <a:r>
              <a:rPr lang="en-US" sz="3600" dirty="0"/>
              <a:t>Who does it work best </a:t>
            </a:r>
            <a:r>
              <a:rPr lang="en-US" sz="3600" dirty="0" smtClean="0"/>
              <a:t>for?</a:t>
            </a:r>
            <a:endParaRPr lang="en-US" sz="3600" dirty="0"/>
          </a:p>
          <a:p>
            <a:r>
              <a:rPr lang="en-US" sz="3600" dirty="0"/>
              <a:t>What do we have to do to make it </a:t>
            </a:r>
            <a:r>
              <a:rPr lang="en-US" sz="3600" dirty="0" smtClean="0"/>
              <a:t>work?</a:t>
            </a:r>
            <a:endParaRPr lang="en-US" sz="3600" dirty="0"/>
          </a:p>
          <a:p>
            <a:r>
              <a:rPr lang="en-US" sz="3600" dirty="0"/>
              <a:t>What do we do when it doesn’t work and what does that really </a:t>
            </a:r>
            <a:r>
              <a:rPr lang="en-US" sz="3600" dirty="0" smtClean="0"/>
              <a:t>mean?</a:t>
            </a:r>
            <a:endParaRPr lang="en-US" sz="3600" dirty="0"/>
          </a:p>
          <a:p>
            <a:endParaRPr lang="en-US" sz="3600" dirty="0"/>
          </a:p>
          <a:p>
            <a:endParaRPr lang="en-US" dirty="0"/>
          </a:p>
        </p:txBody>
      </p:sp>
    </p:spTree>
    <p:extLst>
      <p:ext uri="{BB962C8B-B14F-4D97-AF65-F5344CB8AC3E}">
        <p14:creationId xmlns:p14="http://schemas.microsoft.com/office/powerpoint/2010/main" val="6509867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Additionally, Housing First is… </a:t>
            </a:r>
            <a:endParaRPr lang="en-US" dirty="0"/>
          </a:p>
        </p:txBody>
      </p:sp>
      <p:sp>
        <p:nvSpPr>
          <p:cNvPr id="3" name="Content Placeholder 2"/>
          <p:cNvSpPr>
            <a:spLocks noGrp="1"/>
          </p:cNvSpPr>
          <p:nvPr>
            <p:ph idx="1"/>
          </p:nvPr>
        </p:nvSpPr>
        <p:spPr/>
        <p:txBody>
          <a:bodyPr/>
          <a:lstStyle/>
          <a:p>
            <a:pPr marL="0" indent="0">
              <a:buNone/>
            </a:pPr>
            <a:r>
              <a:rPr lang="en-US" dirty="0" smtClean="0"/>
              <a:t>“…based </a:t>
            </a:r>
            <a:r>
              <a:rPr lang="en-US" dirty="0"/>
              <a:t>on the theory that client choice is valuable in housing selection and supportive service participation, and that exercising that choice is likely to make a client more successful in remaining housed and improving their life</a:t>
            </a:r>
            <a:r>
              <a:rPr lang="en-US" dirty="0" smtClean="0"/>
              <a:t>.”</a:t>
            </a:r>
          </a:p>
        </p:txBody>
      </p:sp>
    </p:spTree>
    <p:extLst>
      <p:ext uri="{BB962C8B-B14F-4D97-AF65-F5344CB8AC3E}">
        <p14:creationId xmlns:p14="http://schemas.microsoft.com/office/powerpoint/2010/main" val="17077473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39B2A-BE7F-4D45-B1AC-C3B4A479EC59}"/>
              </a:ext>
            </a:extLst>
          </p:cNvPr>
          <p:cNvSpPr>
            <a:spLocks noGrp="1"/>
          </p:cNvSpPr>
          <p:nvPr>
            <p:ph type="title"/>
          </p:nvPr>
        </p:nvSpPr>
        <p:spPr/>
        <p:txBody>
          <a:bodyPr>
            <a:normAutofit fontScale="90000"/>
          </a:bodyPr>
          <a:lstStyle/>
          <a:p>
            <a:r>
              <a:rPr lang="en-US" dirty="0"/>
              <a:t>Things we may have to change to make it work better</a:t>
            </a:r>
          </a:p>
        </p:txBody>
      </p:sp>
      <p:sp>
        <p:nvSpPr>
          <p:cNvPr id="3" name="Content Placeholder 2">
            <a:extLst>
              <a:ext uri="{FF2B5EF4-FFF2-40B4-BE49-F238E27FC236}">
                <a16:creationId xmlns:a16="http://schemas.microsoft.com/office/drawing/2014/main" id="{22C1D20C-032F-4604-8057-91AABAE7EA64}"/>
              </a:ext>
            </a:extLst>
          </p:cNvPr>
          <p:cNvSpPr>
            <a:spLocks noGrp="1"/>
          </p:cNvSpPr>
          <p:nvPr>
            <p:ph idx="1"/>
          </p:nvPr>
        </p:nvSpPr>
        <p:spPr/>
        <p:txBody>
          <a:bodyPr>
            <a:normAutofit fontScale="85000" lnSpcReduction="10000"/>
          </a:bodyPr>
          <a:lstStyle/>
          <a:p>
            <a:r>
              <a:rPr lang="en-US" dirty="0"/>
              <a:t>Modify the physical plant </a:t>
            </a:r>
            <a:r>
              <a:rPr lang="en-US" dirty="0" smtClean="0"/>
              <a:t>– i.e.: monitored </a:t>
            </a:r>
            <a:r>
              <a:rPr lang="en-US" dirty="0"/>
              <a:t>single entry, alter appliances to protect from fires/burns/smoking </a:t>
            </a:r>
            <a:r>
              <a:rPr lang="en-US" dirty="0" smtClean="0"/>
              <a:t>mishaps (fire starter = cinderblock building)</a:t>
            </a:r>
            <a:endParaRPr lang="en-US" dirty="0"/>
          </a:p>
          <a:p>
            <a:r>
              <a:rPr lang="en-US" dirty="0"/>
              <a:t>Modify the way services are delivered – ongoing outreach and engagement, relationship and community building</a:t>
            </a:r>
          </a:p>
          <a:p>
            <a:r>
              <a:rPr lang="en-US" dirty="0"/>
              <a:t>Modify (eliminate) rules not related to lease</a:t>
            </a:r>
          </a:p>
          <a:p>
            <a:r>
              <a:rPr lang="en-US" dirty="0">
                <a:solidFill>
                  <a:schemeClr val="tx1"/>
                </a:solidFill>
              </a:rPr>
              <a:t>Focus on reducing harm rather than reducing drug use, interventions appropriate to stage of </a:t>
            </a:r>
            <a:r>
              <a:rPr lang="en-US" dirty="0" smtClean="0">
                <a:solidFill>
                  <a:schemeClr val="tx1"/>
                </a:solidFill>
              </a:rPr>
              <a:t>change</a:t>
            </a:r>
            <a:endParaRPr lang="en-US" dirty="0">
              <a:solidFill>
                <a:schemeClr val="tx1"/>
              </a:solidFill>
            </a:endParaRPr>
          </a:p>
          <a:p>
            <a:r>
              <a:rPr lang="en-US" dirty="0"/>
              <a:t>Modify our attitudes.  People know when they are being judged, when they are not welcome.</a:t>
            </a:r>
          </a:p>
          <a:p>
            <a:r>
              <a:rPr lang="en-US" dirty="0"/>
              <a:t>Focus on people’s strengths and resilience</a:t>
            </a:r>
          </a:p>
        </p:txBody>
      </p:sp>
    </p:spTree>
    <p:extLst>
      <p:ext uri="{BB962C8B-B14F-4D97-AF65-F5344CB8AC3E}">
        <p14:creationId xmlns:p14="http://schemas.microsoft.com/office/powerpoint/2010/main" val="1624566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93D44-C53E-4C42-B754-87AEDC857D91}"/>
              </a:ext>
            </a:extLst>
          </p:cNvPr>
          <p:cNvSpPr>
            <a:spLocks noGrp="1"/>
          </p:cNvSpPr>
          <p:nvPr>
            <p:ph type="title"/>
          </p:nvPr>
        </p:nvSpPr>
        <p:spPr/>
        <p:txBody>
          <a:bodyPr>
            <a:normAutofit fontScale="90000"/>
          </a:bodyPr>
          <a:lstStyle/>
          <a:p>
            <a:r>
              <a:rPr lang="en-US" dirty="0"/>
              <a:t>Array of Housing Options and Making the Right Match</a:t>
            </a:r>
          </a:p>
        </p:txBody>
      </p:sp>
      <p:sp>
        <p:nvSpPr>
          <p:cNvPr id="3" name="Content Placeholder 2">
            <a:extLst>
              <a:ext uri="{FF2B5EF4-FFF2-40B4-BE49-F238E27FC236}">
                <a16:creationId xmlns:a16="http://schemas.microsoft.com/office/drawing/2014/main" id="{F2C676FD-7704-4BA6-A6F9-FB50851E798D}"/>
              </a:ext>
            </a:extLst>
          </p:cNvPr>
          <p:cNvSpPr>
            <a:spLocks noGrp="1"/>
          </p:cNvSpPr>
          <p:nvPr>
            <p:ph idx="1"/>
          </p:nvPr>
        </p:nvSpPr>
        <p:spPr/>
        <p:txBody>
          <a:bodyPr>
            <a:normAutofit fontScale="92500" lnSpcReduction="10000"/>
          </a:bodyPr>
          <a:lstStyle/>
          <a:p>
            <a:pPr marL="0" indent="0">
              <a:buNone/>
            </a:pPr>
            <a:r>
              <a:rPr lang="en-US" sz="3600" dirty="0"/>
              <a:t>Assumptions:</a:t>
            </a:r>
          </a:p>
          <a:p>
            <a:pPr marL="0" indent="0">
              <a:buNone/>
            </a:pPr>
            <a:r>
              <a:rPr lang="en-US" sz="3600" dirty="0"/>
              <a:t>There is no such thing as one size fits all in permanent supported </a:t>
            </a:r>
            <a:r>
              <a:rPr lang="en-US" sz="3600" dirty="0" smtClean="0"/>
              <a:t>housing.</a:t>
            </a:r>
            <a:endParaRPr lang="en-US" sz="3600" dirty="0"/>
          </a:p>
          <a:p>
            <a:pPr marL="0" indent="0">
              <a:buNone/>
            </a:pPr>
            <a:r>
              <a:rPr lang="en-US" sz="3600" dirty="0"/>
              <a:t>People have better chance of success if the housing and the services are appropriate to their individual needs, preferences, and </a:t>
            </a:r>
            <a:r>
              <a:rPr lang="en-US" sz="3600" dirty="0" smtClean="0"/>
              <a:t>history.</a:t>
            </a:r>
            <a:endParaRPr lang="en-US" sz="3600" dirty="0"/>
          </a:p>
          <a:p>
            <a:pPr marL="0" indent="0">
              <a:buNone/>
            </a:pPr>
            <a:endParaRPr lang="en-US" dirty="0"/>
          </a:p>
        </p:txBody>
      </p:sp>
    </p:spTree>
    <p:extLst>
      <p:ext uri="{BB962C8B-B14F-4D97-AF65-F5344CB8AC3E}">
        <p14:creationId xmlns:p14="http://schemas.microsoft.com/office/powerpoint/2010/main" val="338246949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1DB8C-8CD4-467B-8AF2-828E1C1B0D1F}"/>
              </a:ext>
            </a:extLst>
          </p:cNvPr>
          <p:cNvSpPr>
            <a:spLocks noGrp="1"/>
          </p:cNvSpPr>
          <p:nvPr>
            <p:ph type="title"/>
          </p:nvPr>
        </p:nvSpPr>
        <p:spPr/>
        <p:txBody>
          <a:bodyPr>
            <a:normAutofit/>
          </a:bodyPr>
          <a:lstStyle/>
          <a:p>
            <a:r>
              <a:rPr lang="en-US" dirty="0"/>
              <a:t>Examples of Different Models of PSH</a:t>
            </a:r>
          </a:p>
        </p:txBody>
      </p:sp>
      <p:sp>
        <p:nvSpPr>
          <p:cNvPr id="3" name="Content Placeholder 2">
            <a:extLst>
              <a:ext uri="{FF2B5EF4-FFF2-40B4-BE49-F238E27FC236}">
                <a16:creationId xmlns:a16="http://schemas.microsoft.com/office/drawing/2014/main" id="{3DB05456-F44D-44AA-836D-184E983BA0D3}"/>
              </a:ext>
            </a:extLst>
          </p:cNvPr>
          <p:cNvSpPr>
            <a:spLocks noGrp="1"/>
          </p:cNvSpPr>
          <p:nvPr>
            <p:ph idx="1"/>
          </p:nvPr>
        </p:nvSpPr>
        <p:spPr/>
        <p:txBody>
          <a:bodyPr/>
          <a:lstStyle/>
          <a:p>
            <a:r>
              <a:rPr lang="en-US" dirty="0"/>
              <a:t>Scattered Site with services brought to the individual</a:t>
            </a:r>
          </a:p>
          <a:p>
            <a:r>
              <a:rPr lang="en-US" dirty="0"/>
              <a:t>Clustered Apartments without on site services but tenants form supportive </a:t>
            </a:r>
            <a:r>
              <a:rPr lang="en-US" dirty="0" smtClean="0"/>
              <a:t>community – i.e.: Delancey Street in San Francisco</a:t>
            </a:r>
          </a:p>
          <a:p>
            <a:r>
              <a:rPr lang="en-US" dirty="0" smtClean="0"/>
              <a:t>Clustered </a:t>
            </a:r>
            <a:r>
              <a:rPr lang="en-US" dirty="0"/>
              <a:t>Apartments with on site services</a:t>
            </a:r>
          </a:p>
          <a:p>
            <a:pPr lvl="1"/>
            <a:r>
              <a:rPr lang="en-US" dirty="0"/>
              <a:t>Clustered Apartments with on site services and monitored entry</a:t>
            </a:r>
          </a:p>
          <a:p>
            <a:r>
              <a:rPr lang="en-US" dirty="0"/>
              <a:t>Intentional </a:t>
            </a:r>
            <a:r>
              <a:rPr lang="en-US" dirty="0" smtClean="0"/>
              <a:t>Communities – shared housing</a:t>
            </a:r>
            <a:endParaRPr lang="en-US" dirty="0"/>
          </a:p>
          <a:p>
            <a:endParaRPr lang="en-US" dirty="0"/>
          </a:p>
          <a:p>
            <a:endParaRPr lang="en-US" dirty="0"/>
          </a:p>
          <a:p>
            <a:endParaRPr lang="en-US" dirty="0"/>
          </a:p>
        </p:txBody>
      </p:sp>
    </p:spTree>
    <p:extLst>
      <p:ext uri="{BB962C8B-B14F-4D97-AF65-F5344CB8AC3E}">
        <p14:creationId xmlns:p14="http://schemas.microsoft.com/office/powerpoint/2010/main" val="408177103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a:t>
            </a:r>
            <a:endParaRPr lang="en-US" dirty="0"/>
          </a:p>
        </p:txBody>
      </p:sp>
      <p:sp>
        <p:nvSpPr>
          <p:cNvPr id="3" name="Content Placeholder 2"/>
          <p:cNvSpPr>
            <a:spLocks noGrp="1"/>
          </p:cNvSpPr>
          <p:nvPr>
            <p:ph idx="1"/>
          </p:nvPr>
        </p:nvSpPr>
        <p:spPr/>
        <p:txBody>
          <a:bodyPr/>
          <a:lstStyle/>
          <a:p>
            <a:pPr marL="0" indent="0">
              <a:buNone/>
            </a:pPr>
            <a:r>
              <a:rPr lang="en-US" dirty="0" smtClean="0"/>
              <a:t>Bill – chronically homeless individual with both severe and persistent mental illness and substance use disorder.  Has a lot of health concerns.  Prior to receiving housing, he was living in a two man tent that he had in a dilapidated building that was unsafe, unsanitary, and cold.  He has now been housed for four years and is receiving SSI.</a:t>
            </a:r>
          </a:p>
          <a:p>
            <a:pPr marL="0" indent="0">
              <a:buNone/>
            </a:pPr>
            <a:r>
              <a:rPr lang="en-US" dirty="0" smtClean="0"/>
              <a:t>Wendy L. – slept in abandoned houses.  She is now stably housed and is doing outstanding and has also been housed in the same place for four years.  Wendy is now receiving SSI. </a:t>
            </a:r>
          </a:p>
        </p:txBody>
      </p:sp>
    </p:spTree>
    <p:extLst>
      <p:ext uri="{BB962C8B-B14F-4D97-AF65-F5344CB8AC3E}">
        <p14:creationId xmlns:p14="http://schemas.microsoft.com/office/powerpoint/2010/main" val="331000729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65E42-7373-4D5B-841B-1EAD43459EBC}"/>
              </a:ext>
            </a:extLst>
          </p:cNvPr>
          <p:cNvSpPr>
            <a:spLocks noGrp="1"/>
          </p:cNvSpPr>
          <p:nvPr>
            <p:ph type="title"/>
          </p:nvPr>
        </p:nvSpPr>
        <p:spPr/>
        <p:txBody>
          <a:bodyPr>
            <a:normAutofit fontScale="90000"/>
          </a:bodyPr>
          <a:lstStyle/>
          <a:p>
            <a:r>
              <a:rPr lang="en-US" dirty="0"/>
              <a:t>COMMON CHALLENGES </a:t>
            </a:r>
            <a:br>
              <a:rPr lang="en-US" dirty="0"/>
            </a:br>
            <a:endParaRPr lang="en-US" dirty="0"/>
          </a:p>
        </p:txBody>
      </p:sp>
      <p:sp>
        <p:nvSpPr>
          <p:cNvPr id="3" name="Content Placeholder 2">
            <a:extLst>
              <a:ext uri="{FF2B5EF4-FFF2-40B4-BE49-F238E27FC236}">
                <a16:creationId xmlns:a16="http://schemas.microsoft.com/office/drawing/2014/main" id="{A8B0A00A-4BB4-4295-93FC-1E4680323177}"/>
              </a:ext>
            </a:extLst>
          </p:cNvPr>
          <p:cNvSpPr>
            <a:spLocks noGrp="1"/>
          </p:cNvSpPr>
          <p:nvPr>
            <p:ph idx="1"/>
          </p:nvPr>
        </p:nvSpPr>
        <p:spPr/>
        <p:txBody>
          <a:bodyPr>
            <a:normAutofit/>
          </a:bodyPr>
          <a:lstStyle/>
          <a:p>
            <a:pPr marL="0" indent="0">
              <a:buNone/>
            </a:pPr>
            <a:r>
              <a:rPr lang="en-US" dirty="0"/>
              <a:t>Working With </a:t>
            </a:r>
            <a:r>
              <a:rPr lang="en-US" dirty="0" smtClean="0"/>
              <a:t>Landlords – often a challenge.  Look for mission driven landlords, i.e.: Gateway Housing First, </a:t>
            </a:r>
            <a:r>
              <a:rPr lang="en-US" dirty="0" err="1" smtClean="0"/>
              <a:t>Vecino</a:t>
            </a:r>
            <a:r>
              <a:rPr lang="en-US" dirty="0" smtClean="0"/>
              <a:t> Group</a:t>
            </a:r>
            <a:endParaRPr lang="en-US" dirty="0"/>
          </a:p>
          <a:p>
            <a:pPr marL="0" indent="0">
              <a:buNone/>
            </a:pPr>
            <a:r>
              <a:rPr lang="en-US" dirty="0"/>
              <a:t>Damages </a:t>
            </a:r>
            <a:r>
              <a:rPr lang="en-US" dirty="0" smtClean="0"/>
              <a:t>– is there a Regional Repair Pool or an Agency maintenance person?</a:t>
            </a:r>
            <a:endParaRPr lang="en-US" dirty="0"/>
          </a:p>
          <a:p>
            <a:pPr marL="0" indent="0">
              <a:buNone/>
            </a:pPr>
            <a:r>
              <a:rPr lang="en-US" dirty="0"/>
              <a:t>Nuisance </a:t>
            </a:r>
            <a:r>
              <a:rPr lang="en-US" dirty="0" smtClean="0"/>
              <a:t>laws</a:t>
            </a:r>
            <a:endParaRPr lang="en-US" dirty="0"/>
          </a:p>
          <a:p>
            <a:pPr marL="0" indent="0">
              <a:buNone/>
            </a:pPr>
            <a:r>
              <a:rPr lang="en-US" dirty="0" smtClean="0"/>
              <a:t>Uninformed – get folks to take Mental </a:t>
            </a:r>
            <a:r>
              <a:rPr lang="en-US" dirty="0"/>
              <a:t>Health First </a:t>
            </a:r>
            <a:r>
              <a:rPr lang="en-US" dirty="0" smtClean="0"/>
              <a:t>Aid</a:t>
            </a:r>
            <a:endParaRPr lang="en-US" dirty="0"/>
          </a:p>
        </p:txBody>
      </p:sp>
    </p:spTree>
    <p:extLst>
      <p:ext uri="{BB962C8B-B14F-4D97-AF65-F5344CB8AC3E}">
        <p14:creationId xmlns:p14="http://schemas.microsoft.com/office/powerpoint/2010/main" val="87050929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F2BD5-77A8-4566-8D58-3AB16BF828AD}"/>
              </a:ext>
            </a:extLst>
          </p:cNvPr>
          <p:cNvSpPr>
            <a:spLocks noGrp="1"/>
          </p:cNvSpPr>
          <p:nvPr>
            <p:ph type="title"/>
          </p:nvPr>
        </p:nvSpPr>
        <p:spPr/>
        <p:txBody>
          <a:bodyPr>
            <a:normAutofit/>
          </a:bodyPr>
          <a:lstStyle/>
          <a:p>
            <a:r>
              <a:rPr lang="en-US" dirty="0"/>
              <a:t>Engaging in </a:t>
            </a:r>
            <a:r>
              <a:rPr lang="en-US" dirty="0" smtClean="0"/>
              <a:t>services</a:t>
            </a:r>
            <a:endParaRPr lang="en-US" dirty="0"/>
          </a:p>
        </p:txBody>
      </p:sp>
      <p:sp>
        <p:nvSpPr>
          <p:cNvPr id="8" name="Text Placeholder 6">
            <a:extLst>
              <a:ext uri="{FF2B5EF4-FFF2-40B4-BE49-F238E27FC236}">
                <a16:creationId xmlns:a16="http://schemas.microsoft.com/office/drawing/2014/main" id="{57B164C7-978C-4C8C-9048-A8C3E169E3B3}"/>
              </a:ext>
            </a:extLst>
          </p:cNvPr>
          <p:cNvSpPr>
            <a:spLocks noGrp="1"/>
          </p:cNvSpPr>
          <p:nvPr>
            <p:ph idx="1"/>
          </p:nvPr>
        </p:nvSpPr>
        <p:spPr/>
        <p:txBody>
          <a:bodyPr>
            <a:noAutofit/>
          </a:bodyPr>
          <a:lstStyle/>
          <a:p>
            <a:r>
              <a:rPr lang="en-US" sz="2400" dirty="0" smtClean="0"/>
              <a:t>Different </a:t>
            </a:r>
            <a:r>
              <a:rPr lang="en-US" sz="2400" dirty="0"/>
              <a:t>paradigm – We are used to people asking for services.  This model may require more assertive outreach/inreach after housed.</a:t>
            </a:r>
          </a:p>
          <a:p>
            <a:r>
              <a:rPr lang="en-US" sz="2400" dirty="0"/>
              <a:t>All About relationships</a:t>
            </a:r>
          </a:p>
          <a:p>
            <a:r>
              <a:rPr lang="en-US" sz="2400" dirty="0"/>
              <a:t>Non intrusive</a:t>
            </a:r>
          </a:p>
          <a:p>
            <a:r>
              <a:rPr lang="en-US" sz="2400" dirty="0"/>
              <a:t>Supportive</a:t>
            </a:r>
          </a:p>
          <a:p>
            <a:r>
              <a:rPr lang="en-US" sz="2400" dirty="0"/>
              <a:t>Providing tangible needs the tenant identifies</a:t>
            </a:r>
          </a:p>
        </p:txBody>
      </p:sp>
    </p:spTree>
    <p:extLst>
      <p:ext uri="{BB962C8B-B14F-4D97-AF65-F5344CB8AC3E}">
        <p14:creationId xmlns:p14="http://schemas.microsoft.com/office/powerpoint/2010/main" val="74628241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C7F5D50-760E-46DD-A898-D3FA7D95D543}"/>
              </a:ext>
            </a:extLst>
          </p:cNvPr>
          <p:cNvSpPr>
            <a:spLocks noGrp="1"/>
          </p:cNvSpPr>
          <p:nvPr>
            <p:ph type="title"/>
          </p:nvPr>
        </p:nvSpPr>
        <p:spPr/>
        <p:txBody>
          <a:bodyPr/>
          <a:lstStyle/>
          <a:p>
            <a:r>
              <a:rPr lang="en-US" dirty="0" smtClean="0"/>
              <a:t>Anticipate </a:t>
            </a:r>
            <a:r>
              <a:rPr lang="en-US" dirty="0"/>
              <a:t>and Plan		</a:t>
            </a:r>
          </a:p>
        </p:txBody>
      </p:sp>
      <p:sp>
        <p:nvSpPr>
          <p:cNvPr id="6" name="Content Placeholder 5">
            <a:extLst>
              <a:ext uri="{FF2B5EF4-FFF2-40B4-BE49-F238E27FC236}">
                <a16:creationId xmlns:a16="http://schemas.microsoft.com/office/drawing/2014/main" id="{4A906C30-42DB-42A6-81AA-10A6DE2FD131}"/>
              </a:ext>
            </a:extLst>
          </p:cNvPr>
          <p:cNvSpPr>
            <a:spLocks noGrp="1"/>
          </p:cNvSpPr>
          <p:nvPr>
            <p:ph idx="1"/>
          </p:nvPr>
        </p:nvSpPr>
        <p:spPr>
          <a:xfrm>
            <a:off x="1295401" y="2556932"/>
            <a:ext cx="10015024" cy="3675056"/>
          </a:xfrm>
        </p:spPr>
        <p:txBody>
          <a:bodyPr>
            <a:normAutofit fontScale="77500" lnSpcReduction="20000"/>
          </a:bodyPr>
          <a:lstStyle/>
          <a:p>
            <a:r>
              <a:rPr lang="en-US" sz="2600" dirty="0"/>
              <a:t>In a housing first model you may not have the advantage of knowing the person or having a relationship but you can anticipate the kinds of issues that may arise and make a plan</a:t>
            </a:r>
          </a:p>
          <a:p>
            <a:r>
              <a:rPr lang="en-US" sz="2600" dirty="0"/>
              <a:t>Decisions about mix of tenants</a:t>
            </a:r>
          </a:p>
          <a:p>
            <a:r>
              <a:rPr lang="en-US" sz="2600" dirty="0"/>
              <a:t>Explain to tenant ahead of time the various roles of different staff or agencies involved. Who is landlord, who is service provider, who is advocate</a:t>
            </a:r>
          </a:p>
          <a:p>
            <a:r>
              <a:rPr lang="en-US" sz="2600" dirty="0"/>
              <a:t>Explain this is a </a:t>
            </a:r>
            <a:r>
              <a:rPr lang="en-US" sz="2600" dirty="0" smtClean="0"/>
              <a:t>harm </a:t>
            </a:r>
            <a:r>
              <a:rPr lang="en-US" sz="2600" dirty="0"/>
              <a:t>reduction housing program (if it is) so they understand they can be honest about their use.  </a:t>
            </a:r>
          </a:p>
          <a:p>
            <a:r>
              <a:rPr lang="en-US" sz="2600" dirty="0"/>
              <a:t>Plan for relapse</a:t>
            </a:r>
          </a:p>
          <a:p>
            <a:r>
              <a:rPr lang="en-US" sz="2600" dirty="0"/>
              <a:t>Conversation about consequences of lease violation</a:t>
            </a:r>
          </a:p>
          <a:p>
            <a:r>
              <a:rPr lang="en-US" sz="2600" dirty="0"/>
              <a:t>Eviction Prevention plan</a:t>
            </a:r>
          </a:p>
          <a:p>
            <a:endParaRPr lang="en-US" dirty="0"/>
          </a:p>
        </p:txBody>
      </p:sp>
    </p:spTree>
    <p:extLst>
      <p:ext uri="{BB962C8B-B14F-4D97-AF65-F5344CB8AC3E}">
        <p14:creationId xmlns:p14="http://schemas.microsoft.com/office/powerpoint/2010/main" val="83119350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E1991-89AF-43B9-B69C-8FB5C211033B}"/>
              </a:ext>
            </a:extLst>
          </p:cNvPr>
          <p:cNvSpPr>
            <a:spLocks noGrp="1"/>
          </p:cNvSpPr>
          <p:nvPr>
            <p:ph type="title"/>
          </p:nvPr>
        </p:nvSpPr>
        <p:spPr/>
        <p:txBody>
          <a:bodyPr>
            <a:normAutofit fontScale="90000"/>
          </a:bodyPr>
          <a:lstStyle/>
          <a:p>
            <a:r>
              <a:rPr lang="en-US" dirty="0"/>
              <a:t>Understanding Appropriate Interventions for Stage of Change</a:t>
            </a:r>
          </a:p>
        </p:txBody>
      </p:sp>
      <p:sp>
        <p:nvSpPr>
          <p:cNvPr id="3" name="Content Placeholder 2">
            <a:extLst>
              <a:ext uri="{FF2B5EF4-FFF2-40B4-BE49-F238E27FC236}">
                <a16:creationId xmlns:a16="http://schemas.microsoft.com/office/drawing/2014/main" id="{3740CB12-1B12-4AC8-9679-C382FAAD8595}"/>
              </a:ext>
            </a:extLst>
          </p:cNvPr>
          <p:cNvSpPr>
            <a:spLocks noGrp="1"/>
          </p:cNvSpPr>
          <p:nvPr>
            <p:ph idx="1"/>
          </p:nvPr>
        </p:nvSpPr>
        <p:spPr>
          <a:xfrm>
            <a:off x="1295401" y="2556932"/>
            <a:ext cx="9804008" cy="3576582"/>
          </a:xfrm>
        </p:spPr>
        <p:txBody>
          <a:bodyPr>
            <a:normAutofit/>
          </a:bodyPr>
          <a:lstStyle/>
          <a:p>
            <a:r>
              <a:rPr lang="en-US" dirty="0"/>
              <a:t>Safety First</a:t>
            </a:r>
          </a:p>
          <a:p>
            <a:pPr lvl="1"/>
            <a:r>
              <a:rPr lang="en-US" dirty="0"/>
              <a:t>How and where and with whom to use</a:t>
            </a:r>
          </a:p>
          <a:p>
            <a:pPr lvl="1"/>
            <a:r>
              <a:rPr lang="en-US" dirty="0"/>
              <a:t>Negotiating safety for sex workers</a:t>
            </a:r>
          </a:p>
          <a:p>
            <a:pPr lvl="1"/>
            <a:r>
              <a:rPr lang="en-US" dirty="0"/>
              <a:t>Programs with on site staff can support tenants safety challenges by helping them say no and banning certain people</a:t>
            </a:r>
          </a:p>
          <a:p>
            <a:pPr lvl="1"/>
            <a:r>
              <a:rPr lang="en-US" dirty="0"/>
              <a:t>Have plan for overdoses</a:t>
            </a:r>
          </a:p>
          <a:p>
            <a:pPr lvl="1"/>
            <a:r>
              <a:rPr lang="en-US" dirty="0"/>
              <a:t>Plans for Emergency support for children (who to call, what to expect, where can they go)</a:t>
            </a:r>
          </a:p>
          <a:p>
            <a:pPr lvl="1"/>
            <a:endParaRPr lang="en-US" dirty="0"/>
          </a:p>
        </p:txBody>
      </p:sp>
    </p:spTree>
    <p:extLst>
      <p:ext uri="{BB962C8B-B14F-4D97-AF65-F5344CB8AC3E}">
        <p14:creationId xmlns:p14="http://schemas.microsoft.com/office/powerpoint/2010/main" val="10455279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046A6-E923-4EAE-9CAE-9685899D0AC8}"/>
              </a:ext>
            </a:extLst>
          </p:cNvPr>
          <p:cNvSpPr>
            <a:spLocks noGrp="1"/>
          </p:cNvSpPr>
          <p:nvPr>
            <p:ph type="title"/>
          </p:nvPr>
        </p:nvSpPr>
        <p:spPr/>
        <p:txBody>
          <a:bodyPr/>
          <a:lstStyle/>
          <a:p>
            <a:r>
              <a:rPr lang="en-US" dirty="0"/>
              <a:t>Understanding our “Failures</a:t>
            </a:r>
            <a:r>
              <a:rPr lang="en-US" dirty="0" smtClean="0"/>
              <a:t>”</a:t>
            </a:r>
            <a:endParaRPr lang="en-US" dirty="0"/>
          </a:p>
        </p:txBody>
      </p:sp>
      <p:sp>
        <p:nvSpPr>
          <p:cNvPr id="3" name="Content Placeholder 2">
            <a:extLst>
              <a:ext uri="{FF2B5EF4-FFF2-40B4-BE49-F238E27FC236}">
                <a16:creationId xmlns:a16="http://schemas.microsoft.com/office/drawing/2014/main" id="{D76F1087-14DE-4A9B-BA0F-312CACE83CEC}"/>
              </a:ext>
            </a:extLst>
          </p:cNvPr>
          <p:cNvSpPr>
            <a:spLocks noGrp="1"/>
          </p:cNvSpPr>
          <p:nvPr>
            <p:ph idx="1"/>
          </p:nvPr>
        </p:nvSpPr>
        <p:spPr/>
        <p:txBody>
          <a:bodyPr>
            <a:normAutofit fontScale="92500" lnSpcReduction="10000"/>
          </a:bodyPr>
          <a:lstStyle/>
          <a:p>
            <a:r>
              <a:rPr lang="en-US" dirty="0" smtClean="0"/>
              <a:t>As </a:t>
            </a:r>
            <a:r>
              <a:rPr lang="en-US" dirty="0"/>
              <a:t>important as our successes is learning from the people who don’t successfully keep housing</a:t>
            </a:r>
          </a:p>
          <a:p>
            <a:r>
              <a:rPr lang="en-US" dirty="0"/>
              <a:t>What went wrong, what should have been in place that wasn’t? </a:t>
            </a:r>
          </a:p>
          <a:p>
            <a:r>
              <a:rPr lang="en-US" dirty="0"/>
              <a:t>Was there something about the physical plant, the location, the services or lack there of?</a:t>
            </a:r>
          </a:p>
          <a:p>
            <a:r>
              <a:rPr lang="en-US" dirty="0"/>
              <a:t>Did the person really need long term hospital stay rather than placement</a:t>
            </a:r>
          </a:p>
          <a:p>
            <a:r>
              <a:rPr lang="en-US" dirty="0"/>
              <a:t>Was the right housing model not available?</a:t>
            </a:r>
          </a:p>
          <a:p>
            <a:r>
              <a:rPr lang="en-US" dirty="0"/>
              <a:t>Answers to these questions can inform future plans and needs assessments</a:t>
            </a:r>
          </a:p>
        </p:txBody>
      </p:sp>
    </p:spTree>
    <p:extLst>
      <p:ext uri="{BB962C8B-B14F-4D97-AF65-F5344CB8AC3E}">
        <p14:creationId xmlns:p14="http://schemas.microsoft.com/office/powerpoint/2010/main" val="18235542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UN Declaration of Human Rights	</a:t>
            </a:r>
            <a:endParaRPr lang="en-US" dirty="0"/>
          </a:p>
        </p:txBody>
      </p:sp>
      <p:sp>
        <p:nvSpPr>
          <p:cNvPr id="3" name="Content Placeholder 2"/>
          <p:cNvSpPr>
            <a:spLocks noGrp="1"/>
          </p:cNvSpPr>
          <p:nvPr>
            <p:ph idx="1"/>
          </p:nvPr>
        </p:nvSpPr>
        <p:spPr/>
        <p:txBody>
          <a:bodyPr/>
          <a:lstStyle/>
          <a:p>
            <a:r>
              <a:rPr lang="en-US" dirty="0" smtClean="0"/>
              <a:t>Equal </a:t>
            </a:r>
            <a:r>
              <a:rPr lang="en-US" dirty="0"/>
              <a:t>and non-discriminatory access to adequate housing; </a:t>
            </a:r>
            <a:endParaRPr lang="en-US" dirty="0" smtClean="0"/>
          </a:p>
          <a:p>
            <a:r>
              <a:rPr lang="en-US" dirty="0"/>
              <a:t>Adequate housing must provide more than four walls and a roof. A number of conditions must be met before particular forms of shelter can be considered to constitute “adequate housing.” These elements are just as fundamental as the basic supply and availability of housing.</a:t>
            </a:r>
            <a:endParaRPr lang="en-US" dirty="0" smtClean="0"/>
          </a:p>
          <a:p>
            <a:endParaRPr lang="en-US" dirty="0"/>
          </a:p>
        </p:txBody>
      </p:sp>
    </p:spTree>
    <p:extLst>
      <p:ext uri="{BB962C8B-B14F-4D97-AF65-F5344CB8AC3E}">
        <p14:creationId xmlns:p14="http://schemas.microsoft.com/office/powerpoint/2010/main" val="36372911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3"/>
            <a:ext cx="9601196" cy="1212428"/>
          </a:xfrm>
        </p:spPr>
        <p:txBody>
          <a:bodyPr/>
          <a:lstStyle/>
          <a:p>
            <a:r>
              <a:rPr lang="en-US" dirty="0" smtClean="0"/>
              <a:t>Housing First Principles	</a:t>
            </a:r>
            <a:endParaRPr lang="en-US" dirty="0"/>
          </a:p>
        </p:txBody>
      </p:sp>
      <p:sp>
        <p:nvSpPr>
          <p:cNvPr id="3" name="Content Placeholder 2"/>
          <p:cNvSpPr>
            <a:spLocks noGrp="1"/>
          </p:cNvSpPr>
          <p:nvPr>
            <p:ph idx="1"/>
          </p:nvPr>
        </p:nvSpPr>
        <p:spPr>
          <a:xfrm>
            <a:off x="1024128" y="2546253"/>
            <a:ext cx="9720073" cy="3763108"/>
          </a:xfrm>
        </p:spPr>
        <p:txBody>
          <a:bodyPr>
            <a:normAutofit fontScale="85000" lnSpcReduction="20000"/>
          </a:bodyPr>
          <a:lstStyle/>
          <a:p>
            <a:pPr marL="0" indent="0">
              <a:buNone/>
            </a:pPr>
            <a:r>
              <a:rPr lang="en-US" dirty="0" smtClean="0"/>
              <a:t>1. Immediate Access to housing with no housing readiness conditions</a:t>
            </a:r>
          </a:p>
          <a:p>
            <a:pPr marL="0" indent="0">
              <a:buNone/>
            </a:pPr>
            <a:r>
              <a:rPr lang="en-US" sz="2200" dirty="0"/>
              <a:t>	</a:t>
            </a:r>
            <a:r>
              <a:rPr lang="en-US" sz="2200" dirty="0" smtClean="0"/>
              <a:t>meet the person with support; however, housing is not dependent upon engagement</a:t>
            </a:r>
          </a:p>
          <a:p>
            <a:pPr marL="0" indent="0">
              <a:buNone/>
            </a:pPr>
            <a:r>
              <a:rPr lang="en-US" dirty="0" smtClean="0"/>
              <a:t>2. Consumer Choice and self determination</a:t>
            </a:r>
          </a:p>
          <a:p>
            <a:pPr marL="0" indent="0">
              <a:buNone/>
            </a:pPr>
            <a:r>
              <a:rPr lang="en-US" dirty="0"/>
              <a:t>	</a:t>
            </a:r>
            <a:r>
              <a:rPr lang="en-US" dirty="0" smtClean="0"/>
              <a:t>choice in housing, goals are possible</a:t>
            </a:r>
          </a:p>
          <a:p>
            <a:pPr marL="0" indent="0">
              <a:buNone/>
            </a:pPr>
            <a:r>
              <a:rPr lang="en-US" dirty="0" smtClean="0"/>
              <a:t>3. Recovery orientation</a:t>
            </a:r>
          </a:p>
          <a:p>
            <a:pPr marL="0" indent="0">
              <a:buNone/>
            </a:pPr>
            <a:r>
              <a:rPr lang="en-US" dirty="0"/>
              <a:t>	</a:t>
            </a:r>
            <a:r>
              <a:rPr lang="en-US" dirty="0" smtClean="0"/>
              <a:t>work on self defined goals</a:t>
            </a:r>
          </a:p>
          <a:p>
            <a:pPr marL="0" indent="0">
              <a:buNone/>
            </a:pPr>
            <a:r>
              <a:rPr lang="en-US" dirty="0" smtClean="0"/>
              <a:t>4. Individualized and person driven supports</a:t>
            </a:r>
          </a:p>
          <a:p>
            <a:pPr marL="0" indent="0">
              <a:buNone/>
            </a:pPr>
            <a:r>
              <a:rPr lang="en-US" dirty="0"/>
              <a:t>	</a:t>
            </a:r>
            <a:r>
              <a:rPr lang="en-US" dirty="0" smtClean="0"/>
              <a:t>fits person, not what we think the person needs</a:t>
            </a:r>
          </a:p>
          <a:p>
            <a:pPr marL="0" indent="0">
              <a:buNone/>
            </a:pPr>
            <a:r>
              <a:rPr lang="en-US" dirty="0" smtClean="0"/>
              <a:t>5. Social and community integration</a:t>
            </a:r>
          </a:p>
          <a:p>
            <a:pPr marL="0" indent="0">
              <a:buNone/>
            </a:pPr>
            <a:r>
              <a:rPr lang="en-US" dirty="0" smtClean="0">
                <a:solidFill>
                  <a:srgbClr val="00B0F0"/>
                </a:solidFill>
                <a:hlinkClick r:id="rId3"/>
              </a:rPr>
              <a:t>https</a:t>
            </a:r>
            <a:r>
              <a:rPr lang="en-US" dirty="0">
                <a:solidFill>
                  <a:srgbClr val="00B0F0"/>
                </a:solidFill>
                <a:hlinkClick r:id="rId3"/>
              </a:rPr>
              <a:t>://www.youtube.com/watch?v=pwdq2VWavtc</a:t>
            </a:r>
            <a:endParaRPr lang="en-US" dirty="0" smtClean="0">
              <a:solidFill>
                <a:srgbClr val="00B0F0"/>
              </a:solidFill>
            </a:endParaRPr>
          </a:p>
        </p:txBody>
      </p:sp>
    </p:spTree>
    <p:extLst>
      <p:ext uri="{BB962C8B-B14F-4D97-AF65-F5344CB8AC3E}">
        <p14:creationId xmlns:p14="http://schemas.microsoft.com/office/powerpoint/2010/main" val="206730225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lstStyle/>
          <a:p>
            <a:r>
              <a:rPr lang="en-US" dirty="0" smtClean="0"/>
              <a:t>National Alliance to End Homelessness</a:t>
            </a:r>
          </a:p>
          <a:p>
            <a:r>
              <a:rPr lang="en-US" dirty="0" smtClean="0"/>
              <a:t>Corporation for Supportive Housing</a:t>
            </a:r>
          </a:p>
          <a:p>
            <a:r>
              <a:rPr lang="en-US" dirty="0" smtClean="0"/>
              <a:t>U.S. Department of Housing and Urban Development</a:t>
            </a:r>
          </a:p>
          <a:p>
            <a:r>
              <a:rPr lang="en-US" dirty="0" smtClean="0"/>
              <a:t>Universal Declaration of Human Rights</a:t>
            </a:r>
          </a:p>
          <a:p>
            <a:r>
              <a:rPr lang="en-US" dirty="0" smtClean="0"/>
              <a:t>Office of United Nations High Commissioner for Human Rights</a:t>
            </a:r>
          </a:p>
          <a:p>
            <a:endParaRPr lang="en-US" dirty="0" smtClean="0"/>
          </a:p>
          <a:p>
            <a:pPr marL="0" indent="0">
              <a:buNone/>
            </a:pPr>
            <a:endParaRPr lang="en-US" dirty="0" smtClean="0"/>
          </a:p>
        </p:txBody>
      </p:sp>
    </p:spTree>
    <p:extLst>
      <p:ext uri="{BB962C8B-B14F-4D97-AF65-F5344CB8AC3E}">
        <p14:creationId xmlns:p14="http://schemas.microsoft.com/office/powerpoint/2010/main" val="13421202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a:t>
            </a:r>
            <a:endParaRPr lang="en-US" dirty="0"/>
          </a:p>
        </p:txBody>
      </p:sp>
      <p:sp>
        <p:nvSpPr>
          <p:cNvPr id="3" name="Content Placeholder 2"/>
          <p:cNvSpPr>
            <a:spLocks noGrp="1"/>
          </p:cNvSpPr>
          <p:nvPr>
            <p:ph idx="1"/>
          </p:nvPr>
        </p:nvSpPr>
        <p:spPr>
          <a:xfrm>
            <a:off x="1295401" y="2729132"/>
            <a:ext cx="9601196" cy="3146736"/>
          </a:xfrm>
        </p:spPr>
        <p:txBody>
          <a:bodyPr/>
          <a:lstStyle/>
          <a:p>
            <a:r>
              <a:rPr lang="en-US" dirty="0" smtClean="0"/>
              <a:t>Is Housing First Feasible?</a:t>
            </a:r>
          </a:p>
          <a:p>
            <a:endParaRPr lang="en-US" dirty="0"/>
          </a:p>
          <a:p>
            <a:r>
              <a:rPr lang="en-US" dirty="0" smtClean="0"/>
              <a:t>Is it appropriate for everyone?  Why or why not?</a:t>
            </a:r>
          </a:p>
          <a:p>
            <a:endParaRPr lang="en-US" dirty="0"/>
          </a:p>
          <a:p>
            <a:r>
              <a:rPr lang="en-US" dirty="0" smtClean="0"/>
              <a:t>Other questions?</a:t>
            </a:r>
            <a:endParaRPr lang="en-US" dirty="0"/>
          </a:p>
        </p:txBody>
      </p:sp>
    </p:spTree>
    <p:extLst>
      <p:ext uri="{BB962C8B-B14F-4D97-AF65-F5344CB8AC3E}">
        <p14:creationId xmlns:p14="http://schemas.microsoft.com/office/powerpoint/2010/main" val="15285956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5000" dirty="0" smtClean="0"/>
              <a:t>Thank you!</a:t>
            </a:r>
            <a:endParaRPr lang="en-US" sz="5000" dirty="0"/>
          </a:p>
        </p:txBody>
      </p:sp>
      <p:sp>
        <p:nvSpPr>
          <p:cNvPr id="3" name="Text Placeholder 2"/>
          <p:cNvSpPr>
            <a:spLocks noGrp="1"/>
          </p:cNvSpPr>
          <p:nvPr>
            <p:ph type="subTitle" idx="1"/>
          </p:nvPr>
        </p:nvSpPr>
        <p:spPr/>
        <p:txBody>
          <a:bodyPr>
            <a:normAutofit lnSpcReduction="10000"/>
          </a:bodyPr>
          <a:lstStyle/>
          <a:p>
            <a:r>
              <a:rPr lang="en-US" dirty="0" smtClean="0"/>
              <a:t>Amy Copeland, M.S., LPC</a:t>
            </a:r>
          </a:p>
          <a:p>
            <a:r>
              <a:rPr lang="en-US" dirty="0" smtClean="0"/>
              <a:t>Affordable Housing Consultant</a:t>
            </a:r>
          </a:p>
          <a:p>
            <a:r>
              <a:rPr lang="en-US" dirty="0"/>
              <a:t>Missouri Department of Mental Health – Housing </a:t>
            </a:r>
            <a:r>
              <a:rPr lang="en-US" dirty="0" smtClean="0"/>
              <a:t>Unit</a:t>
            </a:r>
            <a:endParaRPr lang="en-US" dirty="0"/>
          </a:p>
        </p:txBody>
      </p:sp>
    </p:spTree>
    <p:extLst>
      <p:ext uri="{BB962C8B-B14F-4D97-AF65-F5344CB8AC3E}">
        <p14:creationId xmlns:p14="http://schemas.microsoft.com/office/powerpoint/2010/main" val="34221319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Housing First</a:t>
            </a:r>
            <a:endParaRPr lang="en-US" dirty="0"/>
          </a:p>
        </p:txBody>
      </p:sp>
      <p:sp>
        <p:nvSpPr>
          <p:cNvPr id="4" name="Text Placeholder 3"/>
          <p:cNvSpPr>
            <a:spLocks noGrp="1"/>
          </p:cNvSpPr>
          <p:nvPr>
            <p:ph type="body" idx="1"/>
          </p:nvPr>
        </p:nvSpPr>
        <p:spPr/>
        <p:txBody>
          <a:bodyPr/>
          <a:lstStyle/>
          <a:p>
            <a:r>
              <a:rPr lang="en-US" dirty="0" smtClean="0"/>
              <a:t>How is it different from other approaches?</a:t>
            </a:r>
            <a:endParaRPr lang="en-US" dirty="0"/>
          </a:p>
        </p:txBody>
      </p:sp>
    </p:spTree>
    <p:extLst>
      <p:ext uri="{BB962C8B-B14F-4D97-AF65-F5344CB8AC3E}">
        <p14:creationId xmlns:p14="http://schemas.microsoft.com/office/powerpoint/2010/main" val="42105672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F5F56-8B7F-45F1-B968-33946099C74B}"/>
              </a:ext>
            </a:extLst>
          </p:cNvPr>
          <p:cNvSpPr>
            <a:spLocks noGrp="1"/>
          </p:cNvSpPr>
          <p:nvPr>
            <p:ph type="title"/>
          </p:nvPr>
        </p:nvSpPr>
        <p:spPr/>
        <p:txBody>
          <a:bodyPr>
            <a:normAutofit fontScale="90000"/>
          </a:bodyPr>
          <a:lstStyle/>
          <a:p>
            <a:r>
              <a:rPr lang="en-US" dirty="0"/>
              <a:t>Housing First replaced a Continuum model</a:t>
            </a:r>
          </a:p>
        </p:txBody>
      </p:sp>
      <p:sp>
        <p:nvSpPr>
          <p:cNvPr id="3" name="Content Placeholder 2">
            <a:extLst>
              <a:ext uri="{FF2B5EF4-FFF2-40B4-BE49-F238E27FC236}">
                <a16:creationId xmlns:a16="http://schemas.microsoft.com/office/drawing/2014/main" id="{48D3A0EE-2BE6-4C65-92D1-4E289EA7D0F4}"/>
              </a:ext>
            </a:extLst>
          </p:cNvPr>
          <p:cNvSpPr>
            <a:spLocks noGrp="1"/>
          </p:cNvSpPr>
          <p:nvPr>
            <p:ph idx="1"/>
          </p:nvPr>
        </p:nvSpPr>
        <p:spPr/>
        <p:txBody>
          <a:bodyPr/>
          <a:lstStyle/>
          <a:p>
            <a:r>
              <a:rPr lang="en-US" dirty="0"/>
              <a:t>The Housing Continuum model (also called housing readiness) emphasized moving individuals through different levels of care, moving from more structure to less, less independence to more. It was based on the notion that certain skills had to be taught before people could move into independent housing of their choice.</a:t>
            </a:r>
          </a:p>
          <a:p>
            <a:endParaRPr lang="en-US" dirty="0"/>
          </a:p>
        </p:txBody>
      </p:sp>
      <p:graphicFrame>
        <p:nvGraphicFramePr>
          <p:cNvPr id="4" name="Diagram 3">
            <a:extLst>
              <a:ext uri="{FF2B5EF4-FFF2-40B4-BE49-F238E27FC236}">
                <a16:creationId xmlns:a16="http://schemas.microsoft.com/office/drawing/2014/main" id="{1524635A-5B8C-45C3-A22E-00F041231E68}"/>
              </a:ext>
            </a:extLst>
          </p:cNvPr>
          <p:cNvGraphicFramePr/>
          <p:nvPr>
            <p:extLst/>
          </p:nvPr>
        </p:nvGraphicFramePr>
        <p:xfrm>
          <a:off x="2032000" y="3928533"/>
          <a:ext cx="8128000" cy="2209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091652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33302-7CDE-40ED-9F0C-AFC01C0E48FA}"/>
              </a:ext>
            </a:extLst>
          </p:cNvPr>
          <p:cNvSpPr>
            <a:spLocks noGrp="1"/>
          </p:cNvSpPr>
          <p:nvPr>
            <p:ph type="title"/>
          </p:nvPr>
        </p:nvSpPr>
        <p:spPr/>
        <p:txBody>
          <a:bodyPr>
            <a:normAutofit fontScale="90000"/>
          </a:bodyPr>
          <a:lstStyle/>
          <a:p>
            <a:r>
              <a:rPr lang="en-US" dirty="0"/>
              <a:t>Problems with </a:t>
            </a:r>
            <a:r>
              <a:rPr lang="en-US" dirty="0" smtClean="0"/>
              <a:t>Housing Readiness Continuum</a:t>
            </a:r>
            <a:endParaRPr lang="en-US" dirty="0"/>
          </a:p>
        </p:txBody>
      </p:sp>
      <p:sp>
        <p:nvSpPr>
          <p:cNvPr id="3" name="Content Placeholder 2">
            <a:extLst>
              <a:ext uri="{FF2B5EF4-FFF2-40B4-BE49-F238E27FC236}">
                <a16:creationId xmlns:a16="http://schemas.microsoft.com/office/drawing/2014/main" id="{CBC62BEA-3AD7-4683-B2E5-BEF9C56E8872}"/>
              </a:ext>
            </a:extLst>
          </p:cNvPr>
          <p:cNvSpPr>
            <a:spLocks noGrp="1"/>
          </p:cNvSpPr>
          <p:nvPr>
            <p:ph idx="1"/>
          </p:nvPr>
        </p:nvSpPr>
        <p:spPr/>
        <p:txBody>
          <a:bodyPr>
            <a:normAutofit fontScale="92500" lnSpcReduction="20000"/>
          </a:bodyPr>
          <a:lstStyle/>
          <a:p>
            <a:r>
              <a:rPr lang="en-US" dirty="0"/>
              <a:t>Mental Illness is not a linear process</a:t>
            </a:r>
          </a:p>
          <a:p>
            <a:r>
              <a:rPr lang="en-US" dirty="0"/>
              <a:t>It did not take into consideration individual choice</a:t>
            </a:r>
          </a:p>
          <a:p>
            <a:r>
              <a:rPr lang="en-US" dirty="0"/>
              <a:t>Skills are best learned/taught in the environment where they will actually be used</a:t>
            </a:r>
          </a:p>
          <a:p>
            <a:r>
              <a:rPr lang="en-US" dirty="0"/>
              <a:t>The sickest people were often left out of housing altogether because they could not engage with this process</a:t>
            </a:r>
          </a:p>
          <a:p>
            <a:r>
              <a:rPr lang="en-US" dirty="0"/>
              <a:t>Homelessness is traumatic and keeping people homeless until they were “ready” for housing often led to more disability and even death</a:t>
            </a:r>
          </a:p>
          <a:p>
            <a:r>
              <a:rPr lang="en-US" dirty="0"/>
              <a:t>People have a better chance of getting better and doing better when they are safely housed in housing of their choice.</a:t>
            </a:r>
          </a:p>
        </p:txBody>
      </p:sp>
    </p:spTree>
    <p:extLst>
      <p:ext uri="{BB962C8B-B14F-4D97-AF65-F5344CB8AC3E}">
        <p14:creationId xmlns:p14="http://schemas.microsoft.com/office/powerpoint/2010/main" val="40358721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it is…	</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 collaboration to serve neighbors including those who are homeless.</a:t>
            </a:r>
          </a:p>
          <a:p>
            <a:r>
              <a:rPr lang="en-US" dirty="0" smtClean="0"/>
              <a:t>Doing anything necessary to keep people housed, i.e. (Shen. G. – flooding unit)</a:t>
            </a:r>
          </a:p>
          <a:p>
            <a:r>
              <a:rPr lang="en-US" dirty="0" smtClean="0"/>
              <a:t>Every person is of value.</a:t>
            </a:r>
          </a:p>
          <a:p>
            <a:r>
              <a:rPr lang="en-US" dirty="0" smtClean="0"/>
              <a:t>It is not helpful to blame someone for where they are…when you don’t know better, you will not be able to do better.  Learning curve. </a:t>
            </a:r>
          </a:p>
          <a:p>
            <a:r>
              <a:rPr lang="en-US" dirty="0" smtClean="0"/>
              <a:t>Recognizes the complexities of the different factors that can shape a human life.</a:t>
            </a:r>
          </a:p>
          <a:p>
            <a:r>
              <a:rPr lang="en-US" dirty="0" smtClean="0"/>
              <a:t>Meet the person where they are, not where we think they should be (David R.).</a:t>
            </a:r>
          </a:p>
          <a:p>
            <a:r>
              <a:rPr lang="en-US" dirty="0"/>
              <a:t>Stop it video </a:t>
            </a:r>
            <a:r>
              <a:rPr lang="en-US" dirty="0">
                <a:hlinkClick r:id="rId2"/>
              </a:rPr>
              <a:t>https://</a:t>
            </a:r>
            <a:r>
              <a:rPr lang="en-US" dirty="0" smtClean="0">
                <a:hlinkClick r:id="rId2"/>
              </a:rPr>
              <a:t>www.youtube.com/watch?v=Ow0lr63y4Mw</a:t>
            </a:r>
            <a:endParaRPr lang="en-US" dirty="0" smtClean="0"/>
          </a:p>
        </p:txBody>
      </p:sp>
    </p:spTree>
    <p:extLst>
      <p:ext uri="{BB962C8B-B14F-4D97-AF65-F5344CB8AC3E}">
        <p14:creationId xmlns:p14="http://schemas.microsoft.com/office/powerpoint/2010/main" val="9513267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can it benefit?</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Because the Housing First approach is flexible and responsive, it can be tailored to anyone; therefore, it can benefit both homeless individuals and families with </a:t>
            </a:r>
            <a:r>
              <a:rPr lang="en-US" dirty="0"/>
              <a:t>any degree of service needs. </a:t>
            </a:r>
          </a:p>
          <a:p>
            <a:pPr marL="0" indent="0">
              <a:buNone/>
            </a:pPr>
            <a:r>
              <a:rPr lang="en-US" dirty="0" smtClean="0"/>
              <a:t>It can end </a:t>
            </a:r>
            <a:r>
              <a:rPr lang="en-US" dirty="0"/>
              <a:t>homelessness for a household who became homeless due to a temporary personal or financial crisis and has limited service needs, only needing help accessing and securing permanent housing. </a:t>
            </a:r>
          </a:p>
          <a:p>
            <a:pPr marL="0" indent="0">
              <a:buNone/>
            </a:pPr>
            <a:r>
              <a:rPr lang="en-US" dirty="0" smtClean="0"/>
              <a:t>It can be a particularly </a:t>
            </a:r>
            <a:r>
              <a:rPr lang="en-US" dirty="0"/>
              <a:t>effective approach to end homelessness for high need populations, such as chronically homeless individuals</a:t>
            </a:r>
            <a:r>
              <a:rPr lang="en-US" dirty="0" smtClean="0"/>
              <a:t>.</a:t>
            </a:r>
          </a:p>
        </p:txBody>
      </p:sp>
    </p:spTree>
    <p:extLst>
      <p:ext uri="{BB962C8B-B14F-4D97-AF65-F5344CB8AC3E}">
        <p14:creationId xmlns:p14="http://schemas.microsoft.com/office/powerpoint/2010/main" val="353640348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2040</TotalTime>
  <Words>2793</Words>
  <Application>Microsoft Office PowerPoint</Application>
  <PresentationFormat>Widescreen</PresentationFormat>
  <Paragraphs>223</Paragraphs>
  <Slides>42</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42</vt:i4>
      </vt:variant>
    </vt:vector>
  </HeadingPairs>
  <TitlesOfParts>
    <vt:vector size="46" baseType="lpstr">
      <vt:lpstr>Arial</vt:lpstr>
      <vt:lpstr>Calibri</vt:lpstr>
      <vt:lpstr>Garamond</vt:lpstr>
      <vt:lpstr>Organic</vt:lpstr>
      <vt:lpstr>Housing First,  what is it anyway?</vt:lpstr>
      <vt:lpstr>What is housing first? </vt:lpstr>
      <vt:lpstr>Additionally, Housing First is… </vt:lpstr>
      <vt:lpstr>Housing First Principles </vt:lpstr>
      <vt:lpstr>Housing First</vt:lpstr>
      <vt:lpstr>Housing First replaced a Continuum model</vt:lpstr>
      <vt:lpstr>Problems with Housing Readiness Continuum</vt:lpstr>
      <vt:lpstr>What it is… </vt:lpstr>
      <vt:lpstr>Who can it benefit?</vt:lpstr>
      <vt:lpstr>Homelessness </vt:lpstr>
      <vt:lpstr>PowerPoint Presentation</vt:lpstr>
      <vt:lpstr>Chronic Homelessness…what it was</vt:lpstr>
      <vt:lpstr>Chronic Homelessness…new definition</vt:lpstr>
      <vt:lpstr>Homelessness – what does it look like</vt:lpstr>
      <vt:lpstr>PowerPoint Presentation</vt:lpstr>
      <vt:lpstr>Housing First program elements</vt:lpstr>
      <vt:lpstr>Ways to do it</vt:lpstr>
      <vt:lpstr>Does it work?</vt:lpstr>
      <vt:lpstr>Does it work?</vt:lpstr>
      <vt:lpstr>Does it work: National Alliance to End Homelessness…</vt:lpstr>
      <vt:lpstr>So, Housing First is…</vt:lpstr>
      <vt:lpstr>How it got started?</vt:lpstr>
      <vt:lpstr>Housing with Supports</vt:lpstr>
      <vt:lpstr>Housing First - Learning Process  </vt:lpstr>
      <vt:lpstr>Housing first &amp; Harm Reduction</vt:lpstr>
      <vt:lpstr>Key principles of harm reduction</vt:lpstr>
      <vt:lpstr>CJ’s Place/Sullivan Street</vt:lpstr>
      <vt:lpstr>CJs Places outcomes</vt:lpstr>
      <vt:lpstr>Asking the Right Questions</vt:lpstr>
      <vt:lpstr>Things we may have to change to make it work better</vt:lpstr>
      <vt:lpstr>Array of Housing Options and Making the Right Match</vt:lpstr>
      <vt:lpstr>Examples of Different Models of PSH</vt:lpstr>
      <vt:lpstr>Examples</vt:lpstr>
      <vt:lpstr>COMMON CHALLENGES  </vt:lpstr>
      <vt:lpstr>Engaging in services</vt:lpstr>
      <vt:lpstr>Anticipate and Plan  </vt:lpstr>
      <vt:lpstr>Understanding Appropriate Interventions for Stage of Change</vt:lpstr>
      <vt:lpstr>Understanding our “Failures”</vt:lpstr>
      <vt:lpstr>UN Declaration of Human Rights </vt:lpstr>
      <vt:lpstr>References</vt:lpstr>
      <vt:lpstr>Questions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Housing First/Harm Reduction How Why and What  We Should Be Asking</dc:title>
  <dc:creator>Mary Broderick</dc:creator>
  <cp:lastModifiedBy>Copeland, Amy</cp:lastModifiedBy>
  <cp:revision>66</cp:revision>
  <dcterms:created xsi:type="dcterms:W3CDTF">2019-07-15T21:46:27Z</dcterms:created>
  <dcterms:modified xsi:type="dcterms:W3CDTF">2019-10-10T20:59:34Z</dcterms:modified>
</cp:coreProperties>
</file>