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02" r:id="rId1"/>
  </p:sldMasterIdLst>
  <p:notesMasterIdLst>
    <p:notesMasterId r:id="rId9"/>
  </p:notesMasterIdLst>
  <p:handoutMasterIdLst>
    <p:handoutMasterId r:id="rId10"/>
  </p:handoutMasterIdLst>
  <p:sldIdLst>
    <p:sldId id="661" r:id="rId2"/>
    <p:sldId id="639" r:id="rId3"/>
    <p:sldId id="659" r:id="rId4"/>
    <p:sldId id="665" r:id="rId5"/>
    <p:sldId id="663" r:id="rId6"/>
    <p:sldId id="664" r:id="rId7"/>
    <p:sldId id="660"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
          <p15:clr>
            <a:srgbClr val="A4A3A4"/>
          </p15:clr>
        </p15:guide>
        <p15:guide id="2" orient="horz" pos="1021">
          <p15:clr>
            <a:srgbClr val="A4A3A4"/>
          </p15:clr>
        </p15:guide>
        <p15:guide id="3" orient="horz" pos="4005">
          <p15:clr>
            <a:srgbClr val="A4A3A4"/>
          </p15:clr>
        </p15:guide>
        <p15:guide id="4" orient="horz" pos="531">
          <p15:clr>
            <a:srgbClr val="A4A3A4"/>
          </p15:clr>
        </p15:guide>
        <p15:guide id="5" orient="horz" pos="1244">
          <p15:clr>
            <a:srgbClr val="A4A3A4"/>
          </p15:clr>
        </p15:guide>
        <p15:guide id="6" pos="2880">
          <p15:clr>
            <a:srgbClr val="A4A3A4"/>
          </p15:clr>
        </p15:guide>
        <p15:guide id="7" pos="230">
          <p15:clr>
            <a:srgbClr val="A4A3A4"/>
          </p15:clr>
        </p15:guide>
        <p15:guide id="8" pos="5530">
          <p15:clr>
            <a:srgbClr val="A4A3A4"/>
          </p15:clr>
        </p15:guide>
        <p15:guide id="9" pos="2824">
          <p15:clr>
            <a:srgbClr val="A4A3A4"/>
          </p15:clr>
        </p15:guide>
        <p15:guide id="10" pos="2936">
          <p15:clr>
            <a:srgbClr val="A4A3A4"/>
          </p15:clr>
        </p15:guide>
        <p15:guide id="11" pos="395">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Griffith" initials="KG" lastIdx="95" clrIdx="0">
    <p:extLst>
      <p:ext uri="{19B8F6BF-5375-455C-9EA6-DF929625EA0E}">
        <p15:presenceInfo xmlns:p15="http://schemas.microsoft.com/office/powerpoint/2012/main" userId="S-1-5-21-4095628063-3556742122-3606576086-126338" providerId="AD"/>
      </p:ext>
    </p:extLst>
  </p:cmAuthor>
  <p:cmAuthor id="2" name="Parra, Lindsay" initials="LP" lastIdx="41" clrIdx="1">
    <p:extLst>
      <p:ext uri="{19B8F6BF-5375-455C-9EA6-DF929625EA0E}">
        <p15:presenceInfo xmlns:p15="http://schemas.microsoft.com/office/powerpoint/2012/main" userId="Parra, Lindsay" providerId="None"/>
      </p:ext>
    </p:extLst>
  </p:cmAuthor>
  <p:cmAuthor id="3" name="Melanie Brown" initials="MB" lastIdx="6" clrIdx="2">
    <p:extLst>
      <p:ext uri="{19B8F6BF-5375-455C-9EA6-DF929625EA0E}">
        <p15:presenceInfo xmlns:p15="http://schemas.microsoft.com/office/powerpoint/2012/main" userId="S-1-5-21-4095628063-3556742122-3606576086-139287" providerId="AD"/>
      </p:ext>
    </p:extLst>
  </p:cmAuthor>
  <p:cmAuthor id="4" name="MacWhirter, Meg" initials="MM" lastIdx="102" clrIdx="3">
    <p:extLst>
      <p:ext uri="{19B8F6BF-5375-455C-9EA6-DF929625EA0E}">
        <p15:presenceInfo xmlns:p15="http://schemas.microsoft.com/office/powerpoint/2012/main" userId="MacWhirter, Meg" providerId="None"/>
      </p:ext>
    </p:extLst>
  </p:cmAuthor>
  <p:cmAuthor id="5" name="Scott, Katie" initials="KS" lastIdx="9" clrIdx="4">
    <p:extLst>
      <p:ext uri="{19B8F6BF-5375-455C-9EA6-DF929625EA0E}">
        <p15:presenceInfo xmlns:p15="http://schemas.microsoft.com/office/powerpoint/2012/main" userId="Scott, Katie" providerId="None"/>
      </p:ext>
    </p:extLst>
  </p:cmAuthor>
  <p:cmAuthor id="6" name="Knab, Kameron" initials="KK" lastIdx="1" clrIdx="5">
    <p:extLst>
      <p:ext uri="{19B8F6BF-5375-455C-9EA6-DF929625EA0E}">
        <p15:presenceInfo xmlns:p15="http://schemas.microsoft.com/office/powerpoint/2012/main" userId="Knab, Kamero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5D6A9"/>
    <a:srgbClr val="084A9C"/>
    <a:srgbClr val="FFD004"/>
    <a:srgbClr val="315853"/>
    <a:srgbClr val="303F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9" autoAdjust="0"/>
    <p:restoredTop sz="94084" autoAdjust="0"/>
  </p:normalViewPr>
  <p:slideViewPr>
    <p:cSldViewPr snapToGrid="0">
      <p:cViewPr varScale="1">
        <p:scale>
          <a:sx n="77" d="100"/>
          <a:sy n="77" d="100"/>
        </p:scale>
        <p:origin x="1422" y="90"/>
      </p:cViewPr>
      <p:guideLst>
        <p:guide orient="horz" pos="244"/>
        <p:guide orient="horz" pos="1021"/>
        <p:guide orient="horz" pos="4005"/>
        <p:guide orient="horz" pos="531"/>
        <p:guide orient="horz" pos="1244"/>
        <p:guide pos="2880"/>
        <p:guide pos="230"/>
        <p:guide pos="5530"/>
        <p:guide pos="2824"/>
        <p:guide pos="2936"/>
        <p:guide pos="395"/>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10" y="39"/>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3"/>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41" y="3"/>
            <a:ext cx="3038475" cy="466725"/>
          </a:xfrm>
          <a:prstGeom prst="rect">
            <a:avLst/>
          </a:prstGeom>
        </p:spPr>
        <p:txBody>
          <a:bodyPr vert="horz" lIns="91440" tIns="45720" rIns="91440" bIns="45720" rtlCol="0"/>
          <a:lstStyle>
            <a:lvl1pPr algn="r">
              <a:defRPr sz="1200"/>
            </a:lvl1pPr>
          </a:lstStyle>
          <a:p>
            <a:fld id="{6BCF311B-C9B0-42B8-8BCD-BB42EA4AEE0A}" type="datetimeFigureOut">
              <a:rPr lang="en-US" smtClean="0"/>
              <a:t>9/20/2019</a:t>
            </a:fld>
            <a:endParaRPr lang="en-US"/>
          </a:p>
        </p:txBody>
      </p:sp>
      <p:sp>
        <p:nvSpPr>
          <p:cNvPr id="4" name="Footer Placeholder 3"/>
          <p:cNvSpPr>
            <a:spLocks noGrp="1"/>
          </p:cNvSpPr>
          <p:nvPr>
            <p:ph type="ftr" sz="quarter" idx="2"/>
          </p:nvPr>
        </p:nvSpPr>
        <p:spPr>
          <a:xfrm>
            <a:off x="3" y="8829676"/>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41" y="8829676"/>
            <a:ext cx="3038475" cy="466725"/>
          </a:xfrm>
          <a:prstGeom prst="rect">
            <a:avLst/>
          </a:prstGeom>
        </p:spPr>
        <p:txBody>
          <a:bodyPr vert="horz" lIns="91440" tIns="45720" rIns="91440" bIns="45720" rtlCol="0" anchor="b"/>
          <a:lstStyle>
            <a:lvl1pPr algn="r">
              <a:defRPr sz="1200"/>
            </a:lvl1pPr>
          </a:lstStyle>
          <a:p>
            <a:fld id="{4D551C13-AEC5-4EAD-B345-46B5FCC04D28}" type="slidenum">
              <a:rPr lang="en-US" smtClean="0"/>
              <a:t>‹#›</a:t>
            </a:fld>
            <a:endParaRPr lang="en-US"/>
          </a:p>
        </p:txBody>
      </p:sp>
    </p:spTree>
    <p:extLst>
      <p:ext uri="{BB962C8B-B14F-4D97-AF65-F5344CB8AC3E}">
        <p14:creationId xmlns:p14="http://schemas.microsoft.com/office/powerpoint/2010/main" val="2557576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 y="5"/>
            <a:ext cx="3038145" cy="465743"/>
          </a:xfrm>
          <a:prstGeom prst="rect">
            <a:avLst/>
          </a:prstGeom>
        </p:spPr>
        <p:txBody>
          <a:bodyPr vert="horz" lIns="88139" tIns="44070" rIns="88139" bIns="44070" rtlCol="0"/>
          <a:lstStyle>
            <a:lvl1pPr algn="l">
              <a:defRPr sz="1200"/>
            </a:lvl1pPr>
          </a:lstStyle>
          <a:p>
            <a:endParaRPr lang="en-US"/>
          </a:p>
        </p:txBody>
      </p:sp>
      <p:sp>
        <p:nvSpPr>
          <p:cNvPr id="3" name="Date Placeholder 2"/>
          <p:cNvSpPr>
            <a:spLocks noGrp="1"/>
          </p:cNvSpPr>
          <p:nvPr>
            <p:ph type="dt" idx="1"/>
          </p:nvPr>
        </p:nvSpPr>
        <p:spPr>
          <a:xfrm>
            <a:off x="3970736" y="5"/>
            <a:ext cx="3038145" cy="465743"/>
          </a:xfrm>
          <a:prstGeom prst="rect">
            <a:avLst/>
          </a:prstGeom>
        </p:spPr>
        <p:txBody>
          <a:bodyPr vert="horz" lIns="88139" tIns="44070" rIns="88139" bIns="44070" rtlCol="0"/>
          <a:lstStyle>
            <a:lvl1pPr algn="r">
              <a:defRPr sz="1200"/>
            </a:lvl1pPr>
          </a:lstStyle>
          <a:p>
            <a:fld id="{16E878CA-6F48-472A-AD15-45BFC197A9C8}" type="datetimeFigureOut">
              <a:rPr lang="en-US" smtClean="0"/>
              <a:t>9/20/2019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88139" tIns="44070" rIns="88139" bIns="44070" rtlCol="0" anchor="ctr"/>
          <a:lstStyle/>
          <a:p>
            <a:endParaRPr lang="en-US"/>
          </a:p>
        </p:txBody>
      </p:sp>
      <p:sp>
        <p:nvSpPr>
          <p:cNvPr id="5" name="Notes Placeholder 4"/>
          <p:cNvSpPr>
            <a:spLocks noGrp="1"/>
          </p:cNvSpPr>
          <p:nvPr>
            <p:ph type="body" sz="quarter" idx="3"/>
          </p:nvPr>
        </p:nvSpPr>
        <p:spPr>
          <a:xfrm>
            <a:off x="701349" y="4474511"/>
            <a:ext cx="5607711" cy="3659842"/>
          </a:xfrm>
          <a:prstGeom prst="rect">
            <a:avLst/>
          </a:prstGeom>
        </p:spPr>
        <p:txBody>
          <a:bodyPr vert="horz" lIns="88139" tIns="44070" rIns="88139" bIns="4407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5" y="8830658"/>
            <a:ext cx="3038145" cy="465742"/>
          </a:xfrm>
          <a:prstGeom prst="rect">
            <a:avLst/>
          </a:prstGeom>
        </p:spPr>
        <p:txBody>
          <a:bodyPr vert="horz" lIns="88139" tIns="44070" rIns="88139" bIns="44070" rtlCol="0" anchor="b"/>
          <a:lstStyle>
            <a:lvl1pPr algn="l">
              <a:defRPr sz="1200"/>
            </a:lvl1pPr>
          </a:lstStyle>
          <a:p>
            <a:endParaRPr lang="en-US"/>
          </a:p>
        </p:txBody>
      </p:sp>
      <p:sp>
        <p:nvSpPr>
          <p:cNvPr id="7" name="Slide Number Placeholder 6"/>
          <p:cNvSpPr>
            <a:spLocks noGrp="1"/>
          </p:cNvSpPr>
          <p:nvPr>
            <p:ph type="sldNum" sz="quarter" idx="5"/>
          </p:nvPr>
        </p:nvSpPr>
        <p:spPr>
          <a:xfrm>
            <a:off x="3970736" y="8830658"/>
            <a:ext cx="3038145" cy="465742"/>
          </a:xfrm>
          <a:prstGeom prst="rect">
            <a:avLst/>
          </a:prstGeom>
        </p:spPr>
        <p:txBody>
          <a:bodyPr vert="horz" lIns="88139" tIns="44070" rIns="88139" bIns="44070" rtlCol="0" anchor="b"/>
          <a:lstStyle>
            <a:lvl1pPr algn="r">
              <a:defRPr sz="1200"/>
            </a:lvl1pPr>
          </a:lstStyle>
          <a:p>
            <a:fld id="{21F4ECB7-B42F-4C96-9960-E8C4215186C6}" type="slidenum">
              <a:rPr lang="en-US" smtClean="0"/>
              <a:t>‹#›</a:t>
            </a:fld>
            <a:endParaRPr lang="en-US"/>
          </a:p>
        </p:txBody>
      </p:sp>
    </p:spTree>
    <p:extLst>
      <p:ext uri="{BB962C8B-B14F-4D97-AF65-F5344CB8AC3E}">
        <p14:creationId xmlns:p14="http://schemas.microsoft.com/office/powerpoint/2010/main" val="1628930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1F4ECB7-B42F-4C96-9960-E8C4215186C6}" type="slidenum">
              <a:rPr lang="en-US" smtClean="0"/>
              <a:t>2</a:t>
            </a:fld>
            <a:endParaRPr lang="en-US"/>
          </a:p>
        </p:txBody>
      </p:sp>
    </p:spTree>
    <p:extLst>
      <p:ext uri="{BB962C8B-B14F-4D97-AF65-F5344CB8AC3E}">
        <p14:creationId xmlns:p14="http://schemas.microsoft.com/office/powerpoint/2010/main" val="3652881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4"/>
          <p:cNvSpPr>
            <a:spLocks noGrp="1" noChangeArrowheads="1"/>
          </p:cNvSpPr>
          <p:nvPr>
            <p:ph type="subTitle" idx="1" hasCustomPrompt="1"/>
          </p:nvPr>
        </p:nvSpPr>
        <p:spPr>
          <a:xfrm>
            <a:off x="783116" y="2568939"/>
            <a:ext cx="7217884" cy="389922"/>
          </a:xfrm>
        </p:spPr>
        <p:txBody>
          <a:bodyPr/>
          <a:lstStyle>
            <a:lvl1pPr marL="0" indent="0">
              <a:spcAft>
                <a:spcPts val="1600"/>
              </a:spcAft>
              <a:buFont typeface="Wingdings" pitchFamily="2" charset="2"/>
              <a:buNone/>
              <a:defRPr b="1" spc="300" baseline="0">
                <a:solidFill>
                  <a:schemeClr val="tx2"/>
                </a:solidFill>
                <a:latin typeface="+mj-lt"/>
                <a:cs typeface="Calibri" pitchFamily="34" charset="0"/>
              </a:defRPr>
            </a:lvl1pPr>
          </a:lstStyle>
          <a:p>
            <a:r>
              <a:rPr lang="en-US" altLang="en-US" dirty="0" smtClean="0"/>
              <a:t>Author</a:t>
            </a:r>
            <a:endParaRPr lang="en-US" altLang="en-US" dirty="0"/>
          </a:p>
        </p:txBody>
      </p:sp>
      <p:sp>
        <p:nvSpPr>
          <p:cNvPr id="9" name="Rectangle 9"/>
          <p:cNvSpPr>
            <a:spLocks noGrp="1" noChangeArrowheads="1"/>
          </p:cNvSpPr>
          <p:nvPr>
            <p:ph type="ctrTitle" sz="quarter" hasCustomPrompt="1"/>
          </p:nvPr>
        </p:nvSpPr>
        <p:spPr>
          <a:xfrm>
            <a:off x="757146" y="368932"/>
            <a:ext cx="7246620" cy="1981200"/>
          </a:xfrm>
        </p:spPr>
        <p:txBody>
          <a:bodyPr anchor="b" anchorCtr="0">
            <a:normAutofit/>
          </a:bodyPr>
          <a:lstStyle>
            <a:lvl1pPr algn="l">
              <a:lnSpc>
                <a:spcPts val="4400"/>
              </a:lnSpc>
              <a:defRPr sz="4000" b="1">
                <a:solidFill>
                  <a:schemeClr val="tx2"/>
                </a:solidFill>
                <a:latin typeface="+mj-lt"/>
                <a:cs typeface="Arial" panose="020B0604020202020204" pitchFamily="34" charset="0"/>
              </a:defRPr>
            </a:lvl1pPr>
          </a:lstStyle>
          <a:p>
            <a:r>
              <a:rPr lang="en-US" dirty="0" smtClean="0"/>
              <a:t>Title here</a:t>
            </a:r>
            <a:endParaRPr lang="en-US" dirty="0"/>
          </a:p>
        </p:txBody>
      </p:sp>
      <p:sp>
        <p:nvSpPr>
          <p:cNvPr id="12" name="Rectangle 11"/>
          <p:cNvSpPr/>
          <p:nvPr userDrawn="1"/>
        </p:nvSpPr>
        <p:spPr bwMode="auto">
          <a:xfrm>
            <a:off x="0" y="0"/>
            <a:ext cx="407324" cy="2398143"/>
          </a:xfrm>
          <a:prstGeom prst="rect">
            <a:avLst/>
          </a:prstGeom>
          <a:solidFill>
            <a:schemeClr val="accent4"/>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cxnSp>
        <p:nvCxnSpPr>
          <p:cNvPr id="15" name="Straight Connector 14"/>
          <p:cNvCxnSpPr/>
          <p:nvPr userDrawn="1"/>
        </p:nvCxnSpPr>
        <p:spPr bwMode="auto">
          <a:xfrm>
            <a:off x="823649" y="2448468"/>
            <a:ext cx="7944793"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4" name="Rectangle 13"/>
          <p:cNvSpPr/>
          <p:nvPr userDrawn="1"/>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sp>
        <p:nvSpPr>
          <p:cNvPr id="2" name="Rectangle 1"/>
          <p:cNvSpPr/>
          <p:nvPr userDrawn="1"/>
        </p:nvSpPr>
        <p:spPr>
          <a:xfrm>
            <a:off x="457200" y="6172200"/>
            <a:ext cx="6858000" cy="584775"/>
          </a:xfrm>
          <a:prstGeom prst="rect">
            <a:avLst/>
          </a:prstGeom>
        </p:spPr>
        <p:txBody>
          <a:bodyPr wrap="square">
            <a:spAutoFit/>
          </a:bodyPr>
          <a:lstStyle/>
          <a:p>
            <a:r>
              <a:rPr lang="en-US" sz="800" dirty="0">
                <a:solidFill>
                  <a:prstClr val="black"/>
                </a:solidFill>
                <a:latin typeface="Arial"/>
              </a:rPr>
              <a:t>For Official Federal Government Use Only</a:t>
            </a:r>
          </a:p>
          <a:p>
            <a:endParaRPr lang="en-US" sz="800" dirty="0">
              <a:solidFill>
                <a:prstClr val="black"/>
              </a:solidFill>
              <a:latin typeface="Arial"/>
            </a:endParaRPr>
          </a:p>
          <a:p>
            <a:r>
              <a:rPr lang="en-US" sz="800" dirty="0">
                <a:solidFill>
                  <a:prstClr val="black"/>
                </a:solidFill>
                <a:latin typeface="Arial"/>
              </a:rPr>
              <a:t>This pre-decisional, privileged, and confidential information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65940047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350838"/>
            <a:ext cx="8229600" cy="868362"/>
          </a:xfrm>
          <a:prstGeom prst="rect">
            <a:avLst/>
          </a:prstGeom>
        </p:spPr>
        <p:txBody>
          <a:bodyPr vert="horz" lIns="91440" tIns="45720" rIns="91440" bIns="45720" rtlCol="0" anchor="b" anchorCtr="0">
            <a:noAutofit/>
          </a:bodyPr>
          <a:lstStyle>
            <a:lvl1pPr>
              <a:lnSpc>
                <a:spcPct val="100000"/>
              </a:lnSpc>
              <a:defRPr lang="en-US">
                <a:latin typeface="+mj-lt"/>
              </a:defRPr>
            </a:lvl1pPr>
          </a:lstStyle>
          <a:p>
            <a:r>
              <a:rPr lang="en-US" dirty="0" smtClean="0"/>
              <a:t>Click to edit Master title style</a:t>
            </a:r>
            <a:endParaRPr lang="en-US" dirty="0"/>
          </a:p>
        </p:txBody>
      </p:sp>
      <p:sp>
        <p:nvSpPr>
          <p:cNvPr id="8" name="Text Placeholder 2"/>
          <p:cNvSpPr>
            <a:spLocks noGrp="1"/>
          </p:cNvSpPr>
          <p:nvPr>
            <p:ph idx="1"/>
          </p:nvPr>
        </p:nvSpPr>
        <p:spPr>
          <a:xfrm>
            <a:off x="609600" y="1676400"/>
            <a:ext cx="8229600" cy="4449763"/>
          </a:xfrm>
          <a:prstGeom prst="rect">
            <a:avLst/>
          </a:prstGeom>
        </p:spPr>
        <p:txBody>
          <a:bodyPr vert="horz" lIns="91440" tIns="45720" rIns="91440" bIns="45720" rtlCol="0">
            <a:normAutofit/>
          </a:bodyPr>
          <a:lstStyle>
            <a:lvl1pPr>
              <a:spcAft>
                <a:spcPts val="600"/>
              </a:spcAft>
              <a:defRPr lang="en-US" smtClean="0">
                <a:latin typeface="+mj-lt"/>
              </a:defRPr>
            </a:lvl1pPr>
            <a:lvl2pPr>
              <a:spcAft>
                <a:spcPts val="600"/>
              </a:spcAft>
              <a:defRPr lang="en-US" smtClean="0"/>
            </a:lvl2pPr>
            <a:lvl3pPr>
              <a:spcAft>
                <a:spcPts val="600"/>
              </a:spcAft>
              <a:defRPr lang="en-US" smtClean="0"/>
            </a:lvl3pPr>
            <a:lvl4pPr marL="1027113" indent="-280988">
              <a:buClr>
                <a:schemeClr val="tx2"/>
              </a:buClr>
              <a:defRPr lang="en-US" smtClean="0"/>
            </a:lvl4pPr>
            <a:lvl5pPr marL="1319213" indent="-228600">
              <a:buClr>
                <a:schemeClr val="tx2"/>
              </a:buClr>
              <a:buSzPct val="60000"/>
              <a:buFont typeface="Wingdings" pitchFamily="2" charset="2"/>
              <a:buChar char="q"/>
              <a:tabLst/>
              <a:defRPr lang="en-US" smtClean="0"/>
            </a:lvl5pPr>
            <a:lvl6pPr marL="1608138" indent="-228600">
              <a:buClr>
                <a:schemeClr val="tx2"/>
              </a:buClr>
              <a:buFont typeface="Helvetica LT Std" pitchFamily="34" charset="0"/>
              <a:buChar char="–"/>
              <a:tabLst/>
              <a:defRPr lang="en-US" smtClean="0"/>
            </a:lvl6pPr>
          </a:lstStyle>
          <a:p>
            <a:pPr lvl="0"/>
            <a:r>
              <a:rPr lang="en-US" dirty="0" smtClean="0"/>
              <a:t>Click to edit Master text styles</a:t>
            </a:r>
          </a:p>
        </p:txBody>
      </p:sp>
      <p:sp>
        <p:nvSpPr>
          <p:cNvPr id="6" name="Slide Number Placeholder 5"/>
          <p:cNvSpPr>
            <a:spLocks noGrp="1"/>
          </p:cNvSpPr>
          <p:nvPr>
            <p:ph type="sldNum" sz="quarter" idx="4"/>
          </p:nvPr>
        </p:nvSpPr>
        <p:spPr>
          <a:xfrm>
            <a:off x="8398830" y="97793"/>
            <a:ext cx="495766" cy="135570"/>
          </a:xfrm>
          <a:prstGeom prst="rect">
            <a:avLst/>
          </a:prstGeom>
        </p:spPr>
        <p:txBody>
          <a:bodyPr vert="horz" lIns="91440" tIns="0" rIns="91440" bIns="0" rtlCol="0" anchor="ctr" anchorCtr="0"/>
          <a:lstStyle>
            <a:lvl1pPr algn="ctr">
              <a:defRPr lang="en-US" smtClean="0">
                <a:latin typeface="+mj-lt"/>
              </a:defRPr>
            </a:lvl1pPr>
          </a:lstStyle>
          <a:p>
            <a:fld id="{295008BC-DA31-4D19-837B-EFA4386B05F5}" type="slidenum">
              <a:rPr>
                <a:solidFill>
                  <a:srgbClr val="FFFFFF">
                    <a:lumMod val="50000"/>
                  </a:srgbClr>
                </a:solidFill>
              </a:rPr>
              <a:pPr/>
              <a:t>‹#›</a:t>
            </a:fld>
            <a:endParaRPr dirty="0">
              <a:solidFill>
                <a:srgbClr val="FFFFFF">
                  <a:lumMod val="50000"/>
                </a:srgbClr>
              </a:solidFill>
            </a:endParaRPr>
          </a:p>
        </p:txBody>
      </p:sp>
      <p:cxnSp>
        <p:nvCxnSpPr>
          <p:cNvPr id="3" name="Straight Connector 2"/>
          <p:cNvCxnSpPr>
            <a:stCxn id="6" idx="3"/>
            <a:endCxn id="6" idx="3"/>
          </p:cNvCxnSpPr>
          <p:nvPr userDrawn="1"/>
        </p:nvCxnSpPr>
        <p:spPr>
          <a:xfrm>
            <a:off x="8894596" y="165578"/>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userDrawn="1"/>
        </p:nvCxnSpPr>
        <p:spPr>
          <a:xfrm>
            <a:off x="8839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458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139926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Layout">
    <p:spTree>
      <p:nvGrpSpPr>
        <p:cNvPr id="1" name=""/>
        <p:cNvGrpSpPr/>
        <p:nvPr/>
      </p:nvGrpSpPr>
      <p:grpSpPr>
        <a:xfrm>
          <a:off x="0" y="0"/>
          <a:ext cx="0" cy="0"/>
          <a:chOff x="0" y="0"/>
          <a:chExt cx="0" cy="0"/>
        </a:xfrm>
      </p:grpSpPr>
      <p:cxnSp>
        <p:nvCxnSpPr>
          <p:cNvPr id="10" name="Straight Connector 9"/>
          <p:cNvCxnSpPr/>
          <p:nvPr userDrawn="1"/>
        </p:nvCxnSpPr>
        <p:spPr bwMode="auto">
          <a:xfrm>
            <a:off x="838200" y="3276600"/>
            <a:ext cx="7780020"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7" name="Rectangle 16"/>
          <p:cNvSpPr/>
          <p:nvPr userDrawn="1"/>
        </p:nvSpPr>
        <p:spPr bwMode="auto">
          <a:xfrm>
            <a:off x="0" y="0"/>
            <a:ext cx="407324" cy="3124200"/>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sp>
        <p:nvSpPr>
          <p:cNvPr id="18" name="Rectangle 17"/>
          <p:cNvSpPr/>
          <p:nvPr userDrawn="1"/>
        </p:nvSpPr>
        <p:spPr bwMode="auto">
          <a:xfrm>
            <a:off x="0" y="3352800"/>
            <a:ext cx="407324" cy="35052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sp>
        <p:nvSpPr>
          <p:cNvPr id="13" name="Rectangle 4"/>
          <p:cNvSpPr>
            <a:spLocks noGrp="1" noChangeArrowheads="1"/>
          </p:cNvSpPr>
          <p:nvPr>
            <p:ph type="subTitle" idx="1" hasCustomPrompt="1"/>
          </p:nvPr>
        </p:nvSpPr>
        <p:spPr>
          <a:xfrm>
            <a:off x="823649" y="3463137"/>
            <a:ext cx="7177351" cy="389922"/>
          </a:xfrm>
        </p:spPr>
        <p:txBody>
          <a:bodyPr/>
          <a:lstStyle>
            <a:lvl1pPr marL="0" indent="0">
              <a:spcAft>
                <a:spcPts val="1800"/>
              </a:spcAft>
              <a:buFont typeface="Wingdings" pitchFamily="2" charset="2"/>
              <a:buNone/>
              <a:defRPr b="1" spc="300" baseline="0">
                <a:solidFill>
                  <a:schemeClr val="tx2"/>
                </a:solidFill>
                <a:latin typeface="+mj-lt"/>
                <a:cs typeface="Calibri" pitchFamily="34" charset="0"/>
              </a:defRPr>
            </a:lvl1pPr>
          </a:lstStyle>
          <a:p>
            <a:r>
              <a:rPr lang="en-US" altLang="en-US" dirty="0" smtClean="0"/>
              <a:t>Subtitle</a:t>
            </a:r>
            <a:endParaRPr lang="en-US" altLang="en-US" dirty="0"/>
          </a:p>
        </p:txBody>
      </p:sp>
      <p:sp>
        <p:nvSpPr>
          <p:cNvPr id="21" name="Rectangle 9"/>
          <p:cNvSpPr>
            <a:spLocks noGrp="1" noChangeArrowheads="1"/>
          </p:cNvSpPr>
          <p:nvPr>
            <p:ph type="ctrTitle" sz="quarter" hasCustomPrompt="1"/>
          </p:nvPr>
        </p:nvSpPr>
        <p:spPr>
          <a:xfrm>
            <a:off x="762000" y="1041287"/>
            <a:ext cx="7246620" cy="1981200"/>
          </a:xfrm>
        </p:spPr>
        <p:txBody>
          <a:bodyPr anchor="b" anchorCtr="0">
            <a:noAutofit/>
          </a:bodyPr>
          <a:lstStyle>
            <a:lvl1pPr algn="l">
              <a:lnSpc>
                <a:spcPts val="4400"/>
              </a:lnSpc>
              <a:defRPr sz="4000" b="1">
                <a:solidFill>
                  <a:schemeClr val="tx2"/>
                </a:solidFill>
                <a:latin typeface="+mj-lt"/>
                <a:cs typeface="Times New Roman" pitchFamily="18" charset="0"/>
              </a:defRPr>
            </a:lvl1pPr>
          </a:lstStyle>
          <a:p>
            <a:r>
              <a:rPr lang="en-US" dirty="0" smtClean="0"/>
              <a:t>Section Title</a:t>
            </a:r>
            <a:endParaRPr lang="en-US" dirty="0"/>
          </a:p>
        </p:txBody>
      </p:sp>
      <p:sp>
        <p:nvSpPr>
          <p:cNvPr id="16" name="Slide Number Placeholder 5"/>
          <p:cNvSpPr>
            <a:spLocks noGrp="1"/>
          </p:cNvSpPr>
          <p:nvPr>
            <p:ph type="sldNum" sz="quarter" idx="4"/>
          </p:nvPr>
        </p:nvSpPr>
        <p:spPr>
          <a:xfrm>
            <a:off x="8398830" y="93030"/>
            <a:ext cx="495766" cy="135570"/>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cxnSp>
        <p:nvCxnSpPr>
          <p:cNvPr id="19" name="Straight Connector 18"/>
          <p:cNvCxnSpPr/>
          <p:nvPr userDrawn="1"/>
        </p:nvCxnSpPr>
        <p:spPr>
          <a:xfrm>
            <a:off x="8839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a:xfrm>
            <a:off x="8458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422297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defRPr>
            </a:lvl1pPr>
          </a:lstStyle>
          <a:p>
            <a:r>
              <a:rPr lang="en-US" smtClean="0"/>
              <a:t>Click to edit Master title style</a:t>
            </a:r>
            <a:endParaRPr lang="en-US"/>
          </a:p>
        </p:txBody>
      </p:sp>
      <p:sp>
        <p:nvSpPr>
          <p:cNvPr id="3" name="Content Placeholder 2"/>
          <p:cNvSpPr>
            <a:spLocks noGrp="1"/>
          </p:cNvSpPr>
          <p:nvPr>
            <p:ph sz="half" idx="1"/>
          </p:nvPr>
        </p:nvSpPr>
        <p:spPr>
          <a:xfrm>
            <a:off x="609600" y="1676400"/>
            <a:ext cx="4038600" cy="4525963"/>
          </a:xfrm>
        </p:spPr>
        <p:txBody>
          <a:bodyPr>
            <a:noAutofit/>
          </a:bodyPr>
          <a:lstStyle>
            <a:lvl1pPr>
              <a:defRPr sz="1400">
                <a:latin typeface="+mj-lt"/>
              </a:defRPr>
            </a:lvl1pPr>
            <a:lvl2pPr>
              <a:defRPr sz="1400">
                <a:latin typeface="+mj-lt"/>
              </a:defRPr>
            </a:lvl2pPr>
            <a:lvl3pPr>
              <a:defRPr sz="1400">
                <a:latin typeface="+mj-lt"/>
              </a:defRPr>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4800600" y="1676400"/>
            <a:ext cx="4038600" cy="4525963"/>
          </a:xfrm>
        </p:spPr>
        <p:txBody>
          <a:bodyPr>
            <a:noAutofit/>
          </a:bodyPr>
          <a:lstStyle>
            <a:lvl1pPr>
              <a:defRPr sz="1400">
                <a:latin typeface="+mj-lt"/>
              </a:defRPr>
            </a:lvl1pPr>
            <a:lvl2pPr>
              <a:defRPr sz="1400">
                <a:latin typeface="+mj-lt"/>
              </a:defRPr>
            </a:lvl2pPr>
            <a:lvl3pPr>
              <a:defRPr sz="1400">
                <a:latin typeface="+mj-lt"/>
              </a:defRPr>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7" name="Slide Number Placeholder 5"/>
          <p:cNvSpPr>
            <a:spLocks noGrp="1"/>
          </p:cNvSpPr>
          <p:nvPr>
            <p:ph type="sldNum" sz="quarter" idx="4"/>
          </p:nvPr>
        </p:nvSpPr>
        <p:spPr>
          <a:xfrm>
            <a:off x="8382000" y="91900"/>
            <a:ext cx="495766" cy="149519"/>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spTree>
    <p:extLst>
      <p:ext uri="{BB962C8B-B14F-4D97-AF65-F5344CB8AC3E}">
        <p14:creationId xmlns:p14="http://schemas.microsoft.com/office/powerpoint/2010/main" val="1707665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93742"/>
            <a:ext cx="8229600" cy="825458"/>
          </a:xfrm>
          <a:ln>
            <a:noFill/>
          </a:ln>
        </p:spPr>
        <p:txBody>
          <a:bodyPr vert="horz" lIns="91440" tIns="45720" rIns="91440" bIns="45720" rtlCol="0" anchor="b" anchorCtr="0">
            <a:noAutofit/>
          </a:bodyPr>
          <a:lstStyle>
            <a:lvl1pPr>
              <a:defRPr lang="en-US" dirty="0">
                <a:latin typeface="+mj-lt"/>
              </a:defRPr>
            </a:lvl1pPr>
          </a:lstStyle>
          <a:p>
            <a:pPr marL="0" lvl="0"/>
            <a:r>
              <a:rPr lang="en-US" dirty="0" smtClean="0"/>
              <a:t>Click to edit Master title style</a:t>
            </a:r>
            <a:endParaRPr lang="en-US" dirty="0"/>
          </a:p>
        </p:txBody>
      </p:sp>
      <p:sp>
        <p:nvSpPr>
          <p:cNvPr id="5" name="Slide Number Placeholder 5"/>
          <p:cNvSpPr>
            <a:spLocks noGrp="1"/>
          </p:cNvSpPr>
          <p:nvPr>
            <p:ph type="sldNum" sz="quarter" idx="4"/>
          </p:nvPr>
        </p:nvSpPr>
        <p:spPr>
          <a:xfrm>
            <a:off x="8382000" y="76200"/>
            <a:ext cx="545343" cy="180918"/>
          </a:xfrm>
          <a:prstGeom prst="rect">
            <a:avLst/>
          </a:prstGeom>
        </p:spPr>
        <p:txBody>
          <a:bodyPr vert="horz" lIns="91440" tIns="0" rIns="91440" bIns="0" rtlCol="0" anchor="ctr" anchorCtr="0"/>
          <a:lstStyle>
            <a:lvl1pPr>
              <a:defRPr lang="en-US" smtClean="0">
                <a:solidFill>
                  <a:srgbClr val="FFFFFF">
                    <a:lumMod val="50000"/>
                  </a:srgbClr>
                </a:solidFill>
              </a:defRPr>
            </a:lvl1pPr>
          </a:lstStyle>
          <a:p>
            <a:fld id="{295008BC-DA31-4D19-837B-EFA4386B05F5}" type="slidenum">
              <a:rPr/>
              <a:pPr/>
              <a:t>‹#›</a:t>
            </a:fld>
            <a:endParaRPr dirty="0"/>
          </a:p>
        </p:txBody>
      </p:sp>
    </p:spTree>
    <p:extLst>
      <p:ext uri="{BB962C8B-B14F-4D97-AF65-F5344CB8AC3E}">
        <p14:creationId xmlns:p14="http://schemas.microsoft.com/office/powerpoint/2010/main" val="2415692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CMS content2">
    <p:spTree>
      <p:nvGrpSpPr>
        <p:cNvPr id="1" name=""/>
        <p:cNvGrpSpPr/>
        <p:nvPr/>
      </p:nvGrpSpPr>
      <p:grpSpPr>
        <a:xfrm>
          <a:off x="0" y="0"/>
          <a:ext cx="0" cy="0"/>
          <a:chOff x="0" y="0"/>
          <a:chExt cx="0" cy="0"/>
        </a:xfrm>
      </p:grpSpPr>
      <p:sp>
        <p:nvSpPr>
          <p:cNvPr id="7" name="Title Placeholder 8"/>
          <p:cNvSpPr>
            <a:spLocks noGrp="1"/>
          </p:cNvSpPr>
          <p:nvPr>
            <p:ph type="title"/>
          </p:nvPr>
        </p:nvSpPr>
        <p:spPr>
          <a:xfrm>
            <a:off x="0" y="0"/>
            <a:ext cx="9144000" cy="1447800"/>
          </a:xfrm>
          <a:prstGeom prst="rect">
            <a:avLst/>
          </a:prstGeom>
          <a:solidFill>
            <a:srgbClr val="FFD004"/>
          </a:solidFill>
          <a:effectLst>
            <a:outerShdw dist="76200" dir="5640000" algn="tl" rotWithShape="0">
              <a:srgbClr val="084A9C"/>
            </a:outerShdw>
          </a:effectLst>
        </p:spPr>
        <p:txBody>
          <a:bodyPr vert="horz" lIns="91440" tIns="45720" rIns="91440" bIns="45720" rtlCol="0" anchor="ctr">
            <a:noAutofit/>
          </a:bodyPr>
          <a:lstStyle/>
          <a:p>
            <a:r>
              <a:rPr lang="en-US" smtClean="0"/>
              <a:t>Click to edit Master title style</a:t>
            </a:r>
            <a:endParaRPr lang="en-US" dirty="0"/>
          </a:p>
        </p:txBody>
      </p:sp>
      <p:sp>
        <p:nvSpPr>
          <p:cNvPr id="12" name="Content Placeholder 2"/>
          <p:cNvSpPr>
            <a:spLocks noGrp="1"/>
          </p:cNvSpPr>
          <p:nvPr>
            <p:ph idx="1"/>
          </p:nvPr>
        </p:nvSpPr>
        <p:spPr>
          <a:xfrm>
            <a:off x="457200" y="1600200"/>
            <a:ext cx="4114800" cy="4525963"/>
          </a:xfrm>
        </p:spPr>
        <p:txBody>
          <a:bodyPr/>
          <a:lstStyle>
            <a:lvl1pPr>
              <a:defRPr sz="2600"/>
            </a:lvl1pPr>
            <a:lvl2pPr marL="742950" indent="-285750" algn="l" defTabSz="914400" rtl="0" eaLnBrk="1" latinLnBrk="0" hangingPunct="1">
              <a:spcBef>
                <a:spcPct val="20000"/>
              </a:spcBef>
              <a:buFont typeface="Calibri" pitchFamily="34" charset="0"/>
              <a:buChar char="–"/>
              <a:defRPr lang="en-US" sz="2200" kern="1200" dirty="0" smtClean="0">
                <a:solidFill>
                  <a:schemeClr val="tx1"/>
                </a:solidFill>
                <a:latin typeface="+mn-lt"/>
                <a:ea typeface="+mn-ea"/>
                <a:cs typeface="+mn-cs"/>
              </a:defRPr>
            </a:lvl2pPr>
            <a:lvl3pPr>
              <a:defRPr sz="1800"/>
            </a:lvl3pPr>
            <a:lvl4pPr>
              <a:defRPr lang="en-US" sz="1400" kern="1200" dirty="0" smtClean="0">
                <a:solidFill>
                  <a:schemeClr val="tx1"/>
                </a:solidFill>
                <a:latin typeface="+mn-lt"/>
                <a:ea typeface="+mn-ea"/>
                <a:cs typeface="+mn-cs"/>
              </a:defRPr>
            </a:lvl4pPr>
            <a:lvl5pPr>
              <a:defRPr sz="1400"/>
            </a:lvl5pPr>
          </a:lstStyle>
          <a:p>
            <a:pPr lvl="0"/>
            <a:r>
              <a:rPr lang="en-US" dirty="0" smtClean="0"/>
              <a:t>Click to edit Master text styles</a:t>
            </a:r>
          </a:p>
          <a:p>
            <a:pPr marL="742950" lvl="1" indent="-285750" algn="l" defTabSz="914400" rtl="0" eaLnBrk="1" latinLnBrk="0" hangingPunct="1">
              <a:spcBef>
                <a:spcPct val="20000"/>
              </a:spcBef>
              <a:buFont typeface="Calibri" pitchFamily="34" charset="0"/>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2"/>
          <p:cNvSpPr>
            <a:spLocks noGrp="1"/>
          </p:cNvSpPr>
          <p:nvPr>
            <p:ph idx="10"/>
          </p:nvPr>
        </p:nvSpPr>
        <p:spPr>
          <a:xfrm>
            <a:off x="4572000" y="1600200"/>
            <a:ext cx="4114800" cy="4525963"/>
          </a:xfrm>
        </p:spPr>
        <p:txBody>
          <a:bodyPr/>
          <a:lstStyle>
            <a:lvl1pPr>
              <a:defRPr lang="en-US" sz="2600" kern="1200" dirty="0" smtClean="0">
                <a:solidFill>
                  <a:schemeClr val="tx1"/>
                </a:solidFill>
                <a:latin typeface="+mn-lt"/>
                <a:ea typeface="+mn-ea"/>
                <a:cs typeface="+mn-cs"/>
              </a:defRPr>
            </a:lvl1pPr>
            <a:lvl2pPr marL="742950" indent="-285750" algn="l" defTabSz="914400" rtl="0" eaLnBrk="1" latinLnBrk="0" hangingPunct="1">
              <a:spcBef>
                <a:spcPct val="20000"/>
              </a:spcBef>
              <a:buFont typeface="Calibri" pitchFamily="34" charset="0"/>
              <a:buChar char="–"/>
              <a:defRPr lang="en-US" sz="2200" kern="1200" dirty="0" smtClean="0">
                <a:solidFill>
                  <a:schemeClr val="tx1"/>
                </a:solidFill>
                <a:latin typeface="+mn-lt"/>
                <a:ea typeface="+mn-ea"/>
                <a:cs typeface="+mn-cs"/>
              </a:defRPr>
            </a:lvl2pPr>
            <a:lvl3pPr>
              <a:defRPr sz="1800"/>
            </a:lvl3pPr>
            <a:lvl4pPr>
              <a:defRPr sz="1400"/>
            </a:lvl4pPr>
            <a:lvl5pPr>
              <a:defRPr sz="1400"/>
            </a:lvl5pPr>
          </a:lstStyle>
          <a:p>
            <a:pPr lvl="0"/>
            <a:r>
              <a:rPr lang="en-US" dirty="0" smtClean="0"/>
              <a:t>Click to edit Master text styles</a:t>
            </a:r>
          </a:p>
          <a:p>
            <a:pPr marL="742950" lvl="1" indent="-285750" algn="l" defTabSz="914400" rtl="0" eaLnBrk="1" latinLnBrk="0" hangingPunct="1">
              <a:spcBef>
                <a:spcPct val="20000"/>
              </a:spcBef>
              <a:buFont typeface="Calibri" pitchFamily="34" charset="0"/>
              <a:buChar char="–"/>
            </a:pPr>
            <a:r>
              <a:rPr lang="en-US" dirty="0" smtClean="0"/>
              <a:t>Second level</a:t>
            </a:r>
          </a:p>
          <a:p>
            <a:pPr lvl="2"/>
            <a:r>
              <a:rPr lang="en-US" dirty="0" smtClean="0"/>
              <a:t>Third level</a:t>
            </a:r>
          </a:p>
          <a:p>
            <a:pPr lvl="3"/>
            <a:r>
              <a:rPr lang="en-US" dirty="0" smtClean="0"/>
              <a:t>Fourth level</a:t>
            </a:r>
          </a:p>
          <a:p>
            <a:pPr lvl="4"/>
            <a:r>
              <a:rPr lang="en-US" dirty="0" smtClean="0"/>
              <a:t>Fifth level</a:t>
            </a:r>
          </a:p>
          <a:p>
            <a:pPr lvl="4"/>
            <a:endParaRPr lang="en-US" dirty="0"/>
          </a:p>
        </p:txBody>
      </p:sp>
      <p:sp>
        <p:nvSpPr>
          <p:cNvPr id="15" name="Slide Number Placeholder 9"/>
          <p:cNvSpPr txBox="1">
            <a:spLocks/>
          </p:cNvSpPr>
          <p:nvPr userDrawn="1"/>
        </p:nvSpPr>
        <p:spPr>
          <a:xfrm>
            <a:off x="4305300" y="6467550"/>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fld id="{E8555075-F7D8-774D-92CE-0FFE5404D32F}" type="slidenum">
              <a:rPr lang="en-US" smtClean="0">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6359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136027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50838"/>
            <a:ext cx="8229600" cy="868362"/>
          </a:xfrm>
          <a:prstGeom prst="rect">
            <a:avLst/>
          </a:prstGeom>
        </p:spPr>
        <p:txBody>
          <a:bodyPr vert="horz" lIns="91440" tIns="45720" rIns="91440" bIns="45720" rtlCol="0" anchor="b" anchorCtr="0">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76400"/>
            <a:ext cx="8229600" cy="4190999"/>
          </a:xfrm>
          <a:prstGeom prst="rect">
            <a:avLst/>
          </a:prstGeom>
        </p:spPr>
        <p:txBody>
          <a:bodyPr vert="horz" lIns="91440" tIns="45720" rIns="91440" bIns="4572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cxnSp>
        <p:nvCxnSpPr>
          <p:cNvPr id="9" name="Straight Connector 8"/>
          <p:cNvCxnSpPr/>
          <p:nvPr/>
        </p:nvCxnSpPr>
        <p:spPr bwMode="auto">
          <a:xfrm>
            <a:off x="618308" y="1295400"/>
            <a:ext cx="8220892" cy="0"/>
          </a:xfrm>
          <a:prstGeom prst="line">
            <a:avLst/>
          </a:prstGeom>
          <a:solidFill>
            <a:srgbClr val="FFCC99"/>
          </a:solidFill>
          <a:ln w="12700" cap="flat" cmpd="sng" algn="ctr">
            <a:solidFill>
              <a:schemeClr val="accent4"/>
            </a:solidFill>
            <a:prstDash val="solid"/>
            <a:round/>
            <a:headEnd type="none" w="med" len="med"/>
            <a:tailEnd type="none" w="med" len="med"/>
          </a:ln>
          <a:effectLst/>
        </p:spPr>
      </p:cxnSp>
      <p:sp>
        <p:nvSpPr>
          <p:cNvPr id="10" name="Rectangle 9"/>
          <p:cNvSpPr/>
          <p:nvPr/>
        </p:nvSpPr>
        <p:spPr bwMode="auto">
          <a:xfrm>
            <a:off x="0" y="1"/>
            <a:ext cx="407324" cy="1219200"/>
          </a:xfrm>
          <a:prstGeom prst="rect">
            <a:avLst/>
          </a:prstGeom>
          <a:solidFill>
            <a:schemeClr val="accent4"/>
          </a:solidFill>
          <a:ln w="12700" cap="flat" cmpd="sng" algn="ctr">
            <a:solidFill>
              <a:schemeClr val="accent4"/>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prstClr val="black"/>
              </a:solidFill>
              <a:latin typeface="Arial"/>
            </a:endParaRPr>
          </a:p>
        </p:txBody>
      </p:sp>
      <p:sp>
        <p:nvSpPr>
          <p:cNvPr id="11" name="Rectangle 10"/>
          <p:cNvSpPr/>
          <p:nvPr/>
        </p:nvSpPr>
        <p:spPr bwMode="auto">
          <a:xfrm>
            <a:off x="0" y="1371601"/>
            <a:ext cx="407324"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0" fontAlgn="base" hangingPunct="0">
              <a:lnSpc>
                <a:spcPts val="2500"/>
              </a:lnSpc>
              <a:spcBef>
                <a:spcPct val="0"/>
              </a:spcBef>
              <a:spcAft>
                <a:spcPts val="1000"/>
              </a:spcAft>
              <a:buClr>
                <a:srgbClr val="FDAA03"/>
              </a:buClr>
            </a:pPr>
            <a:endParaRPr lang="en-US" b="1" dirty="0">
              <a:solidFill>
                <a:srgbClr val="005F9E"/>
              </a:solidFill>
              <a:latin typeface="Arial"/>
            </a:endParaRPr>
          </a:p>
        </p:txBody>
      </p:sp>
      <p:sp>
        <p:nvSpPr>
          <p:cNvPr id="14" name="Slide Number Placeholder 5"/>
          <p:cNvSpPr>
            <a:spLocks noGrp="1"/>
          </p:cNvSpPr>
          <p:nvPr>
            <p:ph type="sldNum" sz="quarter" idx="4"/>
          </p:nvPr>
        </p:nvSpPr>
        <p:spPr>
          <a:xfrm>
            <a:off x="8398830" y="97793"/>
            <a:ext cx="495766" cy="135570"/>
          </a:xfrm>
          <a:prstGeom prst="rect">
            <a:avLst/>
          </a:prstGeom>
        </p:spPr>
        <p:txBody>
          <a:bodyPr vert="horz" lIns="91440" tIns="0" rIns="91440" bIns="0" rtlCol="0" anchor="ctr" anchorCtr="0"/>
          <a:lstStyle>
            <a:lvl1pPr algn="ctr">
              <a:defRPr lang="en-US" sz="900" smtClean="0">
                <a:solidFill>
                  <a:schemeClr val="bg2">
                    <a:lumMod val="50000"/>
                  </a:schemeClr>
                </a:solidFill>
                <a:latin typeface="+mj-lt"/>
              </a:defRPr>
            </a:lvl1pPr>
          </a:lstStyle>
          <a:p>
            <a:fld id="{295008BC-DA31-4D19-837B-EFA4386B05F5}" type="slidenum">
              <a:rPr>
                <a:solidFill>
                  <a:srgbClr val="FFFFFF">
                    <a:lumMod val="50000"/>
                  </a:srgbClr>
                </a:solidFill>
              </a:rPr>
              <a:pPr/>
              <a:t>‹#›</a:t>
            </a:fld>
            <a:endParaRPr dirty="0">
              <a:solidFill>
                <a:srgbClr val="FFFFFF">
                  <a:lumMod val="50000"/>
                </a:srgbClr>
              </a:solidFill>
            </a:endParaRPr>
          </a:p>
        </p:txBody>
      </p:sp>
      <p:cxnSp>
        <p:nvCxnSpPr>
          <p:cNvPr id="15" name="Straight Connector 14"/>
          <p:cNvCxnSpPr>
            <a:stCxn id="14" idx="3"/>
            <a:endCxn id="14" idx="3"/>
          </p:cNvCxnSpPr>
          <p:nvPr/>
        </p:nvCxnSpPr>
        <p:spPr>
          <a:xfrm>
            <a:off x="8894596" y="165578"/>
            <a:ext cx="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839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8458200" y="90459"/>
            <a:ext cx="0" cy="152400"/>
          </a:xfrm>
          <a:prstGeom prst="line">
            <a:avLst/>
          </a:prstGeom>
          <a:ln>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5449111"/>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27" r:id="rId6"/>
    <p:sldLayoutId id="2147483828" r:id="rId7"/>
  </p:sldLayoutIdLst>
  <p:timing>
    <p:tnLst>
      <p:par>
        <p:cTn id="1" dur="indefinite" restart="never" nodeType="tmRoot"/>
      </p:par>
    </p:tnLst>
  </p:timing>
  <p:hf hdr="0" ftr="0" dt="0"/>
  <p:txStyles>
    <p:titleStyle>
      <a:lvl1pPr algn="l" defTabSz="914400" rtl="0" eaLnBrk="1" latinLnBrk="0" hangingPunct="1">
        <a:lnSpc>
          <a:spcPct val="100000"/>
        </a:lnSpc>
        <a:spcBef>
          <a:spcPct val="0"/>
        </a:spcBef>
        <a:buNone/>
        <a:defRPr lang="en-US" sz="2000" b="1" i="0" u="none" kern="1200">
          <a:solidFill>
            <a:schemeClr val="tx2"/>
          </a:solidFill>
          <a:latin typeface="+mj-lt"/>
          <a:ea typeface="Verdana" pitchFamily="34" charset="0"/>
          <a:cs typeface="Verdana" pitchFamily="34" charset="0"/>
        </a:defRPr>
      </a:lvl1pPr>
    </p:titleStyle>
    <p:bodyStyle>
      <a:lvl1pPr marL="231775" indent="-231775" algn="l" defTabSz="914400" rtl="0" eaLnBrk="1" latinLnBrk="0" hangingPunct="1">
        <a:spcBef>
          <a:spcPts val="0"/>
        </a:spcBef>
        <a:spcAft>
          <a:spcPts val="600"/>
        </a:spcAft>
        <a:buClr>
          <a:schemeClr val="tx2"/>
        </a:buClr>
        <a:buSzPct val="120000"/>
        <a:buFont typeface="Wingdings" pitchFamily="2" charset="2"/>
        <a:buChar char="§"/>
        <a:defRPr sz="1400" b="0" kern="1200">
          <a:solidFill>
            <a:schemeClr val="tx1"/>
          </a:solidFill>
          <a:latin typeface="+mj-lt"/>
          <a:ea typeface="+mn-ea"/>
          <a:cs typeface="Calibri" pitchFamily="34" charset="0"/>
        </a:defRPr>
      </a:lvl1pPr>
      <a:lvl2pPr marL="515938" indent="-228600" algn="l" defTabSz="914400" rtl="0" eaLnBrk="1" latinLnBrk="0" hangingPunct="1">
        <a:spcBef>
          <a:spcPts val="0"/>
        </a:spcBef>
        <a:spcAft>
          <a:spcPts val="600"/>
        </a:spcAft>
        <a:buClr>
          <a:schemeClr val="tx2"/>
        </a:buClr>
        <a:buFont typeface="Arial" pitchFamily="34" charset="0"/>
        <a:buChar char="–"/>
        <a:defRPr sz="1400" b="0" i="0" u="none" kern="1200">
          <a:solidFill>
            <a:schemeClr val="tx1"/>
          </a:solidFill>
          <a:latin typeface="+mj-lt"/>
          <a:ea typeface="+mn-ea"/>
          <a:cs typeface="Calibri" pitchFamily="34" charset="0"/>
        </a:defRPr>
      </a:lvl2pPr>
      <a:lvl3pPr marL="747713" indent="-231775" algn="l" defTabSz="914400" rtl="0" eaLnBrk="1" latinLnBrk="0" hangingPunct="1">
        <a:spcBef>
          <a:spcPts val="0"/>
        </a:spcBef>
        <a:spcAft>
          <a:spcPts val="600"/>
        </a:spcAft>
        <a:buClr>
          <a:schemeClr val="tx2"/>
        </a:buClr>
        <a:buSzPct val="110000"/>
        <a:buFont typeface="Wingdings" pitchFamily="2" charset="2"/>
        <a:buChar char="§"/>
        <a:defRPr sz="1400" b="0" kern="1200">
          <a:solidFill>
            <a:schemeClr val="tx1"/>
          </a:solidFill>
          <a:latin typeface="+mj-lt"/>
          <a:ea typeface="+mn-ea"/>
          <a:cs typeface="Calibri" pitchFamily="34" charset="0"/>
        </a:defRPr>
      </a:lvl3pPr>
      <a:lvl4pPr marL="1030288" indent="-228600" algn="l" defTabSz="914400" rtl="0" eaLnBrk="1" latinLnBrk="0" hangingPunct="1">
        <a:spcBef>
          <a:spcPts val="0"/>
        </a:spcBef>
        <a:spcAft>
          <a:spcPts val="600"/>
        </a:spcAft>
        <a:buClr>
          <a:schemeClr val="tx2"/>
        </a:buClr>
        <a:buFont typeface="Arial" pitchFamily="34" charset="0"/>
        <a:buChar char="–"/>
        <a:defRPr sz="1400" b="0" kern="1200">
          <a:solidFill>
            <a:schemeClr val="tx1"/>
          </a:solidFill>
          <a:latin typeface="+mj-lt"/>
          <a:ea typeface="+mn-ea"/>
          <a:cs typeface="+mn-cs"/>
        </a:defRPr>
      </a:lvl4pPr>
      <a:lvl5pPr marL="1319213" indent="-228600" algn="l" defTabSz="914400" rtl="0" eaLnBrk="1" latinLnBrk="0" hangingPunct="1">
        <a:spcBef>
          <a:spcPts val="0"/>
        </a:spcBef>
        <a:spcAft>
          <a:spcPts val="600"/>
        </a:spcAft>
        <a:buClr>
          <a:schemeClr val="tx2"/>
        </a:buClr>
        <a:buSzPct val="60000"/>
        <a:buFont typeface="Wingdings" pitchFamily="2" charset="2"/>
        <a:buChar char="q"/>
        <a:defRPr sz="1400" b="0" kern="1200">
          <a:solidFill>
            <a:schemeClr val="tx1"/>
          </a:solidFill>
          <a:latin typeface="+mj-lt"/>
          <a:ea typeface="+mn-ea"/>
          <a:cs typeface="+mn-cs"/>
        </a:defRPr>
      </a:lvl5pPr>
      <a:lvl6pPr marL="1608138" indent="-228600" algn="l" defTabSz="914400" rtl="0" eaLnBrk="1" latinLnBrk="0" hangingPunct="1">
        <a:spcBef>
          <a:spcPts val="0"/>
        </a:spcBef>
        <a:spcAft>
          <a:spcPts val="600"/>
        </a:spcAft>
        <a:buClr>
          <a:schemeClr val="tx2"/>
        </a:buClr>
        <a:buFont typeface="Helvetica LT Std"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0" y="2635135"/>
            <a:ext cx="9144000" cy="1514300"/>
            <a:chOff x="0" y="2635135"/>
            <a:chExt cx="9144000" cy="1514300"/>
          </a:xfrm>
        </p:grpSpPr>
        <p:sp>
          <p:nvSpPr>
            <p:cNvPr id="4" name="Rectangle 3"/>
            <p:cNvSpPr/>
            <p:nvPr/>
          </p:nvSpPr>
          <p:spPr bwMode="gray">
            <a:xfrm>
              <a:off x="0" y="2635135"/>
              <a:ext cx="9144000" cy="108065"/>
            </a:xfrm>
            <a:prstGeom prst="rect">
              <a:avLst/>
            </a:prstGeom>
            <a:solidFill>
              <a:srgbClr val="084A9C"/>
            </a:solidFill>
            <a:ln w="19050" algn="ctr">
              <a:solidFill>
                <a:srgbClr val="084A9C"/>
              </a:solid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smtClean="0">
                <a:solidFill>
                  <a:schemeClr val="bg1"/>
                </a:solidFill>
              </a:endParaRPr>
            </a:p>
          </p:txBody>
        </p:sp>
        <p:sp>
          <p:nvSpPr>
            <p:cNvPr id="3" name="Title 2"/>
            <p:cNvSpPr txBox="1">
              <a:spLocks/>
            </p:cNvSpPr>
            <p:nvPr/>
          </p:nvSpPr>
          <p:spPr>
            <a:xfrm>
              <a:off x="0" y="2701635"/>
              <a:ext cx="9144000" cy="1447800"/>
            </a:xfrm>
            <a:prstGeom prst="rect">
              <a:avLst/>
            </a:prstGeom>
            <a:solidFill>
              <a:srgbClr val="FFD004"/>
            </a:solidFill>
            <a:effectLst>
              <a:outerShdw dist="76200" dir="5640000" algn="tl" rotWithShape="0">
                <a:srgbClr val="084A9C"/>
              </a:outerShdw>
            </a:effectLst>
          </p:spPr>
          <p:txBody>
            <a:bodyPr vert="horz" lIns="91440" tIns="45720" rIns="91440" bIns="45720" rtlCol="0" anchor="ctr">
              <a:noAutofit/>
            </a:bodyPr>
            <a:lstStyle>
              <a:lvl1pPr indent="0" algn="ctr" defTabSz="914400" rtl="0" eaLnBrk="1" latinLnBrk="0" hangingPunct="1">
                <a:spcBef>
                  <a:spcPts val="0"/>
                </a:spcBef>
                <a:buNone/>
                <a:defRPr lang="en-US" sz="4000" b="1" kern="1200" dirty="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ysClr val="windowText" lastClr="000000"/>
                  </a:solidFill>
                  <a:effectLst/>
                  <a:uLnTx/>
                  <a:uFillTx/>
                  <a:latin typeface="Calibri"/>
                  <a:ea typeface="+mj-ea"/>
                  <a:cs typeface="+mj-cs"/>
                </a:rPr>
                <a:t>Driver Diagram Discussion</a:t>
              </a:r>
              <a:endParaRPr kumimoji="0" lang="en-US" sz="4000" b="1" i="0" u="none" strike="noStrike" kern="1200" cap="none" spc="0" normalizeH="0" baseline="0" noProof="0" dirty="0">
                <a:ln>
                  <a:noFill/>
                </a:ln>
                <a:solidFill>
                  <a:sysClr val="windowText" lastClr="000000"/>
                </a:solidFill>
                <a:effectLst/>
                <a:uLnTx/>
                <a:uFillTx/>
                <a:latin typeface="Calibri"/>
                <a:ea typeface="+mj-ea"/>
                <a:cs typeface="+mj-cs"/>
              </a:endParaRPr>
            </a:p>
          </p:txBody>
        </p:sp>
      </p:grpSp>
    </p:spTree>
    <p:extLst>
      <p:ext uri="{BB962C8B-B14F-4D97-AF65-F5344CB8AC3E}">
        <p14:creationId xmlns:p14="http://schemas.microsoft.com/office/powerpoint/2010/main" val="1230392623"/>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Tool: Driver Diagrams</a:t>
            </a:r>
            <a:endParaRPr lang="en-US" dirty="0"/>
          </a:p>
        </p:txBody>
      </p:sp>
      <p:sp>
        <p:nvSpPr>
          <p:cNvPr id="3" name="Slide Number Placeholder 2"/>
          <p:cNvSpPr>
            <a:spLocks noGrp="1"/>
          </p:cNvSpPr>
          <p:nvPr>
            <p:ph type="sldNum" sz="quarter" idx="4"/>
          </p:nvPr>
        </p:nvSpPr>
        <p:spPr/>
        <p:txBody>
          <a:bodyPr/>
          <a:lstStyle/>
          <a:p>
            <a:fld id="{295008BC-DA31-4D19-837B-EFA4386B05F5}" type="slidenum">
              <a:rPr/>
              <a:pPr/>
              <a:t>2</a:t>
            </a:fld>
            <a:endParaRPr dirty="0"/>
          </a:p>
        </p:txBody>
      </p:sp>
      <p:sp>
        <p:nvSpPr>
          <p:cNvPr id="38" name="TextBox 37"/>
          <p:cNvSpPr txBox="1"/>
          <p:nvPr/>
        </p:nvSpPr>
        <p:spPr>
          <a:xfrm>
            <a:off x="2025779" y="2154572"/>
            <a:ext cx="637953" cy="338554"/>
          </a:xfrm>
          <a:prstGeom prst="rect">
            <a:avLst/>
          </a:prstGeom>
          <a:noFill/>
        </p:spPr>
        <p:txBody>
          <a:bodyPr wrap="square" rtlCol="0">
            <a:spAutoFit/>
          </a:bodyPr>
          <a:lstStyle/>
          <a:p>
            <a:pPr algn="ctr">
              <a:spcAft>
                <a:spcPts val="600"/>
              </a:spcAft>
            </a:pPr>
            <a:r>
              <a:rPr lang="en-US" sz="1600" b="1" dirty="0" smtClean="0">
                <a:ea typeface="Verdana" pitchFamily="34" charset="0"/>
                <a:cs typeface="Verdana" pitchFamily="34" charset="0"/>
              </a:rPr>
              <a:t>Aim</a:t>
            </a:r>
            <a:endParaRPr lang="en-US" sz="1600" b="1" dirty="0">
              <a:ea typeface="Verdana" pitchFamily="34" charset="0"/>
              <a:cs typeface="Verdana" pitchFamily="34" charset="0"/>
            </a:endParaRPr>
          </a:p>
        </p:txBody>
      </p:sp>
      <p:sp>
        <p:nvSpPr>
          <p:cNvPr id="39" name="TextBox 38"/>
          <p:cNvSpPr txBox="1"/>
          <p:nvPr/>
        </p:nvSpPr>
        <p:spPr>
          <a:xfrm>
            <a:off x="4257385" y="2031461"/>
            <a:ext cx="934027" cy="584775"/>
          </a:xfrm>
          <a:prstGeom prst="rect">
            <a:avLst/>
          </a:prstGeom>
          <a:noFill/>
        </p:spPr>
        <p:txBody>
          <a:bodyPr wrap="square" rtlCol="0">
            <a:spAutoFit/>
          </a:bodyPr>
          <a:lstStyle/>
          <a:p>
            <a:pPr algn="ctr">
              <a:spcAft>
                <a:spcPts val="600"/>
              </a:spcAft>
            </a:pPr>
            <a:r>
              <a:rPr lang="en-US" sz="1600" b="1" dirty="0" smtClean="0">
                <a:ea typeface="Verdana" pitchFamily="34" charset="0"/>
                <a:cs typeface="Verdana" pitchFamily="34" charset="0"/>
              </a:rPr>
              <a:t>Primary Drivers</a:t>
            </a:r>
            <a:endParaRPr lang="en-US" sz="1600" b="1" dirty="0">
              <a:ea typeface="Verdana" pitchFamily="34" charset="0"/>
              <a:cs typeface="Verdana" pitchFamily="34" charset="0"/>
            </a:endParaRPr>
          </a:p>
        </p:txBody>
      </p:sp>
      <p:sp>
        <p:nvSpPr>
          <p:cNvPr id="40" name="TextBox 39"/>
          <p:cNvSpPr txBox="1"/>
          <p:nvPr/>
        </p:nvSpPr>
        <p:spPr>
          <a:xfrm>
            <a:off x="6403218" y="2031461"/>
            <a:ext cx="1130173" cy="584775"/>
          </a:xfrm>
          <a:prstGeom prst="rect">
            <a:avLst/>
          </a:prstGeom>
          <a:noFill/>
        </p:spPr>
        <p:txBody>
          <a:bodyPr wrap="square" rtlCol="0">
            <a:spAutoFit/>
          </a:bodyPr>
          <a:lstStyle/>
          <a:p>
            <a:pPr algn="ctr">
              <a:spcAft>
                <a:spcPts val="600"/>
              </a:spcAft>
            </a:pPr>
            <a:r>
              <a:rPr lang="en-US" sz="1600" b="1" dirty="0" smtClean="0">
                <a:ea typeface="Verdana" pitchFamily="34" charset="0"/>
                <a:cs typeface="Verdana" pitchFamily="34" charset="0"/>
              </a:rPr>
              <a:t>Secondary Drivers</a:t>
            </a:r>
            <a:endParaRPr lang="en-US" sz="1600" b="1" dirty="0">
              <a:ea typeface="Verdana" pitchFamily="34" charset="0"/>
              <a:cs typeface="Verdana" pitchFamily="34" charset="0"/>
            </a:endParaRPr>
          </a:p>
        </p:txBody>
      </p:sp>
      <p:pic>
        <p:nvPicPr>
          <p:cNvPr id="5" name="Picture 4"/>
          <p:cNvPicPr>
            <a:picLocks noChangeAspect="1"/>
          </p:cNvPicPr>
          <p:nvPr/>
        </p:nvPicPr>
        <p:blipFill>
          <a:blip r:embed="rId3"/>
          <a:stretch>
            <a:fillRect/>
          </a:stretch>
        </p:blipFill>
        <p:spPr>
          <a:xfrm>
            <a:off x="1837751" y="2585763"/>
            <a:ext cx="5773292" cy="2425176"/>
          </a:xfrm>
          <a:prstGeom prst="rect">
            <a:avLst/>
          </a:prstGeom>
        </p:spPr>
      </p:pic>
      <p:sp>
        <p:nvSpPr>
          <p:cNvPr id="6" name="Rectangle 5"/>
          <p:cNvSpPr/>
          <p:nvPr/>
        </p:nvSpPr>
        <p:spPr>
          <a:xfrm>
            <a:off x="674609" y="1415604"/>
            <a:ext cx="8099577" cy="646331"/>
          </a:xfrm>
          <a:prstGeom prst="rect">
            <a:avLst/>
          </a:prstGeom>
        </p:spPr>
        <p:txBody>
          <a:bodyPr>
            <a:spAutoFit/>
          </a:bodyPr>
          <a:lstStyle/>
          <a:p>
            <a:r>
              <a:rPr lang="en-US" dirty="0">
                <a:solidFill>
                  <a:prstClr val="black"/>
                </a:solidFill>
              </a:rPr>
              <a:t>A</a:t>
            </a:r>
            <a:r>
              <a:rPr lang="en-US" b="1" i="1" dirty="0">
                <a:solidFill>
                  <a:srgbClr val="456067"/>
                </a:solidFill>
              </a:rPr>
              <a:t> </a:t>
            </a:r>
            <a:r>
              <a:rPr lang="en-US" b="1" i="1" dirty="0"/>
              <a:t>driver diagram </a:t>
            </a:r>
            <a:r>
              <a:rPr lang="en-US" dirty="0">
                <a:solidFill>
                  <a:prstClr val="black"/>
                </a:solidFill>
              </a:rPr>
              <a:t>is a way of describing the elements that need to be in place to achieve an improvement aim. </a:t>
            </a:r>
            <a:endParaRPr lang="en-US" dirty="0"/>
          </a:p>
        </p:txBody>
      </p:sp>
      <p:sp>
        <p:nvSpPr>
          <p:cNvPr id="8" name="Rectangle 7"/>
          <p:cNvSpPr/>
          <p:nvPr/>
        </p:nvSpPr>
        <p:spPr>
          <a:xfrm>
            <a:off x="483607" y="2999283"/>
            <a:ext cx="1472940" cy="1754326"/>
          </a:xfrm>
          <a:prstGeom prst="rect">
            <a:avLst/>
          </a:prstGeom>
        </p:spPr>
        <p:txBody>
          <a:bodyPr wrap="square">
            <a:spAutoFit/>
          </a:bodyPr>
          <a:lstStyle/>
          <a:p>
            <a:r>
              <a:rPr lang="en-US" dirty="0">
                <a:solidFill>
                  <a:prstClr val="black"/>
                </a:solidFill>
              </a:rPr>
              <a:t>The </a:t>
            </a:r>
            <a:r>
              <a:rPr lang="en-US" b="1" i="1" dirty="0">
                <a:solidFill>
                  <a:schemeClr val="accent4"/>
                </a:solidFill>
              </a:rPr>
              <a:t>aim</a:t>
            </a:r>
            <a:r>
              <a:rPr lang="en-US" dirty="0">
                <a:solidFill>
                  <a:schemeClr val="accent4"/>
                </a:solidFill>
              </a:rPr>
              <a:t> </a:t>
            </a:r>
            <a:r>
              <a:rPr lang="en-US" dirty="0">
                <a:solidFill>
                  <a:prstClr val="black"/>
                </a:solidFill>
              </a:rPr>
              <a:t>is a clearly articulated goal or objective of the work. </a:t>
            </a:r>
            <a:endParaRPr lang="en-US" dirty="0"/>
          </a:p>
        </p:txBody>
      </p:sp>
      <p:sp>
        <p:nvSpPr>
          <p:cNvPr id="10" name="Rectangle 9"/>
          <p:cNvSpPr/>
          <p:nvPr/>
        </p:nvSpPr>
        <p:spPr>
          <a:xfrm>
            <a:off x="2286000" y="5103576"/>
            <a:ext cx="6553200" cy="1477328"/>
          </a:xfrm>
          <a:prstGeom prst="rect">
            <a:avLst/>
          </a:prstGeom>
        </p:spPr>
        <p:txBody>
          <a:bodyPr wrap="square">
            <a:spAutoFit/>
          </a:bodyPr>
          <a:lstStyle/>
          <a:p>
            <a:r>
              <a:rPr lang="en-US" b="1" i="1" dirty="0">
                <a:solidFill>
                  <a:schemeClr val="tx2"/>
                </a:solidFill>
              </a:rPr>
              <a:t>Primary drivers </a:t>
            </a:r>
            <a:r>
              <a:rPr lang="en-US" dirty="0">
                <a:solidFill>
                  <a:prstClr val="black"/>
                </a:solidFill>
              </a:rPr>
              <a:t>are system components or factors which contribute directly to achieving the </a:t>
            </a:r>
            <a:r>
              <a:rPr lang="en-US" dirty="0" smtClean="0">
                <a:solidFill>
                  <a:prstClr val="black"/>
                </a:solidFill>
              </a:rPr>
              <a:t>aim</a:t>
            </a:r>
          </a:p>
          <a:p>
            <a:endParaRPr lang="en-US" dirty="0">
              <a:solidFill>
                <a:prstClr val="black"/>
              </a:solidFill>
            </a:endParaRPr>
          </a:p>
          <a:p>
            <a:r>
              <a:rPr lang="en-US" b="1" i="1" dirty="0">
                <a:solidFill>
                  <a:schemeClr val="accent1"/>
                </a:solidFill>
              </a:rPr>
              <a:t>Secondary drivers </a:t>
            </a:r>
            <a:r>
              <a:rPr lang="en-US" dirty="0">
                <a:solidFill>
                  <a:prstClr val="black"/>
                </a:solidFill>
              </a:rPr>
              <a:t>are actions, interventions, or lower-level components necessary to achieving the primary drivers</a:t>
            </a:r>
          </a:p>
        </p:txBody>
      </p:sp>
    </p:spTree>
    <p:extLst>
      <p:ext uri="{BB962C8B-B14F-4D97-AF65-F5344CB8AC3E}">
        <p14:creationId xmlns:p14="http://schemas.microsoft.com/office/powerpoint/2010/main" val="2462378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Makes a Good Aim?</a:t>
            </a:r>
          </a:p>
        </p:txBody>
      </p:sp>
      <p:sp>
        <p:nvSpPr>
          <p:cNvPr id="3" name="Slide Number Placeholder 2"/>
          <p:cNvSpPr>
            <a:spLocks noGrp="1"/>
          </p:cNvSpPr>
          <p:nvPr>
            <p:ph type="sldNum" sz="quarter" idx="4294967295"/>
          </p:nvPr>
        </p:nvSpPr>
        <p:spPr>
          <a:xfrm>
            <a:off x="4305300" y="6467550"/>
            <a:ext cx="533400" cy="365125"/>
          </a:xfrm>
          <a:prstGeom prst="rect">
            <a:avLst/>
          </a:prstGeom>
        </p:spPr>
        <p:txBody>
          <a:bodyPr/>
          <a:lstStyle/>
          <a:p>
            <a:pPr>
              <a:defRPr/>
            </a:pPr>
            <a:fld id="{B8EFA029-E1A2-4330-823F-C77CDEB6241D}" type="slidenum">
              <a:rPr lang="en-US" smtClean="0">
                <a:solidFill>
                  <a:srgbClr val="000000">
                    <a:tint val="75000"/>
                  </a:srgbClr>
                </a:solidFill>
              </a:rPr>
              <a:pPr>
                <a:defRPr/>
              </a:pPr>
              <a:t>3</a:t>
            </a:fld>
            <a:endParaRPr lang="en-US" dirty="0">
              <a:solidFill>
                <a:srgbClr val="000000">
                  <a:tint val="75000"/>
                </a:srgbClr>
              </a:solidFill>
            </a:endParaRPr>
          </a:p>
        </p:txBody>
      </p:sp>
      <p:sp>
        <p:nvSpPr>
          <p:cNvPr id="4" name="Rectangle 3"/>
          <p:cNvSpPr/>
          <p:nvPr/>
        </p:nvSpPr>
        <p:spPr>
          <a:xfrm>
            <a:off x="535406" y="2635655"/>
            <a:ext cx="548640" cy="548640"/>
          </a:xfrm>
          <a:prstGeom prst="rect">
            <a:avLst/>
          </a:prstGeom>
          <a:solidFill>
            <a:schemeClr val="bg1"/>
          </a:solid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p:cNvSpPr/>
          <p:nvPr/>
        </p:nvSpPr>
        <p:spPr>
          <a:xfrm>
            <a:off x="535406" y="3768922"/>
            <a:ext cx="548640" cy="548640"/>
          </a:xfrm>
          <a:prstGeom prst="rect">
            <a:avLst/>
          </a:prstGeom>
          <a:solidFill>
            <a:schemeClr val="bg1"/>
          </a:solid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535406" y="4843101"/>
            <a:ext cx="548640" cy="548640"/>
          </a:xfrm>
          <a:prstGeom prst="rect">
            <a:avLst/>
          </a:prstGeom>
          <a:solidFill>
            <a:schemeClr val="bg1"/>
          </a:solidFill>
          <a:ln w="571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295400" y="4775200"/>
            <a:ext cx="7327233" cy="646331"/>
          </a:xfrm>
          <a:prstGeom prst="rect">
            <a:avLst/>
          </a:prstGeom>
          <a:noFill/>
        </p:spPr>
        <p:txBody>
          <a:bodyPr wrap="square" rtlCol="0">
            <a:spAutoFit/>
          </a:bodyPr>
          <a:lstStyle/>
          <a:p>
            <a:r>
              <a:rPr lang="en-US" dirty="0"/>
              <a:t>It’s </a:t>
            </a:r>
            <a:r>
              <a:rPr lang="en-US" b="1" dirty="0"/>
              <a:t>Ambitious</a:t>
            </a:r>
            <a:r>
              <a:rPr lang="en-US" dirty="0"/>
              <a:t> and not something that has already been accomplished.  </a:t>
            </a:r>
          </a:p>
        </p:txBody>
      </p:sp>
      <p:sp>
        <p:nvSpPr>
          <p:cNvPr id="8" name="TextBox 7"/>
          <p:cNvSpPr txBox="1"/>
          <p:nvPr/>
        </p:nvSpPr>
        <p:spPr>
          <a:xfrm>
            <a:off x="1299405" y="3736494"/>
            <a:ext cx="7327233" cy="646331"/>
          </a:xfrm>
          <a:prstGeom prst="rect">
            <a:avLst/>
          </a:prstGeom>
          <a:noFill/>
        </p:spPr>
        <p:txBody>
          <a:bodyPr wrap="square" rtlCol="0">
            <a:spAutoFit/>
          </a:bodyPr>
          <a:lstStyle/>
          <a:p>
            <a:r>
              <a:rPr lang="en-US" dirty="0"/>
              <a:t>It’s </a:t>
            </a:r>
            <a:r>
              <a:rPr lang="en-US" b="1" dirty="0"/>
              <a:t>Measureable and Time-bound</a:t>
            </a:r>
            <a:r>
              <a:rPr lang="en-US" dirty="0"/>
              <a:t>, the data exist, and we are able to collect it.</a:t>
            </a:r>
          </a:p>
        </p:txBody>
      </p:sp>
      <p:sp>
        <p:nvSpPr>
          <p:cNvPr id="9" name="TextBox 8"/>
          <p:cNvSpPr txBox="1"/>
          <p:nvPr/>
        </p:nvSpPr>
        <p:spPr>
          <a:xfrm>
            <a:off x="1295400" y="2578100"/>
            <a:ext cx="7327233" cy="646331"/>
          </a:xfrm>
          <a:prstGeom prst="rect">
            <a:avLst/>
          </a:prstGeom>
          <a:noFill/>
        </p:spPr>
        <p:txBody>
          <a:bodyPr wrap="square" rtlCol="0">
            <a:spAutoFit/>
          </a:bodyPr>
          <a:lstStyle/>
          <a:p>
            <a:r>
              <a:rPr lang="en-US" dirty="0"/>
              <a:t>It’s </a:t>
            </a:r>
            <a:r>
              <a:rPr lang="en-US" b="1" dirty="0"/>
              <a:t>a Vision that Resonates and is Meaningful</a:t>
            </a:r>
            <a:r>
              <a:rPr lang="en-US" dirty="0"/>
              <a:t>. It inspires people to do the work and generates stakeholder buy-in.</a:t>
            </a:r>
          </a:p>
        </p:txBody>
      </p:sp>
      <p:sp>
        <p:nvSpPr>
          <p:cNvPr id="10" name="Freeform 23"/>
          <p:cNvSpPr>
            <a:spLocks/>
          </p:cNvSpPr>
          <p:nvPr/>
        </p:nvSpPr>
        <p:spPr bwMode="auto">
          <a:xfrm>
            <a:off x="522634" y="2597722"/>
            <a:ext cx="671735" cy="624505"/>
          </a:xfrm>
          <a:custGeom>
            <a:avLst/>
            <a:gdLst>
              <a:gd name="T0" fmla="*/ 362 w 393"/>
              <a:gd name="T1" fmla="*/ 2 h 366"/>
              <a:gd name="T2" fmla="*/ 308 w 393"/>
              <a:gd name="T3" fmla="*/ 13 h 366"/>
              <a:gd name="T4" fmla="*/ 143 w 393"/>
              <a:gd name="T5" fmla="*/ 253 h 366"/>
              <a:gd name="T6" fmla="*/ 89 w 393"/>
              <a:gd name="T7" fmla="*/ 203 h 366"/>
              <a:gd name="T8" fmla="*/ 38 w 393"/>
              <a:gd name="T9" fmla="*/ 200 h 366"/>
              <a:gd name="T10" fmla="*/ 13 w 393"/>
              <a:gd name="T11" fmla="*/ 220 h 366"/>
              <a:gd name="T12" fmla="*/ 121 w 393"/>
              <a:gd name="T13" fmla="*/ 349 h 366"/>
              <a:gd name="T14" fmla="*/ 199 w 393"/>
              <a:gd name="T15" fmla="*/ 336 h 366"/>
              <a:gd name="T16" fmla="*/ 379 w 393"/>
              <a:gd name="T17" fmla="*/ 19 h 366"/>
              <a:gd name="T18" fmla="*/ 362 w 393"/>
              <a:gd name="T19" fmla="*/ 2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3" h="366">
                <a:moveTo>
                  <a:pt x="362" y="2"/>
                </a:moveTo>
                <a:cubicBezTo>
                  <a:pt x="344" y="0"/>
                  <a:pt x="322" y="3"/>
                  <a:pt x="308" y="13"/>
                </a:cubicBezTo>
                <a:cubicBezTo>
                  <a:pt x="226" y="72"/>
                  <a:pt x="174" y="162"/>
                  <a:pt x="143" y="253"/>
                </a:cubicBezTo>
                <a:cubicBezTo>
                  <a:pt x="127" y="234"/>
                  <a:pt x="109" y="217"/>
                  <a:pt x="89" y="203"/>
                </a:cubicBezTo>
                <a:cubicBezTo>
                  <a:pt x="75" y="194"/>
                  <a:pt x="54" y="196"/>
                  <a:pt x="38" y="200"/>
                </a:cubicBezTo>
                <a:cubicBezTo>
                  <a:pt x="34" y="200"/>
                  <a:pt x="0" y="211"/>
                  <a:pt x="13" y="220"/>
                </a:cubicBezTo>
                <a:cubicBezTo>
                  <a:pt x="61" y="252"/>
                  <a:pt x="95" y="304"/>
                  <a:pt x="121" y="349"/>
                </a:cubicBezTo>
                <a:cubicBezTo>
                  <a:pt x="131" y="366"/>
                  <a:pt x="196" y="354"/>
                  <a:pt x="199" y="336"/>
                </a:cubicBezTo>
                <a:cubicBezTo>
                  <a:pt x="220" y="222"/>
                  <a:pt x="276" y="94"/>
                  <a:pt x="379" y="19"/>
                </a:cubicBezTo>
                <a:cubicBezTo>
                  <a:pt x="393" y="8"/>
                  <a:pt x="370" y="2"/>
                  <a:pt x="362" y="2"/>
                </a:cubicBez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11" name="Freeform 23"/>
          <p:cNvSpPr>
            <a:spLocks/>
          </p:cNvSpPr>
          <p:nvPr/>
        </p:nvSpPr>
        <p:spPr bwMode="auto">
          <a:xfrm>
            <a:off x="537990" y="3716696"/>
            <a:ext cx="671735" cy="624505"/>
          </a:xfrm>
          <a:custGeom>
            <a:avLst/>
            <a:gdLst>
              <a:gd name="T0" fmla="*/ 362 w 393"/>
              <a:gd name="T1" fmla="*/ 2 h 366"/>
              <a:gd name="T2" fmla="*/ 308 w 393"/>
              <a:gd name="T3" fmla="*/ 13 h 366"/>
              <a:gd name="T4" fmla="*/ 143 w 393"/>
              <a:gd name="T5" fmla="*/ 253 h 366"/>
              <a:gd name="T6" fmla="*/ 89 w 393"/>
              <a:gd name="T7" fmla="*/ 203 h 366"/>
              <a:gd name="T8" fmla="*/ 38 w 393"/>
              <a:gd name="T9" fmla="*/ 200 h 366"/>
              <a:gd name="T10" fmla="*/ 13 w 393"/>
              <a:gd name="T11" fmla="*/ 220 h 366"/>
              <a:gd name="T12" fmla="*/ 121 w 393"/>
              <a:gd name="T13" fmla="*/ 349 h 366"/>
              <a:gd name="T14" fmla="*/ 199 w 393"/>
              <a:gd name="T15" fmla="*/ 336 h 366"/>
              <a:gd name="T16" fmla="*/ 379 w 393"/>
              <a:gd name="T17" fmla="*/ 19 h 366"/>
              <a:gd name="T18" fmla="*/ 362 w 393"/>
              <a:gd name="T19" fmla="*/ 2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3" h="366">
                <a:moveTo>
                  <a:pt x="362" y="2"/>
                </a:moveTo>
                <a:cubicBezTo>
                  <a:pt x="344" y="0"/>
                  <a:pt x="322" y="3"/>
                  <a:pt x="308" y="13"/>
                </a:cubicBezTo>
                <a:cubicBezTo>
                  <a:pt x="226" y="72"/>
                  <a:pt x="174" y="162"/>
                  <a:pt x="143" y="253"/>
                </a:cubicBezTo>
                <a:cubicBezTo>
                  <a:pt x="127" y="234"/>
                  <a:pt x="109" y="217"/>
                  <a:pt x="89" y="203"/>
                </a:cubicBezTo>
                <a:cubicBezTo>
                  <a:pt x="75" y="194"/>
                  <a:pt x="54" y="196"/>
                  <a:pt x="38" y="200"/>
                </a:cubicBezTo>
                <a:cubicBezTo>
                  <a:pt x="34" y="200"/>
                  <a:pt x="0" y="211"/>
                  <a:pt x="13" y="220"/>
                </a:cubicBezTo>
                <a:cubicBezTo>
                  <a:pt x="61" y="252"/>
                  <a:pt x="95" y="304"/>
                  <a:pt x="121" y="349"/>
                </a:cubicBezTo>
                <a:cubicBezTo>
                  <a:pt x="131" y="366"/>
                  <a:pt x="196" y="354"/>
                  <a:pt x="199" y="336"/>
                </a:cubicBezTo>
                <a:cubicBezTo>
                  <a:pt x="220" y="222"/>
                  <a:pt x="276" y="94"/>
                  <a:pt x="379" y="19"/>
                </a:cubicBezTo>
                <a:cubicBezTo>
                  <a:pt x="393" y="8"/>
                  <a:pt x="370" y="2"/>
                  <a:pt x="362" y="2"/>
                </a:cubicBez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p>
        </p:txBody>
      </p:sp>
      <p:sp>
        <p:nvSpPr>
          <p:cNvPr id="12" name="Freeform 23"/>
          <p:cNvSpPr>
            <a:spLocks/>
          </p:cNvSpPr>
          <p:nvPr/>
        </p:nvSpPr>
        <p:spPr bwMode="auto">
          <a:xfrm>
            <a:off x="522633" y="4767236"/>
            <a:ext cx="671735" cy="624505"/>
          </a:xfrm>
          <a:custGeom>
            <a:avLst/>
            <a:gdLst>
              <a:gd name="T0" fmla="*/ 362 w 393"/>
              <a:gd name="T1" fmla="*/ 2 h 366"/>
              <a:gd name="T2" fmla="*/ 308 w 393"/>
              <a:gd name="T3" fmla="*/ 13 h 366"/>
              <a:gd name="T4" fmla="*/ 143 w 393"/>
              <a:gd name="T5" fmla="*/ 253 h 366"/>
              <a:gd name="T6" fmla="*/ 89 w 393"/>
              <a:gd name="T7" fmla="*/ 203 h 366"/>
              <a:gd name="T8" fmla="*/ 38 w 393"/>
              <a:gd name="T9" fmla="*/ 200 h 366"/>
              <a:gd name="T10" fmla="*/ 13 w 393"/>
              <a:gd name="T11" fmla="*/ 220 h 366"/>
              <a:gd name="T12" fmla="*/ 121 w 393"/>
              <a:gd name="T13" fmla="*/ 349 h 366"/>
              <a:gd name="T14" fmla="*/ 199 w 393"/>
              <a:gd name="T15" fmla="*/ 336 h 366"/>
              <a:gd name="T16" fmla="*/ 379 w 393"/>
              <a:gd name="T17" fmla="*/ 19 h 366"/>
              <a:gd name="T18" fmla="*/ 362 w 393"/>
              <a:gd name="T19" fmla="*/ 2 h 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3" h="366">
                <a:moveTo>
                  <a:pt x="362" y="2"/>
                </a:moveTo>
                <a:cubicBezTo>
                  <a:pt x="344" y="0"/>
                  <a:pt x="322" y="3"/>
                  <a:pt x="308" y="13"/>
                </a:cubicBezTo>
                <a:cubicBezTo>
                  <a:pt x="226" y="72"/>
                  <a:pt x="174" y="162"/>
                  <a:pt x="143" y="253"/>
                </a:cubicBezTo>
                <a:cubicBezTo>
                  <a:pt x="127" y="234"/>
                  <a:pt x="109" y="217"/>
                  <a:pt x="89" y="203"/>
                </a:cubicBezTo>
                <a:cubicBezTo>
                  <a:pt x="75" y="194"/>
                  <a:pt x="54" y="196"/>
                  <a:pt x="38" y="200"/>
                </a:cubicBezTo>
                <a:cubicBezTo>
                  <a:pt x="34" y="200"/>
                  <a:pt x="0" y="211"/>
                  <a:pt x="13" y="220"/>
                </a:cubicBezTo>
                <a:cubicBezTo>
                  <a:pt x="61" y="252"/>
                  <a:pt x="95" y="304"/>
                  <a:pt x="121" y="349"/>
                </a:cubicBezTo>
                <a:cubicBezTo>
                  <a:pt x="131" y="366"/>
                  <a:pt x="196" y="354"/>
                  <a:pt x="199" y="336"/>
                </a:cubicBezTo>
                <a:cubicBezTo>
                  <a:pt x="220" y="222"/>
                  <a:pt x="276" y="94"/>
                  <a:pt x="379" y="19"/>
                </a:cubicBezTo>
                <a:cubicBezTo>
                  <a:pt x="393" y="8"/>
                  <a:pt x="370" y="2"/>
                  <a:pt x="362" y="2"/>
                </a:cubicBezTo>
                <a:close/>
              </a:path>
            </a:pathLst>
          </a:custGeom>
          <a:solidFill>
            <a:schemeClr val="accent3"/>
          </a:solidFill>
          <a:ln>
            <a:noFill/>
          </a:ln>
          <a:extLst/>
        </p:spPr>
        <p:txBody>
          <a:bodyPr vert="horz" wrap="square" lIns="91440" tIns="45720" rIns="91440" bIns="45720" numCol="1" anchor="t" anchorCtr="0" compatLnSpc="1">
            <a:prstTxWarp prst="textNoShape">
              <a:avLst/>
            </a:prstTxWarp>
          </a:bodyPr>
          <a:lstStyle/>
          <a:p>
            <a:endParaRPr lang="en-US" dirty="0"/>
          </a:p>
        </p:txBody>
      </p:sp>
    </p:spTree>
    <p:extLst>
      <p:ext uri="{BB962C8B-B14F-4D97-AF65-F5344CB8AC3E}">
        <p14:creationId xmlns:p14="http://schemas.microsoft.com/office/powerpoint/2010/main" val="31034621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Statement Drafts</a:t>
            </a:r>
            <a:br>
              <a:rPr lang="en-US" dirty="0" smtClean="0"/>
            </a:br>
            <a:r>
              <a:rPr lang="en-US" i="1" dirty="0" smtClean="0"/>
              <a:t>React and Refine</a:t>
            </a:r>
            <a:endParaRPr lang="en-US" i="1" dirty="0"/>
          </a:p>
        </p:txBody>
      </p:sp>
      <p:sp>
        <p:nvSpPr>
          <p:cNvPr id="3" name="Slide Number Placeholder 2"/>
          <p:cNvSpPr>
            <a:spLocks noGrp="1"/>
          </p:cNvSpPr>
          <p:nvPr>
            <p:ph type="sldNum" sz="quarter" idx="4"/>
          </p:nvPr>
        </p:nvSpPr>
        <p:spPr/>
        <p:txBody>
          <a:bodyPr/>
          <a:lstStyle/>
          <a:p>
            <a:fld id="{295008BC-DA31-4D19-837B-EFA4386B05F5}" type="slidenum">
              <a:rPr lang="en-US" smtClean="0"/>
              <a:pPr/>
              <a:t>4</a:t>
            </a:fld>
            <a:endParaRPr lang="en-US" dirty="0"/>
          </a:p>
        </p:txBody>
      </p:sp>
      <p:sp>
        <p:nvSpPr>
          <p:cNvPr id="4" name="TextBox 3"/>
          <p:cNvSpPr txBox="1"/>
          <p:nvPr/>
        </p:nvSpPr>
        <p:spPr>
          <a:xfrm>
            <a:off x="609600" y="1362067"/>
            <a:ext cx="8317743" cy="5293757"/>
          </a:xfrm>
          <a:prstGeom prst="rect">
            <a:avLst/>
          </a:prstGeom>
          <a:noFill/>
        </p:spPr>
        <p:txBody>
          <a:bodyPr wrap="square" rtlCol="0">
            <a:spAutoFit/>
          </a:bodyPr>
          <a:lstStyle/>
          <a:p>
            <a:pPr marL="342900" indent="-342900">
              <a:spcAft>
                <a:spcPts val="600"/>
              </a:spcAft>
              <a:buFont typeface="+mj-lt"/>
              <a:buAutoNum type="arabicPeriod"/>
            </a:pPr>
            <a:r>
              <a:rPr lang="en-US" sz="1600" b="1" dirty="0" smtClean="0">
                <a:ea typeface="Verdana" pitchFamily="34" charset="0"/>
                <a:cs typeface="Verdana" pitchFamily="34" charset="0"/>
              </a:rPr>
              <a:t>Improve Independence</a:t>
            </a:r>
          </a:p>
          <a:p>
            <a:pPr>
              <a:spcAft>
                <a:spcPts val="600"/>
              </a:spcAft>
            </a:pPr>
            <a:r>
              <a:rPr lang="en-US" sz="1600" dirty="0" smtClean="0">
                <a:ea typeface="Verdana" pitchFamily="34" charset="0"/>
                <a:cs typeface="Verdana" pitchFamily="34" charset="0"/>
              </a:rPr>
              <a:t>Increase by 20% the number of members receiving personal care services who are employed at least six months out of the year by 2021. (</a:t>
            </a:r>
            <a:r>
              <a:rPr lang="en-US" sz="1400" dirty="0" smtClean="0">
                <a:ea typeface="Verdana" pitchFamily="34" charset="0"/>
                <a:cs typeface="Verdana" pitchFamily="34" charset="0"/>
              </a:rPr>
              <a:t>Data source and baseline</a:t>
            </a:r>
            <a:r>
              <a:rPr lang="en-US" sz="1600" dirty="0" smtClean="0">
                <a:ea typeface="Verdana" pitchFamily="34" charset="0"/>
                <a:cs typeface="Verdana" pitchFamily="34" charset="0"/>
              </a:rPr>
              <a:t>)</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a:spcAft>
                <a:spcPts val="600"/>
              </a:spcAft>
            </a:pPr>
            <a:r>
              <a:rPr lang="en-US" sz="1600" b="1" dirty="0" smtClean="0">
                <a:ea typeface="Verdana" pitchFamily="34" charset="0"/>
                <a:cs typeface="Verdana" pitchFamily="34" charset="0"/>
              </a:rPr>
              <a:t>2.  Reduce Utilization</a:t>
            </a:r>
          </a:p>
          <a:p>
            <a:pPr>
              <a:spcAft>
                <a:spcPts val="600"/>
              </a:spcAft>
            </a:pPr>
            <a:r>
              <a:rPr lang="en-US" sz="1600" dirty="0" smtClean="0">
                <a:ea typeface="Verdana" pitchFamily="34" charset="0"/>
                <a:cs typeface="Verdana" pitchFamily="34" charset="0"/>
              </a:rPr>
              <a:t>Reduce by 20% the emergency department utilization rate of those receiving personal care services through waivers and the State Plan by 2021. (</a:t>
            </a:r>
            <a:r>
              <a:rPr lang="en-US" sz="1400" dirty="0" smtClean="0">
                <a:ea typeface="Verdana" pitchFamily="34" charset="0"/>
                <a:cs typeface="Verdana" pitchFamily="34" charset="0"/>
              </a:rPr>
              <a:t>Data source and baseline</a:t>
            </a:r>
            <a:r>
              <a:rPr lang="en-US" sz="1600" dirty="0" smtClean="0">
                <a:ea typeface="Verdana" pitchFamily="34" charset="0"/>
                <a:cs typeface="Verdana" pitchFamily="34" charset="0"/>
              </a:rPr>
              <a:t>)</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a:spcAft>
                <a:spcPts val="600"/>
              </a:spcAft>
            </a:pPr>
            <a:r>
              <a:rPr lang="en-US" sz="1600" b="1" dirty="0" smtClean="0">
                <a:ea typeface="Verdana" pitchFamily="34" charset="0"/>
                <a:cs typeface="Verdana" pitchFamily="34" charset="0"/>
              </a:rPr>
              <a:t>3</a:t>
            </a:r>
            <a:r>
              <a:rPr lang="en-US" sz="1600" b="1" dirty="0">
                <a:ea typeface="Verdana" pitchFamily="34" charset="0"/>
                <a:cs typeface="Verdana" pitchFamily="34" charset="0"/>
              </a:rPr>
              <a:t>. Qualified Service Providers</a:t>
            </a:r>
          </a:p>
          <a:p>
            <a:pPr>
              <a:spcAft>
                <a:spcPts val="600"/>
              </a:spcAft>
            </a:pPr>
            <a:r>
              <a:rPr lang="en-US" sz="1600" dirty="0">
                <a:ea typeface="Verdana" pitchFamily="34" charset="0"/>
                <a:cs typeface="Verdana" pitchFamily="34" charset="0"/>
              </a:rPr>
              <a:t>Increase </a:t>
            </a:r>
            <a:r>
              <a:rPr lang="en-US" sz="1600" dirty="0" smtClean="0">
                <a:ea typeface="Verdana" pitchFamily="34" charset="0"/>
                <a:cs typeface="Verdana" pitchFamily="34" charset="0"/>
              </a:rPr>
              <a:t>by </a:t>
            </a:r>
            <a:r>
              <a:rPr lang="en-US" sz="1600" dirty="0">
                <a:ea typeface="Verdana" pitchFamily="34" charset="0"/>
                <a:cs typeface="Verdana" pitchFamily="34" charset="0"/>
              </a:rPr>
              <a:t>30% the number </a:t>
            </a:r>
            <a:r>
              <a:rPr lang="en-US" sz="1600" dirty="0" smtClean="0">
                <a:ea typeface="Verdana" pitchFamily="34" charset="0"/>
                <a:cs typeface="Verdana" pitchFamily="34" charset="0"/>
              </a:rPr>
              <a:t>of attendant </a:t>
            </a:r>
            <a:r>
              <a:rPr lang="en-US" sz="1600" dirty="0">
                <a:ea typeface="Verdana" pitchFamily="34" charset="0"/>
                <a:cs typeface="Verdana" pitchFamily="34" charset="0"/>
              </a:rPr>
              <a:t>care service providers </a:t>
            </a:r>
            <a:r>
              <a:rPr lang="en-US" sz="1600" dirty="0" smtClean="0">
                <a:ea typeface="Verdana" pitchFamily="34" charset="0"/>
                <a:cs typeface="Verdana" pitchFamily="34" charset="0"/>
              </a:rPr>
              <a:t>receiving </a:t>
            </a:r>
            <a:r>
              <a:rPr lang="en-US" sz="1600" dirty="0">
                <a:ea typeface="Verdana" pitchFamily="34" charset="0"/>
                <a:cs typeface="Verdana" pitchFamily="34" charset="0"/>
              </a:rPr>
              <a:t>TBD certification/training by 2021. (</a:t>
            </a:r>
            <a:r>
              <a:rPr lang="en-US" sz="1400" dirty="0">
                <a:ea typeface="Verdana" pitchFamily="34" charset="0"/>
                <a:cs typeface="Verdana" pitchFamily="34" charset="0"/>
              </a:rPr>
              <a:t>Data source and baseline</a:t>
            </a:r>
            <a:r>
              <a:rPr lang="en-US" sz="1600" dirty="0">
                <a:ea typeface="Verdana" pitchFamily="34" charset="0"/>
                <a:cs typeface="Verdana" pitchFamily="34" charset="0"/>
              </a:rPr>
              <a:t>)</a:t>
            </a:r>
          </a:p>
          <a:p>
            <a:pPr>
              <a:spcAft>
                <a:spcPts val="600"/>
              </a:spcAft>
            </a:pPr>
            <a:endParaRPr lang="en-US" sz="1600" b="1" dirty="0">
              <a:ea typeface="Verdana" pitchFamily="34" charset="0"/>
              <a:cs typeface="Verdana" pitchFamily="34" charset="0"/>
            </a:endParaRPr>
          </a:p>
          <a:p>
            <a:pPr>
              <a:spcAft>
                <a:spcPts val="600"/>
              </a:spcAft>
            </a:pPr>
            <a:r>
              <a:rPr lang="en-US" sz="1600" b="1" dirty="0">
                <a:ea typeface="Verdana" pitchFamily="34" charset="0"/>
                <a:cs typeface="Verdana" pitchFamily="34" charset="0"/>
              </a:rPr>
              <a:t>4. Customer Satisfaction</a:t>
            </a:r>
          </a:p>
          <a:p>
            <a:pPr>
              <a:spcAft>
                <a:spcPts val="600"/>
              </a:spcAft>
            </a:pPr>
            <a:r>
              <a:rPr lang="en-US" sz="1600" dirty="0">
                <a:ea typeface="Verdana" pitchFamily="34" charset="0"/>
                <a:cs typeface="Verdana" pitchFamily="34" charset="0"/>
              </a:rPr>
              <a:t>Increase by </a:t>
            </a:r>
            <a:r>
              <a:rPr lang="en-US" sz="1600" dirty="0" smtClean="0">
                <a:ea typeface="Verdana" pitchFamily="34" charset="0"/>
                <a:cs typeface="Verdana" pitchFamily="34" charset="0"/>
              </a:rPr>
              <a:t>20</a:t>
            </a:r>
            <a:r>
              <a:rPr lang="en-US" sz="1600" dirty="0">
                <a:ea typeface="Verdana" pitchFamily="34" charset="0"/>
                <a:cs typeface="Verdana" pitchFamily="34" charset="0"/>
              </a:rPr>
              <a:t>% </a:t>
            </a:r>
            <a:r>
              <a:rPr lang="en-US" sz="1600" dirty="0" smtClean="0">
                <a:ea typeface="Verdana" pitchFamily="34" charset="0"/>
                <a:cs typeface="Verdana" pitchFamily="34" charset="0"/>
              </a:rPr>
              <a:t>the </a:t>
            </a:r>
            <a:r>
              <a:rPr lang="en-US" sz="1600" dirty="0">
                <a:ea typeface="Verdana" pitchFamily="34" charset="0"/>
                <a:cs typeface="Verdana" pitchFamily="34" charset="0"/>
              </a:rPr>
              <a:t>customer satisfaction rate </a:t>
            </a:r>
            <a:r>
              <a:rPr lang="en-US" sz="1600" dirty="0" smtClean="0">
                <a:ea typeface="Verdana" pitchFamily="34" charset="0"/>
                <a:cs typeface="Verdana" pitchFamily="34" charset="0"/>
              </a:rPr>
              <a:t>for </a:t>
            </a:r>
            <a:r>
              <a:rPr lang="en-US" sz="1600" dirty="0">
                <a:ea typeface="Verdana" pitchFamily="34" charset="0"/>
                <a:cs typeface="Verdana" pitchFamily="34" charset="0"/>
              </a:rPr>
              <a:t>those receiving attendant care services by 2021. (</a:t>
            </a:r>
            <a:r>
              <a:rPr lang="en-US" sz="1400" dirty="0">
                <a:ea typeface="Verdana" pitchFamily="34" charset="0"/>
                <a:cs typeface="Verdana" pitchFamily="34" charset="0"/>
              </a:rPr>
              <a:t>Data source and baseline</a:t>
            </a:r>
            <a:r>
              <a:rPr lang="en-US" sz="1600" dirty="0">
                <a:ea typeface="Verdana" pitchFamily="34" charset="0"/>
                <a:cs typeface="Verdana" pitchFamily="34" charset="0"/>
              </a:rPr>
              <a:t>)</a:t>
            </a:r>
          </a:p>
          <a:p>
            <a:pPr>
              <a:spcAft>
                <a:spcPts val="600"/>
              </a:spcAft>
            </a:pPr>
            <a:r>
              <a:rPr lang="en-US" sz="1600" dirty="0" smtClean="0">
                <a:ea typeface="Verdana" pitchFamily="34" charset="0"/>
                <a:cs typeface="Verdana" pitchFamily="34" charset="0"/>
              </a:rPr>
              <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a:spcAft>
                <a:spcPts val="600"/>
              </a:spcAft>
            </a:pPr>
            <a:endParaRPr lang="en-US" sz="1600" dirty="0">
              <a:ea typeface="Verdana" pitchFamily="34" charset="0"/>
              <a:cs typeface="Verdana" pitchFamily="34" charset="0"/>
            </a:endParaRPr>
          </a:p>
        </p:txBody>
      </p:sp>
    </p:spTree>
    <p:extLst>
      <p:ext uri="{BB962C8B-B14F-4D97-AF65-F5344CB8AC3E}">
        <p14:creationId xmlns:p14="http://schemas.microsoft.com/office/powerpoint/2010/main" val="634020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Statement Discussion </a:t>
            </a:r>
            <a:br>
              <a:rPr lang="en-US" dirty="0" smtClean="0"/>
            </a:br>
            <a:r>
              <a:rPr lang="en-US" i="1" dirty="0" smtClean="0"/>
              <a:t>How Can We Improve These? Which is the Right One?</a:t>
            </a:r>
            <a:endParaRPr lang="en-US" i="1" dirty="0"/>
          </a:p>
        </p:txBody>
      </p:sp>
      <p:sp>
        <p:nvSpPr>
          <p:cNvPr id="3" name="Slide Number Placeholder 2"/>
          <p:cNvSpPr>
            <a:spLocks noGrp="1"/>
          </p:cNvSpPr>
          <p:nvPr>
            <p:ph type="sldNum" sz="quarter" idx="4"/>
          </p:nvPr>
        </p:nvSpPr>
        <p:spPr/>
        <p:txBody>
          <a:bodyPr/>
          <a:lstStyle/>
          <a:p>
            <a:fld id="{295008BC-DA31-4D19-837B-EFA4386B05F5}" type="slidenum">
              <a:rPr lang="en-US" smtClean="0"/>
              <a:pPr/>
              <a:t>5</a:t>
            </a:fld>
            <a:endParaRPr lang="en-US" dirty="0"/>
          </a:p>
        </p:txBody>
      </p:sp>
      <p:sp>
        <p:nvSpPr>
          <p:cNvPr id="4" name="TextBox 3"/>
          <p:cNvSpPr txBox="1"/>
          <p:nvPr/>
        </p:nvSpPr>
        <p:spPr>
          <a:xfrm>
            <a:off x="609600" y="1362067"/>
            <a:ext cx="8317743" cy="6432530"/>
          </a:xfrm>
          <a:prstGeom prst="rect">
            <a:avLst/>
          </a:prstGeom>
          <a:noFill/>
        </p:spPr>
        <p:txBody>
          <a:bodyPr wrap="square" rtlCol="0">
            <a:spAutoFit/>
          </a:bodyPr>
          <a:lstStyle/>
          <a:p>
            <a:pPr marL="342900" indent="-342900">
              <a:spcAft>
                <a:spcPts val="600"/>
              </a:spcAft>
              <a:buFont typeface="+mj-lt"/>
              <a:buAutoNum type="arabicPeriod"/>
            </a:pPr>
            <a:r>
              <a:rPr lang="en-US" sz="1600" b="1" dirty="0" smtClean="0">
                <a:ea typeface="Verdana" pitchFamily="34" charset="0"/>
                <a:cs typeface="Verdana" pitchFamily="34" charset="0"/>
              </a:rPr>
              <a:t>Improve Independence</a:t>
            </a:r>
          </a:p>
          <a:p>
            <a:pPr>
              <a:spcAft>
                <a:spcPts val="600"/>
              </a:spcAft>
            </a:pPr>
            <a:r>
              <a:rPr lang="en-US" sz="1600" dirty="0" smtClean="0">
                <a:ea typeface="Verdana" pitchFamily="34" charset="0"/>
                <a:cs typeface="Verdana" pitchFamily="34" charset="0"/>
              </a:rPr>
              <a:t>Increase by (A) 20% the number of (B) members receiving personal care services who are (C) employed at least six months out of the year by 2021. (</a:t>
            </a:r>
            <a:r>
              <a:rPr lang="en-US" sz="1400" dirty="0" smtClean="0">
                <a:ea typeface="Verdana" pitchFamily="34" charset="0"/>
                <a:cs typeface="Verdana" pitchFamily="34" charset="0"/>
              </a:rPr>
              <a:t>Data source and baseline</a:t>
            </a:r>
            <a:r>
              <a:rPr lang="en-US" sz="1600" dirty="0" smtClean="0">
                <a:ea typeface="Verdana" pitchFamily="34" charset="0"/>
                <a:cs typeface="Verdana" pitchFamily="34" charset="0"/>
              </a:rPr>
              <a:t>)</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marL="342900" indent="-342900">
              <a:spcAft>
                <a:spcPts val="600"/>
              </a:spcAft>
              <a:buAutoNum type="alphaUcParenBoth"/>
            </a:pPr>
            <a:r>
              <a:rPr lang="en-US" sz="1600" dirty="0" smtClean="0">
                <a:ea typeface="Verdana" pitchFamily="34" charset="0"/>
                <a:cs typeface="Verdana" pitchFamily="34" charset="0"/>
              </a:rPr>
              <a:t>Is this ambitious?</a:t>
            </a:r>
          </a:p>
          <a:p>
            <a:pPr marL="342900" indent="-342900">
              <a:spcAft>
                <a:spcPts val="600"/>
              </a:spcAft>
              <a:buAutoNum type="alphaUcParenBoth"/>
            </a:pPr>
            <a:r>
              <a:rPr lang="en-US" sz="1600" dirty="0" smtClean="0">
                <a:ea typeface="Verdana" pitchFamily="34" charset="0"/>
                <a:cs typeface="Verdana" pitchFamily="34" charset="0"/>
              </a:rPr>
              <a:t>Is this the population we want to focus on? Can it be narrowed to a geographic region or subpopulation?</a:t>
            </a:r>
          </a:p>
          <a:p>
            <a:pPr marL="342900" indent="-342900">
              <a:spcAft>
                <a:spcPts val="600"/>
              </a:spcAft>
              <a:buAutoNum type="alphaUcParenBoth"/>
            </a:pPr>
            <a:r>
              <a:rPr lang="en-US" sz="1600" dirty="0" smtClean="0">
                <a:ea typeface="Verdana" pitchFamily="34" charset="0"/>
                <a:cs typeface="Verdana" pitchFamily="34" charset="0"/>
              </a:rPr>
              <a:t>Employed? Moved out of a nursing facility to family (setting)? Average need for service reduced?</a:t>
            </a:r>
            <a:endParaRPr lang="en-US" sz="1600" dirty="0">
              <a:ea typeface="Verdana" pitchFamily="34" charset="0"/>
              <a:cs typeface="Verdana" pitchFamily="34" charset="0"/>
            </a:endParaRPr>
          </a:p>
          <a:p>
            <a:pPr marL="342900" indent="-342900">
              <a:spcAft>
                <a:spcPts val="600"/>
              </a:spcAft>
              <a:buAutoNum type="alphaUcParenBoth"/>
            </a:pPr>
            <a:endParaRPr lang="en-US" sz="1600" b="1" dirty="0" smtClean="0">
              <a:ea typeface="Verdana" pitchFamily="34" charset="0"/>
              <a:cs typeface="Verdana" pitchFamily="34" charset="0"/>
            </a:endParaRPr>
          </a:p>
          <a:p>
            <a:pPr>
              <a:spcAft>
                <a:spcPts val="600"/>
              </a:spcAft>
            </a:pPr>
            <a:r>
              <a:rPr lang="en-US" sz="1600" b="1" dirty="0" smtClean="0">
                <a:ea typeface="Verdana" pitchFamily="34" charset="0"/>
                <a:cs typeface="Verdana" pitchFamily="34" charset="0"/>
              </a:rPr>
              <a:t>2.  Reduce Utilization</a:t>
            </a:r>
          </a:p>
          <a:p>
            <a:pPr>
              <a:spcAft>
                <a:spcPts val="600"/>
              </a:spcAft>
            </a:pPr>
            <a:r>
              <a:rPr lang="en-US" sz="1600" dirty="0" smtClean="0">
                <a:ea typeface="Verdana" pitchFamily="34" charset="0"/>
                <a:cs typeface="Verdana" pitchFamily="34" charset="0"/>
              </a:rPr>
              <a:t>Reduce by (A) 20% the (B) emergency department utilization rate of (C) those receiving personal care services through waivers and the State Plan by 2021. (</a:t>
            </a:r>
            <a:r>
              <a:rPr lang="en-US" sz="1400" dirty="0" smtClean="0">
                <a:ea typeface="Verdana" pitchFamily="34" charset="0"/>
                <a:cs typeface="Verdana" pitchFamily="34" charset="0"/>
              </a:rPr>
              <a:t>Data source and baseline</a:t>
            </a:r>
            <a:r>
              <a:rPr lang="en-US" sz="1600" dirty="0" smtClean="0">
                <a:ea typeface="Verdana" pitchFamily="34" charset="0"/>
                <a:cs typeface="Verdana" pitchFamily="34" charset="0"/>
              </a:rPr>
              <a:t>)</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a:spcAft>
                <a:spcPts val="600"/>
              </a:spcAft>
            </a:pPr>
            <a:r>
              <a:rPr lang="en-US" sz="1600" dirty="0" smtClean="0">
                <a:ea typeface="Verdana" pitchFamily="34" charset="0"/>
                <a:cs typeface="Verdana" pitchFamily="34" charset="0"/>
              </a:rPr>
              <a:t>(A) Is this ambitious? </a:t>
            </a:r>
          </a:p>
          <a:p>
            <a:pPr>
              <a:spcAft>
                <a:spcPts val="600"/>
              </a:spcAft>
            </a:pPr>
            <a:r>
              <a:rPr lang="en-US" sz="1600" dirty="0" smtClean="0">
                <a:ea typeface="Verdana" pitchFamily="34" charset="0"/>
                <a:cs typeface="Verdana" pitchFamily="34" charset="0"/>
              </a:rPr>
              <a:t>(B) Focus on </a:t>
            </a:r>
            <a:r>
              <a:rPr lang="en-US" sz="1600" i="1" dirty="0" smtClean="0">
                <a:ea typeface="Verdana" pitchFamily="34" charset="0"/>
                <a:cs typeface="Verdana" pitchFamily="34" charset="0"/>
              </a:rPr>
              <a:t>avoidable</a:t>
            </a:r>
            <a:r>
              <a:rPr lang="en-US" sz="1600" dirty="0" smtClean="0">
                <a:ea typeface="Verdana" pitchFamily="34" charset="0"/>
                <a:cs typeface="Verdana" pitchFamily="34" charset="0"/>
              </a:rPr>
              <a:t> ER visits? Focus on reducing/controlling avoidable acute events that lead to ER visits?</a:t>
            </a:r>
          </a:p>
          <a:p>
            <a:pPr>
              <a:spcAft>
                <a:spcPts val="600"/>
              </a:spcAft>
            </a:pPr>
            <a:r>
              <a:rPr lang="en-US" sz="1600" dirty="0" smtClean="0">
                <a:ea typeface="Verdana" pitchFamily="34" charset="0"/>
                <a:cs typeface="Verdana" pitchFamily="34" charset="0"/>
              </a:rPr>
              <a:t>(C) </a:t>
            </a:r>
            <a:r>
              <a:rPr lang="en-US" sz="1600" dirty="0">
                <a:ea typeface="Verdana" pitchFamily="34" charset="0"/>
                <a:cs typeface="Verdana" pitchFamily="34" charset="0"/>
              </a:rPr>
              <a:t>Is this the population we want to focus on? Can it be narrowed to a geographic region or subpopulation?</a:t>
            </a:r>
          </a:p>
          <a:p>
            <a:pPr>
              <a:spcAft>
                <a:spcPts val="600"/>
              </a:spcAft>
            </a:pPr>
            <a:r>
              <a:rPr lang="en-US" sz="1600" dirty="0" smtClean="0">
                <a:ea typeface="Verdana" pitchFamily="34" charset="0"/>
                <a:cs typeface="Verdana" pitchFamily="34" charset="0"/>
              </a:rPr>
              <a:t/>
            </a:r>
            <a:br>
              <a:rPr lang="en-US" sz="1600" dirty="0" smtClean="0">
                <a:ea typeface="Verdana" pitchFamily="34" charset="0"/>
                <a:cs typeface="Verdana" pitchFamily="34" charset="0"/>
              </a:rPr>
            </a:br>
            <a:endParaRPr lang="en-US" sz="1600" dirty="0" smtClean="0">
              <a:ea typeface="Verdana" pitchFamily="34" charset="0"/>
              <a:cs typeface="Verdana" pitchFamily="34" charset="0"/>
            </a:endParaRPr>
          </a:p>
          <a:p>
            <a:pPr>
              <a:spcAft>
                <a:spcPts val="600"/>
              </a:spcAft>
            </a:pPr>
            <a:endParaRPr lang="en-US" sz="1600" dirty="0">
              <a:ea typeface="Verdana" pitchFamily="34" charset="0"/>
              <a:cs typeface="Verdana" pitchFamily="34" charset="0"/>
            </a:endParaRPr>
          </a:p>
        </p:txBody>
      </p:sp>
    </p:spTree>
    <p:extLst>
      <p:ext uri="{BB962C8B-B14F-4D97-AF65-F5344CB8AC3E}">
        <p14:creationId xmlns:p14="http://schemas.microsoft.com/office/powerpoint/2010/main" val="2069687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 Statement Discussion</a:t>
            </a:r>
            <a:br>
              <a:rPr lang="en-US" dirty="0" smtClean="0"/>
            </a:br>
            <a:r>
              <a:rPr lang="en-US" i="1" dirty="0" smtClean="0"/>
              <a:t>How Can We Improve These? Which is the Right One?</a:t>
            </a:r>
            <a:endParaRPr lang="en-US" i="1" dirty="0"/>
          </a:p>
        </p:txBody>
      </p:sp>
      <p:sp>
        <p:nvSpPr>
          <p:cNvPr id="3" name="Slide Number Placeholder 2"/>
          <p:cNvSpPr>
            <a:spLocks noGrp="1"/>
          </p:cNvSpPr>
          <p:nvPr>
            <p:ph type="sldNum" sz="quarter" idx="4"/>
          </p:nvPr>
        </p:nvSpPr>
        <p:spPr/>
        <p:txBody>
          <a:bodyPr/>
          <a:lstStyle/>
          <a:p>
            <a:fld id="{295008BC-DA31-4D19-837B-EFA4386B05F5}" type="slidenum">
              <a:rPr lang="en-US" smtClean="0"/>
              <a:pPr/>
              <a:t>6</a:t>
            </a:fld>
            <a:endParaRPr lang="en-US" dirty="0"/>
          </a:p>
        </p:txBody>
      </p:sp>
      <p:sp>
        <p:nvSpPr>
          <p:cNvPr id="4" name="TextBox 3"/>
          <p:cNvSpPr txBox="1"/>
          <p:nvPr/>
        </p:nvSpPr>
        <p:spPr>
          <a:xfrm>
            <a:off x="609600" y="1590675"/>
            <a:ext cx="8317743" cy="4878259"/>
          </a:xfrm>
          <a:prstGeom prst="rect">
            <a:avLst/>
          </a:prstGeom>
          <a:noFill/>
        </p:spPr>
        <p:txBody>
          <a:bodyPr wrap="square" rtlCol="0">
            <a:spAutoFit/>
          </a:bodyPr>
          <a:lstStyle/>
          <a:p>
            <a:pPr>
              <a:spcAft>
                <a:spcPts val="600"/>
              </a:spcAft>
            </a:pPr>
            <a:r>
              <a:rPr lang="en-US" sz="1600" b="1" dirty="0" smtClean="0">
                <a:ea typeface="Verdana" pitchFamily="34" charset="0"/>
                <a:cs typeface="Verdana" pitchFamily="34" charset="0"/>
              </a:rPr>
              <a:t>3. Qualified Service Providers</a:t>
            </a:r>
          </a:p>
          <a:p>
            <a:pPr>
              <a:spcAft>
                <a:spcPts val="600"/>
              </a:spcAft>
            </a:pPr>
            <a:r>
              <a:rPr lang="en-US" sz="1600" dirty="0" smtClean="0">
                <a:ea typeface="Verdana" pitchFamily="34" charset="0"/>
                <a:cs typeface="Verdana" pitchFamily="34" charset="0"/>
              </a:rPr>
              <a:t>Increase by (A) 30% the number of (B) attendant care service providers receiving (C) TBD certification/training by 2021. (</a:t>
            </a:r>
            <a:r>
              <a:rPr lang="en-US" sz="1400" dirty="0" smtClean="0">
                <a:ea typeface="Verdana" pitchFamily="34" charset="0"/>
                <a:cs typeface="Verdana" pitchFamily="34" charset="0"/>
              </a:rPr>
              <a:t>Data source and baseline</a:t>
            </a:r>
            <a:r>
              <a:rPr lang="en-US" sz="1600" dirty="0" smtClean="0">
                <a:ea typeface="Verdana" pitchFamily="34" charset="0"/>
                <a:cs typeface="Verdana" pitchFamily="34" charset="0"/>
              </a:rPr>
              <a:t>)</a:t>
            </a:r>
          </a:p>
          <a:p>
            <a:pPr marL="342900" indent="-342900">
              <a:spcAft>
                <a:spcPts val="600"/>
              </a:spcAft>
              <a:buAutoNum type="alphaUcParenBoth"/>
            </a:pPr>
            <a:r>
              <a:rPr lang="en-US" sz="1600" dirty="0" smtClean="0">
                <a:ea typeface="Verdana" pitchFamily="34" charset="0"/>
                <a:cs typeface="Verdana" pitchFamily="34" charset="0"/>
              </a:rPr>
              <a:t>Is this ambitious?</a:t>
            </a:r>
          </a:p>
          <a:p>
            <a:pPr marL="342900" indent="-342900">
              <a:spcAft>
                <a:spcPts val="600"/>
              </a:spcAft>
              <a:buAutoNum type="alphaUcParenBoth"/>
            </a:pPr>
            <a:r>
              <a:rPr lang="en-US" sz="1600" dirty="0" smtClean="0">
                <a:ea typeface="Verdana" pitchFamily="34" charset="0"/>
                <a:cs typeface="Verdana" pitchFamily="34" charset="0"/>
              </a:rPr>
              <a:t>Should we narrow to a specific subset of personal care providers? </a:t>
            </a:r>
          </a:p>
          <a:p>
            <a:pPr marL="342900" indent="-342900">
              <a:spcAft>
                <a:spcPts val="600"/>
              </a:spcAft>
              <a:buAutoNum type="alphaUcParenBoth"/>
            </a:pPr>
            <a:r>
              <a:rPr lang="en-US" sz="1600" dirty="0" smtClean="0">
                <a:ea typeface="Verdana" pitchFamily="34" charset="0"/>
                <a:cs typeface="Verdana" pitchFamily="34" charset="0"/>
              </a:rPr>
              <a:t>Is there a good certification or training that is not required, but would be helpful and could be incentivized? Should we change to staff stability (e.g., the % turnover)? </a:t>
            </a:r>
          </a:p>
          <a:p>
            <a:pPr>
              <a:spcAft>
                <a:spcPts val="600"/>
              </a:spcAft>
            </a:pPr>
            <a:endParaRPr lang="en-US" sz="1600" b="1" dirty="0" smtClean="0">
              <a:ea typeface="Verdana" pitchFamily="34" charset="0"/>
              <a:cs typeface="Verdana" pitchFamily="34" charset="0"/>
            </a:endParaRPr>
          </a:p>
          <a:p>
            <a:pPr>
              <a:spcAft>
                <a:spcPts val="600"/>
              </a:spcAft>
            </a:pPr>
            <a:r>
              <a:rPr lang="en-US" sz="1600" b="1" dirty="0" smtClean="0">
                <a:ea typeface="Verdana" pitchFamily="34" charset="0"/>
                <a:cs typeface="Verdana" pitchFamily="34" charset="0"/>
              </a:rPr>
              <a:t>4. Customer </a:t>
            </a:r>
            <a:r>
              <a:rPr lang="en-US" sz="1600" b="1" dirty="0">
                <a:ea typeface="Verdana" pitchFamily="34" charset="0"/>
                <a:cs typeface="Verdana" pitchFamily="34" charset="0"/>
              </a:rPr>
              <a:t>Satisfaction</a:t>
            </a:r>
          </a:p>
          <a:p>
            <a:pPr>
              <a:spcAft>
                <a:spcPts val="600"/>
              </a:spcAft>
            </a:pPr>
            <a:r>
              <a:rPr lang="en-US" sz="1600" dirty="0" smtClean="0">
                <a:ea typeface="Verdana" pitchFamily="34" charset="0"/>
                <a:cs typeface="Verdana" pitchFamily="34" charset="0"/>
              </a:rPr>
              <a:t>Increase </a:t>
            </a:r>
            <a:r>
              <a:rPr lang="en-US" sz="1600" dirty="0">
                <a:ea typeface="Verdana" pitchFamily="34" charset="0"/>
                <a:cs typeface="Verdana" pitchFamily="34" charset="0"/>
              </a:rPr>
              <a:t>by </a:t>
            </a:r>
            <a:r>
              <a:rPr lang="en-US" sz="1600" dirty="0" smtClean="0">
                <a:ea typeface="Verdana" pitchFamily="34" charset="0"/>
                <a:cs typeface="Verdana" pitchFamily="34" charset="0"/>
              </a:rPr>
              <a:t>(A) 20</a:t>
            </a:r>
            <a:r>
              <a:rPr lang="en-US" sz="1600" dirty="0">
                <a:ea typeface="Verdana" pitchFamily="34" charset="0"/>
                <a:cs typeface="Verdana" pitchFamily="34" charset="0"/>
              </a:rPr>
              <a:t>% the </a:t>
            </a:r>
            <a:r>
              <a:rPr lang="en-US" sz="1600" dirty="0" smtClean="0">
                <a:ea typeface="Verdana" pitchFamily="34" charset="0"/>
                <a:cs typeface="Verdana" pitchFamily="34" charset="0"/>
              </a:rPr>
              <a:t>(B) customer </a:t>
            </a:r>
            <a:r>
              <a:rPr lang="en-US" sz="1600" dirty="0">
                <a:ea typeface="Verdana" pitchFamily="34" charset="0"/>
                <a:cs typeface="Verdana" pitchFamily="34" charset="0"/>
              </a:rPr>
              <a:t>satisfaction rate for </a:t>
            </a:r>
            <a:r>
              <a:rPr lang="en-US" sz="1600" dirty="0" smtClean="0">
                <a:ea typeface="Verdana" pitchFamily="34" charset="0"/>
                <a:cs typeface="Verdana" pitchFamily="34" charset="0"/>
              </a:rPr>
              <a:t>(C) those </a:t>
            </a:r>
            <a:r>
              <a:rPr lang="en-US" sz="1600" dirty="0">
                <a:ea typeface="Verdana" pitchFamily="34" charset="0"/>
                <a:cs typeface="Verdana" pitchFamily="34" charset="0"/>
              </a:rPr>
              <a:t>receiving attendant care services by 2021. (</a:t>
            </a:r>
            <a:r>
              <a:rPr lang="en-US" sz="1400" dirty="0">
                <a:ea typeface="Verdana" pitchFamily="34" charset="0"/>
                <a:cs typeface="Verdana" pitchFamily="34" charset="0"/>
              </a:rPr>
              <a:t>Data </a:t>
            </a:r>
            <a:r>
              <a:rPr lang="en-US" sz="1400" dirty="0" smtClean="0">
                <a:ea typeface="Verdana" pitchFamily="34" charset="0"/>
                <a:cs typeface="Verdana" pitchFamily="34" charset="0"/>
              </a:rPr>
              <a:t>source and baseline</a:t>
            </a:r>
            <a:r>
              <a:rPr lang="en-US" sz="1600" dirty="0" smtClean="0">
                <a:ea typeface="Verdana" pitchFamily="34" charset="0"/>
                <a:cs typeface="Verdana" pitchFamily="34" charset="0"/>
              </a:rPr>
              <a:t>)</a:t>
            </a:r>
          </a:p>
          <a:p>
            <a:pPr marL="342900" indent="-342900">
              <a:spcAft>
                <a:spcPts val="600"/>
              </a:spcAft>
              <a:buAutoNum type="alphaUcParenBoth"/>
            </a:pPr>
            <a:r>
              <a:rPr lang="en-US" sz="1600" dirty="0" smtClean="0">
                <a:ea typeface="Verdana" pitchFamily="34" charset="0"/>
                <a:cs typeface="Verdana" pitchFamily="34" charset="0"/>
              </a:rPr>
              <a:t>Is this ambitious? </a:t>
            </a:r>
          </a:p>
          <a:p>
            <a:pPr marL="342900" indent="-342900">
              <a:spcAft>
                <a:spcPts val="600"/>
              </a:spcAft>
              <a:buAutoNum type="alphaUcParenBoth"/>
            </a:pPr>
            <a:r>
              <a:rPr lang="en-US" sz="1600" dirty="0" smtClean="0">
                <a:ea typeface="Verdana" pitchFamily="34" charset="0"/>
                <a:cs typeface="Verdana" pitchFamily="34" charset="0"/>
              </a:rPr>
              <a:t>What does the customer satisfaction rate entail? Can this be made more clear or specific?</a:t>
            </a:r>
          </a:p>
          <a:p>
            <a:pPr marL="342900" indent="-342900">
              <a:spcAft>
                <a:spcPts val="600"/>
              </a:spcAft>
              <a:buFontTx/>
              <a:buAutoNum type="alphaUcParenBoth"/>
            </a:pPr>
            <a:r>
              <a:rPr lang="en-US" sz="1600" dirty="0">
                <a:ea typeface="Verdana" pitchFamily="34" charset="0"/>
                <a:cs typeface="Verdana" pitchFamily="34" charset="0"/>
              </a:rPr>
              <a:t>Is this the population we want to focus on? Can it be narrowed to a geographic region or subpopulation</a:t>
            </a:r>
            <a:r>
              <a:rPr lang="en-US" sz="1600" dirty="0" smtClean="0">
                <a:ea typeface="Verdana" pitchFamily="34" charset="0"/>
                <a:cs typeface="Verdana" pitchFamily="34" charset="0"/>
              </a:rPr>
              <a:t>?</a:t>
            </a:r>
          </a:p>
          <a:p>
            <a:pPr marL="342900" indent="-342900">
              <a:spcAft>
                <a:spcPts val="600"/>
              </a:spcAft>
              <a:buAutoNum type="alphaUcParenBoth"/>
            </a:pPr>
            <a:endParaRPr lang="en-US" sz="1600" dirty="0">
              <a:ea typeface="Verdana" pitchFamily="34" charset="0"/>
              <a:cs typeface="Verdana" pitchFamily="34" charset="0"/>
            </a:endParaRPr>
          </a:p>
        </p:txBody>
      </p:sp>
    </p:spTree>
    <p:extLst>
      <p:ext uri="{BB962C8B-B14F-4D97-AF65-F5344CB8AC3E}">
        <p14:creationId xmlns:p14="http://schemas.microsoft.com/office/powerpoint/2010/main" val="89537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One Thing?</a:t>
            </a:r>
            <a:endParaRPr lang="en-US" dirty="0"/>
          </a:p>
        </p:txBody>
      </p:sp>
      <p:sp>
        <p:nvSpPr>
          <p:cNvPr id="8" name="TextBox 7"/>
          <p:cNvSpPr txBox="1"/>
          <p:nvPr/>
        </p:nvSpPr>
        <p:spPr>
          <a:xfrm>
            <a:off x="325438" y="5387744"/>
            <a:ext cx="8422562" cy="584775"/>
          </a:xfrm>
          <a:prstGeom prst="rect">
            <a:avLst/>
          </a:prstGeom>
          <a:noFill/>
        </p:spPr>
        <p:txBody>
          <a:bodyPr wrap="square" rtlCol="0">
            <a:spAutoFit/>
          </a:bodyPr>
          <a:lstStyle/>
          <a:p>
            <a:pPr>
              <a:spcAft>
                <a:spcPts val="600"/>
              </a:spcAft>
            </a:pPr>
            <a:r>
              <a:rPr lang="en-US" sz="1600" b="1" i="1" dirty="0" smtClean="0">
                <a:latin typeface="Verdana" panose="020B0604030504040204" pitchFamily="34" charset="0"/>
                <a:ea typeface="Verdana" panose="020B0604030504040204" pitchFamily="34" charset="0"/>
                <a:cs typeface="Verdana" panose="020B0604030504040204" pitchFamily="34" charset="0"/>
              </a:rPr>
              <a:t>For Example: “Beneficiaries in the state are not aware of the health issue or the resources that are available to help with the issue”</a:t>
            </a:r>
            <a:endParaRPr lang="en-US" sz="1600" b="1" i="1" dirty="0">
              <a:latin typeface="Verdana" panose="020B0604030504040204" pitchFamily="34" charset="0"/>
              <a:ea typeface="Verdana" panose="020B0604030504040204" pitchFamily="34" charset="0"/>
              <a:cs typeface="Verdana" panose="020B0604030504040204" pitchFamily="34" charset="0"/>
            </a:endParaRPr>
          </a:p>
        </p:txBody>
      </p:sp>
      <p:sp>
        <p:nvSpPr>
          <p:cNvPr id="9" name="TextBox 8"/>
          <p:cNvSpPr txBox="1"/>
          <p:nvPr/>
        </p:nvSpPr>
        <p:spPr>
          <a:xfrm>
            <a:off x="1039813" y="2289776"/>
            <a:ext cx="3994078" cy="1723549"/>
          </a:xfrm>
          <a:prstGeom prst="rect">
            <a:avLst/>
          </a:prstGeom>
          <a:noFill/>
        </p:spPr>
        <p:txBody>
          <a:bodyPr vert="horz" wrap="square" lIns="0" tIns="0" rIns="0" bIns="0" rtlCol="0">
            <a:spAutoFit/>
          </a:bodyPr>
          <a:lstStyle/>
          <a:p>
            <a:pPr>
              <a:spcBef>
                <a:spcPts val="200"/>
              </a:spcBef>
              <a:buSzPct val="100000"/>
            </a:pPr>
            <a:r>
              <a:rPr lang="en-US" sz="2800" b="1" dirty="0" smtClean="0">
                <a:solidFill>
                  <a:schemeClr val="tx2"/>
                </a:solidFill>
                <a:latin typeface="Verdana" panose="020B0604030504040204" pitchFamily="34" charset="0"/>
                <a:ea typeface="Verdana" panose="020B0604030504040204" pitchFamily="34" charset="0"/>
                <a:cs typeface="Verdana" panose="020B0604030504040204" pitchFamily="34" charset="0"/>
              </a:rPr>
              <a:t>What one barrier or problem must you overcome to achieve your aim?</a:t>
            </a:r>
            <a:endParaRPr lang="en-US" sz="2800" b="1" dirty="0">
              <a:solidFill>
                <a:schemeClr val="tx2"/>
              </a:solidFill>
              <a:latin typeface="Verdana" panose="020B0604030504040204" pitchFamily="34" charset="0"/>
              <a:ea typeface="Verdana" panose="020B0604030504040204" pitchFamily="34" charset="0"/>
              <a:cs typeface="Verdana" panose="020B0604030504040204" pitchFamily="34" charset="0"/>
            </a:endParaRPr>
          </a:p>
        </p:txBody>
      </p:sp>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21028" t="10414" r="15868" b="11418"/>
          <a:stretch/>
        </p:blipFill>
        <p:spPr>
          <a:xfrm>
            <a:off x="5448848" y="1633152"/>
            <a:ext cx="2013204" cy="3754592"/>
          </a:xfrm>
          <a:prstGeom prst="rect">
            <a:avLst/>
          </a:prstGeom>
          <a:ln w="3175" cmpd="sng">
            <a:noFill/>
            <a:prstDash val="solid"/>
          </a:ln>
        </p:spPr>
      </p:pic>
    </p:spTree>
    <p:extLst>
      <p:ext uri="{BB962C8B-B14F-4D97-AF65-F5344CB8AC3E}">
        <p14:creationId xmlns:p14="http://schemas.microsoft.com/office/powerpoint/2010/main" val="1950609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mitrebriefing_2012">
  <a:themeElements>
    <a:clrScheme name="Custom 1">
      <a:dk1>
        <a:sysClr val="windowText" lastClr="000000"/>
      </a:dk1>
      <a:lt1>
        <a:sysClr val="window" lastClr="FFFFFF"/>
      </a:lt1>
      <a:dk2>
        <a:srgbClr val="005F9E"/>
      </a:dk2>
      <a:lt2>
        <a:srgbClr val="FFFFFF"/>
      </a:lt2>
      <a:accent1>
        <a:srgbClr val="00B3DC"/>
      </a:accent1>
      <a:accent2>
        <a:srgbClr val="F7901E"/>
      </a:accent2>
      <a:accent3>
        <a:srgbClr val="FFE23C"/>
      </a:accent3>
      <a:accent4>
        <a:srgbClr val="DBA900"/>
      </a:accent4>
      <a:accent5>
        <a:srgbClr val="C6401D"/>
      </a:accent5>
      <a:accent6>
        <a:srgbClr val="FFFFFF"/>
      </a:accent6>
      <a:hlink>
        <a:srgbClr val="005F9E"/>
      </a:hlink>
      <a:folHlink>
        <a:srgbClr val="800080"/>
      </a:folHlink>
    </a:clrScheme>
    <a:fontScheme name="Custom 20">
      <a:majorFont>
        <a:latin typeface="Arial"/>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6350">
          <a:solidFill>
            <a:schemeClr val="tx1">
              <a:lumMod val="50000"/>
              <a:lumOff val="50000"/>
            </a:schemeClr>
          </a:solidFill>
        </a:ln>
      </a:spPr>
      <a:bodyPr rtlCol="0" anchor="ctr"/>
      <a:lstStyle>
        <a:defPPr algn="ctr">
          <a:defRPr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spcAft>
            <a:spcPts val="600"/>
          </a:spcAft>
          <a:defRPr sz="1600">
            <a:ea typeface="Verdana" pitchFamily="34" charset="0"/>
            <a:cs typeface="Verdana" pitchFamily="34"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62551</TotalTime>
  <Words>434</Words>
  <Application>Microsoft Office PowerPoint</Application>
  <PresentationFormat>On-screen Show (4:3)</PresentationFormat>
  <Paragraphs>59</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Helvetica LT Std</vt:lpstr>
      <vt:lpstr>Times New Roman</vt:lpstr>
      <vt:lpstr>Verdana</vt:lpstr>
      <vt:lpstr>Wingdings</vt:lpstr>
      <vt:lpstr>Wingdings 2</vt:lpstr>
      <vt:lpstr>1_mitrebriefing_2012</vt:lpstr>
      <vt:lpstr>PowerPoint Presentation</vt:lpstr>
      <vt:lpstr>Key Tool: Driver Diagrams</vt:lpstr>
      <vt:lpstr>What Makes a Good Aim?</vt:lpstr>
      <vt:lpstr>Aim Statement Drafts React and Refine</vt:lpstr>
      <vt:lpstr>Aim Statement Discussion  How Can We Improve These? Which is the Right One?</vt:lpstr>
      <vt:lpstr>Aim Statement Discussion How Can We Improve These? Which is the Right One?</vt:lpstr>
      <vt:lpstr>What One Thing?</vt:lpstr>
    </vt:vector>
  </TitlesOfParts>
  <Company>Deloitte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Draganova, Anna</dc:creator>
  <cp:lastModifiedBy>Kemna, Luann</cp:lastModifiedBy>
  <cp:revision>662</cp:revision>
  <cp:lastPrinted>2018-07-09T21:47:51Z</cp:lastPrinted>
  <dcterms:created xsi:type="dcterms:W3CDTF">2016-12-06T21:27:07Z</dcterms:created>
  <dcterms:modified xsi:type="dcterms:W3CDTF">2019-09-20T12:53:37Z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